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6"/>
  </p:notesMasterIdLst>
  <p:handoutMasterIdLst>
    <p:handoutMasterId r:id="rId47"/>
  </p:handoutMasterIdLst>
  <p:sldIdLst>
    <p:sldId id="474" r:id="rId5"/>
    <p:sldId id="509" r:id="rId6"/>
    <p:sldId id="508" r:id="rId7"/>
    <p:sldId id="470" r:id="rId8"/>
    <p:sldId id="471" r:id="rId9"/>
    <p:sldId id="473" r:id="rId10"/>
    <p:sldId id="475" r:id="rId11"/>
    <p:sldId id="477" r:id="rId12"/>
    <p:sldId id="478" r:id="rId13"/>
    <p:sldId id="479" r:id="rId14"/>
    <p:sldId id="480" r:id="rId15"/>
    <p:sldId id="482" r:id="rId16"/>
    <p:sldId id="481" r:id="rId17"/>
    <p:sldId id="483" r:id="rId18"/>
    <p:sldId id="484" r:id="rId19"/>
    <p:sldId id="485" r:id="rId20"/>
    <p:sldId id="486" r:id="rId21"/>
    <p:sldId id="487" r:id="rId22"/>
    <p:sldId id="488" r:id="rId23"/>
    <p:sldId id="489" r:id="rId24"/>
    <p:sldId id="490" r:id="rId25"/>
    <p:sldId id="491" r:id="rId26"/>
    <p:sldId id="492" r:id="rId27"/>
    <p:sldId id="493" r:id="rId28"/>
    <p:sldId id="494" r:id="rId29"/>
    <p:sldId id="496" r:id="rId30"/>
    <p:sldId id="497" r:id="rId31"/>
    <p:sldId id="495" r:id="rId32"/>
    <p:sldId id="499" r:id="rId33"/>
    <p:sldId id="501" r:id="rId34"/>
    <p:sldId id="500" r:id="rId35"/>
    <p:sldId id="503" r:id="rId36"/>
    <p:sldId id="502" r:id="rId37"/>
    <p:sldId id="513" r:id="rId38"/>
    <p:sldId id="504" r:id="rId39"/>
    <p:sldId id="517" r:id="rId40"/>
    <p:sldId id="518" r:id="rId41"/>
    <p:sldId id="519" r:id="rId42"/>
    <p:sldId id="510" r:id="rId43"/>
    <p:sldId id="506" r:id="rId44"/>
    <p:sldId id="476" r:id="rId45"/>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B3A42"/>
    <a:srgbClr val="666666"/>
    <a:srgbClr val="464547"/>
    <a:srgbClr val="B22746"/>
    <a:srgbClr val="A3C644"/>
    <a:srgbClr val="E6E6E6"/>
    <a:srgbClr val="CCCCCC"/>
    <a:srgbClr val="999999"/>
    <a:srgbClr val="2FC2D9"/>
    <a:srgbClr val="1A9CB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7" autoAdjust="0"/>
    <p:restoredTop sz="69853" autoAdjust="0"/>
  </p:normalViewPr>
  <p:slideViewPr>
    <p:cSldViewPr snapToGrid="0">
      <p:cViewPr varScale="1">
        <p:scale>
          <a:sx n="106" d="100"/>
          <a:sy n="106" d="100"/>
        </p:scale>
        <p:origin x="1668" y="102"/>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211675-74B7-400F-81B0-EEE6E98D358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0B5E1FFB-795D-4563-92A1-58780103782B}">
      <dgm:prSet phldrT="[Text]"/>
      <dgm:spPr/>
      <dgm:t>
        <a:bodyPr/>
        <a:lstStyle/>
        <a:p>
          <a:r>
            <a:rPr lang="en-US" dirty="0" smtClean="0"/>
            <a:t>Shop.js</a:t>
          </a:r>
          <a:endParaRPr lang="en-US" dirty="0"/>
        </a:p>
      </dgm:t>
    </dgm:pt>
    <dgm:pt modelId="{49C5E0FF-C2CD-4E61-B3DF-3B3A1BCFABB5}" type="parTrans" cxnId="{A211AF7F-F2B7-4324-B9BF-19A9A5000554}">
      <dgm:prSet/>
      <dgm:spPr/>
      <dgm:t>
        <a:bodyPr/>
        <a:lstStyle/>
        <a:p>
          <a:endParaRPr lang="en-US"/>
        </a:p>
      </dgm:t>
    </dgm:pt>
    <dgm:pt modelId="{CEC6F82E-526C-4599-B11C-5809281B3D01}" type="sibTrans" cxnId="{A211AF7F-F2B7-4324-B9BF-19A9A5000554}">
      <dgm:prSet/>
      <dgm:spPr/>
      <dgm:t>
        <a:bodyPr/>
        <a:lstStyle/>
        <a:p>
          <a:endParaRPr lang="en-US"/>
        </a:p>
      </dgm:t>
    </dgm:pt>
    <dgm:pt modelId="{2F2868E8-D141-4774-9635-A898C4B3636F}" type="asst">
      <dgm:prSet phldrT="[Text]"/>
      <dgm:spPr/>
      <dgm:t>
        <a:bodyPr/>
        <a:lstStyle/>
        <a:p>
          <a:r>
            <a:rPr lang="en-US" dirty="0" smtClean="0"/>
            <a:t>Application.js</a:t>
          </a:r>
          <a:endParaRPr lang="en-US" dirty="0"/>
        </a:p>
      </dgm:t>
    </dgm:pt>
    <dgm:pt modelId="{834A70F0-7A31-4EF1-8F6E-B1975AA50151}" type="parTrans" cxnId="{0529C0BA-77B1-4F3C-8603-088FB7220DFE}">
      <dgm:prSet/>
      <dgm:spPr/>
      <dgm:t>
        <a:bodyPr/>
        <a:lstStyle/>
        <a:p>
          <a:endParaRPr lang="en-US"/>
        </a:p>
      </dgm:t>
    </dgm:pt>
    <dgm:pt modelId="{4EB00C42-728B-442E-A405-0898790CA5A4}" type="sibTrans" cxnId="{0529C0BA-77B1-4F3C-8603-088FB7220DFE}">
      <dgm:prSet/>
      <dgm:spPr/>
      <dgm:t>
        <a:bodyPr/>
        <a:lstStyle/>
        <a:p>
          <a:endParaRPr lang="en-US"/>
        </a:p>
      </dgm:t>
    </dgm:pt>
    <dgm:pt modelId="{4E169B2D-612B-4130-B85E-623B99A1F2EC}">
      <dgm:prSet phldrT="[Text]"/>
      <dgm:spPr/>
      <dgm:t>
        <a:bodyPr/>
        <a:lstStyle/>
        <a:p>
          <a:r>
            <a:rPr lang="en-US" dirty="0" smtClean="0"/>
            <a:t>Cart.js</a:t>
          </a:r>
          <a:endParaRPr lang="en-US" dirty="0"/>
        </a:p>
      </dgm:t>
    </dgm:pt>
    <dgm:pt modelId="{68F8EF4F-8571-4F82-8C9F-4DEFC5869EB1}" type="parTrans" cxnId="{E30BBB3C-B2FA-43B3-B163-20FA9A7D4A2E}">
      <dgm:prSet/>
      <dgm:spPr/>
      <dgm:t>
        <a:bodyPr/>
        <a:lstStyle/>
        <a:p>
          <a:endParaRPr lang="en-US"/>
        </a:p>
      </dgm:t>
    </dgm:pt>
    <dgm:pt modelId="{7E3567DA-19AA-4EAF-AAEE-5E3EF7A405E8}" type="sibTrans" cxnId="{E30BBB3C-B2FA-43B3-B163-20FA9A7D4A2E}">
      <dgm:prSet/>
      <dgm:spPr/>
      <dgm:t>
        <a:bodyPr/>
        <a:lstStyle/>
        <a:p>
          <a:endParaRPr lang="en-US"/>
        </a:p>
      </dgm:t>
    </dgm:pt>
    <dgm:pt modelId="{D48B50FE-45B2-4C01-BB7E-028D3DC1EF99}">
      <dgm:prSet phldrT="[Text]"/>
      <dgm:spPr/>
      <dgm:t>
        <a:bodyPr/>
        <a:lstStyle/>
        <a:p>
          <a:r>
            <a:rPr lang="en-US" dirty="0" smtClean="0"/>
            <a:t>Item.js</a:t>
          </a:r>
          <a:endParaRPr lang="en-US" dirty="0"/>
        </a:p>
      </dgm:t>
    </dgm:pt>
    <dgm:pt modelId="{8CC90773-F73E-4A5F-89E0-EB9F50ECB6A5}" type="parTrans" cxnId="{CD84D18C-1D95-4E75-B723-536970FD1087}">
      <dgm:prSet/>
      <dgm:spPr/>
      <dgm:t>
        <a:bodyPr/>
        <a:lstStyle/>
        <a:p>
          <a:endParaRPr lang="en-US"/>
        </a:p>
      </dgm:t>
    </dgm:pt>
    <dgm:pt modelId="{74154A86-C300-41A2-B3DA-0B6741F40811}" type="sibTrans" cxnId="{CD84D18C-1D95-4E75-B723-536970FD1087}">
      <dgm:prSet/>
      <dgm:spPr/>
      <dgm:t>
        <a:bodyPr/>
        <a:lstStyle/>
        <a:p>
          <a:endParaRPr lang="en-US"/>
        </a:p>
      </dgm:t>
    </dgm:pt>
    <dgm:pt modelId="{A40CBC0A-3572-4E6F-8663-076D2524E85E}">
      <dgm:prSet phldrT="[Text]"/>
      <dgm:spPr/>
      <dgm:t>
        <a:bodyPr/>
        <a:lstStyle/>
        <a:p>
          <a:r>
            <a:rPr lang="en-US" dirty="0" smtClean="0"/>
            <a:t>Customer.js</a:t>
          </a:r>
          <a:endParaRPr lang="en-US" dirty="0"/>
        </a:p>
      </dgm:t>
    </dgm:pt>
    <dgm:pt modelId="{CDA483E7-2E12-41C7-A2D9-8D9CEA45F8E7}" type="parTrans" cxnId="{A0A08D6C-1A91-44AC-9543-9E2F8419D8ED}">
      <dgm:prSet/>
      <dgm:spPr/>
      <dgm:t>
        <a:bodyPr/>
        <a:lstStyle/>
        <a:p>
          <a:endParaRPr lang="en-US"/>
        </a:p>
      </dgm:t>
    </dgm:pt>
    <dgm:pt modelId="{3B3B7BAC-A9FB-499A-A13D-7DBA892BF2C9}" type="sibTrans" cxnId="{A0A08D6C-1A91-44AC-9543-9E2F8419D8ED}">
      <dgm:prSet/>
      <dgm:spPr/>
      <dgm:t>
        <a:bodyPr/>
        <a:lstStyle/>
        <a:p>
          <a:endParaRPr lang="en-US"/>
        </a:p>
      </dgm:t>
    </dgm:pt>
    <dgm:pt modelId="{391642CA-04A4-4CED-B4A1-BB0F857F678C}" type="asst">
      <dgm:prSet phldrT="[Text]"/>
      <dgm:spPr/>
      <dgm:t>
        <a:bodyPr/>
        <a:lstStyle/>
        <a:p>
          <a:r>
            <a:rPr lang="en-US" dirty="0" smtClean="0"/>
            <a:t>State.js</a:t>
          </a:r>
          <a:endParaRPr lang="en-US" dirty="0"/>
        </a:p>
      </dgm:t>
    </dgm:pt>
    <dgm:pt modelId="{395BA3CD-F97E-40B7-9502-D3966A206594}" type="parTrans" cxnId="{7DF8FAB1-AC7A-433C-9285-C72BD80D172B}">
      <dgm:prSet/>
      <dgm:spPr/>
      <dgm:t>
        <a:bodyPr/>
        <a:lstStyle/>
        <a:p>
          <a:endParaRPr lang="en-US"/>
        </a:p>
      </dgm:t>
    </dgm:pt>
    <dgm:pt modelId="{ABA4AF89-9761-4E5D-81A4-80B708F864CB}" type="sibTrans" cxnId="{7DF8FAB1-AC7A-433C-9285-C72BD80D172B}">
      <dgm:prSet/>
      <dgm:spPr/>
      <dgm:t>
        <a:bodyPr/>
        <a:lstStyle/>
        <a:p>
          <a:endParaRPr lang="en-US"/>
        </a:p>
      </dgm:t>
    </dgm:pt>
    <dgm:pt modelId="{35ECA084-5976-4687-B02B-9FF290D529F3}" type="pres">
      <dgm:prSet presAssocID="{72211675-74B7-400F-81B0-EEE6E98D358C}" presName="mainComposite" presStyleCnt="0">
        <dgm:presLayoutVars>
          <dgm:chPref val="1"/>
          <dgm:dir/>
          <dgm:animOne val="branch"/>
          <dgm:animLvl val="lvl"/>
          <dgm:resizeHandles val="exact"/>
        </dgm:presLayoutVars>
      </dgm:prSet>
      <dgm:spPr/>
      <dgm:t>
        <a:bodyPr/>
        <a:lstStyle/>
        <a:p>
          <a:endParaRPr lang="en-US"/>
        </a:p>
      </dgm:t>
    </dgm:pt>
    <dgm:pt modelId="{EB55BF97-B3F8-4D07-A624-10C6B2CEAC68}" type="pres">
      <dgm:prSet presAssocID="{72211675-74B7-400F-81B0-EEE6E98D358C}" presName="hierFlow" presStyleCnt="0"/>
      <dgm:spPr/>
    </dgm:pt>
    <dgm:pt modelId="{A7F933FE-A927-4FC4-972A-6FCC5417F6B3}" type="pres">
      <dgm:prSet presAssocID="{72211675-74B7-400F-81B0-EEE6E98D358C}" presName="hierChild1" presStyleCnt="0">
        <dgm:presLayoutVars>
          <dgm:chPref val="1"/>
          <dgm:animOne val="branch"/>
          <dgm:animLvl val="lvl"/>
        </dgm:presLayoutVars>
      </dgm:prSet>
      <dgm:spPr/>
    </dgm:pt>
    <dgm:pt modelId="{6AD66C99-3737-490C-A2DE-36C3E9BEB740}" type="pres">
      <dgm:prSet presAssocID="{0B5E1FFB-795D-4563-92A1-58780103782B}" presName="Name14" presStyleCnt="0"/>
      <dgm:spPr/>
    </dgm:pt>
    <dgm:pt modelId="{94BFB338-8FEE-4DEB-B03F-78B925C1FE69}" type="pres">
      <dgm:prSet presAssocID="{0B5E1FFB-795D-4563-92A1-58780103782B}" presName="level1Shape" presStyleLbl="node0" presStyleIdx="0" presStyleCnt="1">
        <dgm:presLayoutVars>
          <dgm:chPref val="3"/>
        </dgm:presLayoutVars>
      </dgm:prSet>
      <dgm:spPr/>
      <dgm:t>
        <a:bodyPr/>
        <a:lstStyle/>
        <a:p>
          <a:endParaRPr lang="en-US"/>
        </a:p>
      </dgm:t>
    </dgm:pt>
    <dgm:pt modelId="{8D104B98-E609-4C34-A59D-CDA25D17DEDD}" type="pres">
      <dgm:prSet presAssocID="{0B5E1FFB-795D-4563-92A1-58780103782B}" presName="hierChild2" presStyleCnt="0"/>
      <dgm:spPr/>
    </dgm:pt>
    <dgm:pt modelId="{1EF3A600-D3D4-4A72-8C6B-90F199965560}" type="pres">
      <dgm:prSet presAssocID="{834A70F0-7A31-4EF1-8F6E-B1975AA50151}" presName="Name19" presStyleLbl="parChTrans1D2" presStyleIdx="0" presStyleCnt="2"/>
      <dgm:spPr/>
      <dgm:t>
        <a:bodyPr/>
        <a:lstStyle/>
        <a:p>
          <a:endParaRPr lang="en-US"/>
        </a:p>
      </dgm:t>
    </dgm:pt>
    <dgm:pt modelId="{56D33E5E-8CFC-4068-A151-B078B79E5C26}" type="pres">
      <dgm:prSet presAssocID="{2F2868E8-D141-4774-9635-A898C4B3636F}" presName="Name21" presStyleCnt="0"/>
      <dgm:spPr/>
    </dgm:pt>
    <dgm:pt modelId="{E9BFF864-97C5-4FB2-BB02-BCB377507376}" type="pres">
      <dgm:prSet presAssocID="{2F2868E8-D141-4774-9635-A898C4B3636F}" presName="level2Shape" presStyleLbl="asst1" presStyleIdx="0" presStyleCnt="2"/>
      <dgm:spPr/>
      <dgm:t>
        <a:bodyPr/>
        <a:lstStyle/>
        <a:p>
          <a:endParaRPr lang="en-US"/>
        </a:p>
      </dgm:t>
    </dgm:pt>
    <dgm:pt modelId="{3EF38B8E-D302-4BB6-B96A-359792A2FB8C}" type="pres">
      <dgm:prSet presAssocID="{2F2868E8-D141-4774-9635-A898C4B3636F}" presName="hierChild3" presStyleCnt="0"/>
      <dgm:spPr/>
    </dgm:pt>
    <dgm:pt modelId="{AF13F865-987E-4A82-BEE7-A7DA82FF8D49}" type="pres">
      <dgm:prSet presAssocID="{395BA3CD-F97E-40B7-9502-D3966A206594}" presName="Name19" presStyleLbl="parChTrans1D3" presStyleIdx="0" presStyleCnt="3"/>
      <dgm:spPr/>
      <dgm:t>
        <a:bodyPr/>
        <a:lstStyle/>
        <a:p>
          <a:endParaRPr lang="en-US"/>
        </a:p>
      </dgm:t>
    </dgm:pt>
    <dgm:pt modelId="{8AAD469C-991F-4BFD-BA1D-C3F0248103CB}" type="pres">
      <dgm:prSet presAssocID="{391642CA-04A4-4CED-B4A1-BB0F857F678C}" presName="Name21" presStyleCnt="0"/>
      <dgm:spPr/>
    </dgm:pt>
    <dgm:pt modelId="{0F55D970-57F0-419A-B4ED-CB6F515D89D6}" type="pres">
      <dgm:prSet presAssocID="{391642CA-04A4-4CED-B4A1-BB0F857F678C}" presName="level2Shape" presStyleLbl="asst1" presStyleIdx="1" presStyleCnt="2"/>
      <dgm:spPr/>
      <dgm:t>
        <a:bodyPr/>
        <a:lstStyle/>
        <a:p>
          <a:endParaRPr lang="en-US"/>
        </a:p>
      </dgm:t>
    </dgm:pt>
    <dgm:pt modelId="{8CDD4493-3E7D-439F-A7C6-8D20D1682C08}" type="pres">
      <dgm:prSet presAssocID="{391642CA-04A4-4CED-B4A1-BB0F857F678C}" presName="hierChild3" presStyleCnt="0"/>
      <dgm:spPr/>
    </dgm:pt>
    <dgm:pt modelId="{6F2B2A46-46C8-42B3-8436-FFB1942442AB}" type="pres">
      <dgm:prSet presAssocID="{68F8EF4F-8571-4F82-8C9F-4DEFC5869EB1}" presName="Name19" presStyleLbl="parChTrans1D2" presStyleIdx="1" presStyleCnt="2"/>
      <dgm:spPr/>
      <dgm:t>
        <a:bodyPr/>
        <a:lstStyle/>
        <a:p>
          <a:endParaRPr lang="en-US"/>
        </a:p>
      </dgm:t>
    </dgm:pt>
    <dgm:pt modelId="{E97634B3-E052-42C0-AAAD-7131D3DBE0E1}" type="pres">
      <dgm:prSet presAssocID="{4E169B2D-612B-4130-B85E-623B99A1F2EC}" presName="Name21" presStyleCnt="0"/>
      <dgm:spPr/>
    </dgm:pt>
    <dgm:pt modelId="{5F5562BC-505C-447A-9665-33C1E9CCF77D}" type="pres">
      <dgm:prSet presAssocID="{4E169B2D-612B-4130-B85E-623B99A1F2EC}" presName="level2Shape" presStyleLbl="node2" presStyleIdx="0" presStyleCnt="1"/>
      <dgm:spPr/>
      <dgm:t>
        <a:bodyPr/>
        <a:lstStyle/>
        <a:p>
          <a:endParaRPr lang="en-US"/>
        </a:p>
      </dgm:t>
    </dgm:pt>
    <dgm:pt modelId="{792EDE1B-7013-47A7-9DE9-6ED46769CFB5}" type="pres">
      <dgm:prSet presAssocID="{4E169B2D-612B-4130-B85E-623B99A1F2EC}" presName="hierChild3" presStyleCnt="0"/>
      <dgm:spPr/>
    </dgm:pt>
    <dgm:pt modelId="{CE4706AB-629A-4234-BFCC-4490988FC062}" type="pres">
      <dgm:prSet presAssocID="{8CC90773-F73E-4A5F-89E0-EB9F50ECB6A5}" presName="Name19" presStyleLbl="parChTrans1D3" presStyleIdx="1" presStyleCnt="3"/>
      <dgm:spPr/>
      <dgm:t>
        <a:bodyPr/>
        <a:lstStyle/>
        <a:p>
          <a:endParaRPr lang="en-US"/>
        </a:p>
      </dgm:t>
    </dgm:pt>
    <dgm:pt modelId="{A8BB24B5-AA29-4008-8020-129328525075}" type="pres">
      <dgm:prSet presAssocID="{D48B50FE-45B2-4C01-BB7E-028D3DC1EF99}" presName="Name21" presStyleCnt="0"/>
      <dgm:spPr/>
    </dgm:pt>
    <dgm:pt modelId="{51912F2D-E598-48C3-A226-A697A4FFF9F8}" type="pres">
      <dgm:prSet presAssocID="{D48B50FE-45B2-4C01-BB7E-028D3DC1EF99}" presName="level2Shape" presStyleLbl="node3" presStyleIdx="0" presStyleCnt="2"/>
      <dgm:spPr/>
      <dgm:t>
        <a:bodyPr/>
        <a:lstStyle/>
        <a:p>
          <a:endParaRPr lang="en-US"/>
        </a:p>
      </dgm:t>
    </dgm:pt>
    <dgm:pt modelId="{9CC22C33-7B1C-4800-A03D-B03530887973}" type="pres">
      <dgm:prSet presAssocID="{D48B50FE-45B2-4C01-BB7E-028D3DC1EF99}" presName="hierChild3" presStyleCnt="0"/>
      <dgm:spPr/>
    </dgm:pt>
    <dgm:pt modelId="{5F6E247E-A764-4F48-A071-C918C81FDA63}" type="pres">
      <dgm:prSet presAssocID="{CDA483E7-2E12-41C7-A2D9-8D9CEA45F8E7}" presName="Name19" presStyleLbl="parChTrans1D3" presStyleIdx="2" presStyleCnt="3"/>
      <dgm:spPr/>
      <dgm:t>
        <a:bodyPr/>
        <a:lstStyle/>
        <a:p>
          <a:endParaRPr lang="en-US"/>
        </a:p>
      </dgm:t>
    </dgm:pt>
    <dgm:pt modelId="{2F7BDCF3-393B-439B-8D3C-242C1BAA7654}" type="pres">
      <dgm:prSet presAssocID="{A40CBC0A-3572-4E6F-8663-076D2524E85E}" presName="Name21" presStyleCnt="0"/>
      <dgm:spPr/>
    </dgm:pt>
    <dgm:pt modelId="{626F1132-2145-4975-B993-C774C79F12D1}" type="pres">
      <dgm:prSet presAssocID="{A40CBC0A-3572-4E6F-8663-076D2524E85E}" presName="level2Shape" presStyleLbl="node3" presStyleIdx="1" presStyleCnt="2"/>
      <dgm:spPr/>
      <dgm:t>
        <a:bodyPr/>
        <a:lstStyle/>
        <a:p>
          <a:endParaRPr lang="en-US"/>
        </a:p>
      </dgm:t>
    </dgm:pt>
    <dgm:pt modelId="{D9718654-9602-4D5E-A750-E09192E0DEEE}" type="pres">
      <dgm:prSet presAssocID="{A40CBC0A-3572-4E6F-8663-076D2524E85E}" presName="hierChild3" presStyleCnt="0"/>
      <dgm:spPr/>
    </dgm:pt>
    <dgm:pt modelId="{4891C64D-0E70-4B03-80A2-1ED3039B3143}" type="pres">
      <dgm:prSet presAssocID="{72211675-74B7-400F-81B0-EEE6E98D358C}" presName="bgShapesFlow" presStyleCnt="0"/>
      <dgm:spPr/>
    </dgm:pt>
  </dgm:ptLst>
  <dgm:cxnLst>
    <dgm:cxn modelId="{E30BBB3C-B2FA-43B3-B163-20FA9A7D4A2E}" srcId="{0B5E1FFB-795D-4563-92A1-58780103782B}" destId="{4E169B2D-612B-4130-B85E-623B99A1F2EC}" srcOrd="1" destOrd="0" parTransId="{68F8EF4F-8571-4F82-8C9F-4DEFC5869EB1}" sibTransId="{7E3567DA-19AA-4EAF-AAEE-5E3EF7A405E8}"/>
    <dgm:cxn modelId="{4C5E8E48-33E7-4911-9807-08AA933981EA}" type="presOf" srcId="{4E169B2D-612B-4130-B85E-623B99A1F2EC}" destId="{5F5562BC-505C-447A-9665-33C1E9CCF77D}" srcOrd="0" destOrd="0" presId="urn:microsoft.com/office/officeart/2005/8/layout/hierarchy6"/>
    <dgm:cxn modelId="{B0827F8C-F70B-4F00-A743-A7573D345164}" type="presOf" srcId="{68F8EF4F-8571-4F82-8C9F-4DEFC5869EB1}" destId="{6F2B2A46-46C8-42B3-8436-FFB1942442AB}" srcOrd="0" destOrd="0" presId="urn:microsoft.com/office/officeart/2005/8/layout/hierarchy6"/>
    <dgm:cxn modelId="{242BF880-EA10-4101-94ED-1FD7AD2F36D4}" type="presOf" srcId="{391642CA-04A4-4CED-B4A1-BB0F857F678C}" destId="{0F55D970-57F0-419A-B4ED-CB6F515D89D6}" srcOrd="0" destOrd="0" presId="urn:microsoft.com/office/officeart/2005/8/layout/hierarchy6"/>
    <dgm:cxn modelId="{7CB712EF-A57A-4519-AE29-0473B297207C}" type="presOf" srcId="{A40CBC0A-3572-4E6F-8663-076D2524E85E}" destId="{626F1132-2145-4975-B993-C774C79F12D1}" srcOrd="0" destOrd="0" presId="urn:microsoft.com/office/officeart/2005/8/layout/hierarchy6"/>
    <dgm:cxn modelId="{052B6F54-94B9-4765-9CF6-180D8DF285D8}" type="presOf" srcId="{834A70F0-7A31-4EF1-8F6E-B1975AA50151}" destId="{1EF3A600-D3D4-4A72-8C6B-90F199965560}" srcOrd="0" destOrd="0" presId="urn:microsoft.com/office/officeart/2005/8/layout/hierarchy6"/>
    <dgm:cxn modelId="{A0A08D6C-1A91-44AC-9543-9E2F8419D8ED}" srcId="{4E169B2D-612B-4130-B85E-623B99A1F2EC}" destId="{A40CBC0A-3572-4E6F-8663-076D2524E85E}" srcOrd="1" destOrd="0" parTransId="{CDA483E7-2E12-41C7-A2D9-8D9CEA45F8E7}" sibTransId="{3B3B7BAC-A9FB-499A-A13D-7DBA892BF2C9}"/>
    <dgm:cxn modelId="{0C021ACA-AA2A-4D7C-8B9B-4C0F47B84EF5}" type="presOf" srcId="{8CC90773-F73E-4A5F-89E0-EB9F50ECB6A5}" destId="{CE4706AB-629A-4234-BFCC-4490988FC062}" srcOrd="0" destOrd="0" presId="urn:microsoft.com/office/officeart/2005/8/layout/hierarchy6"/>
    <dgm:cxn modelId="{7DF8FAB1-AC7A-433C-9285-C72BD80D172B}" srcId="{2F2868E8-D141-4774-9635-A898C4B3636F}" destId="{391642CA-04A4-4CED-B4A1-BB0F857F678C}" srcOrd="0" destOrd="0" parTransId="{395BA3CD-F97E-40B7-9502-D3966A206594}" sibTransId="{ABA4AF89-9761-4E5D-81A4-80B708F864CB}"/>
    <dgm:cxn modelId="{6584B0C9-2DC2-4758-8A64-8ECCB763D44A}" type="presOf" srcId="{D48B50FE-45B2-4C01-BB7E-028D3DC1EF99}" destId="{51912F2D-E598-48C3-A226-A697A4FFF9F8}" srcOrd="0" destOrd="0" presId="urn:microsoft.com/office/officeart/2005/8/layout/hierarchy6"/>
    <dgm:cxn modelId="{C82C8F7C-1ECB-4008-9E6D-FAF36928B844}" type="presOf" srcId="{395BA3CD-F97E-40B7-9502-D3966A206594}" destId="{AF13F865-987E-4A82-BEE7-A7DA82FF8D49}" srcOrd="0" destOrd="0" presId="urn:microsoft.com/office/officeart/2005/8/layout/hierarchy6"/>
    <dgm:cxn modelId="{CD84D18C-1D95-4E75-B723-536970FD1087}" srcId="{4E169B2D-612B-4130-B85E-623B99A1F2EC}" destId="{D48B50FE-45B2-4C01-BB7E-028D3DC1EF99}" srcOrd="0" destOrd="0" parTransId="{8CC90773-F73E-4A5F-89E0-EB9F50ECB6A5}" sibTransId="{74154A86-C300-41A2-B3DA-0B6741F40811}"/>
    <dgm:cxn modelId="{35F61D66-75C8-415F-BDFF-E5DB4CBC1B8E}" type="presOf" srcId="{0B5E1FFB-795D-4563-92A1-58780103782B}" destId="{94BFB338-8FEE-4DEB-B03F-78B925C1FE69}" srcOrd="0" destOrd="0" presId="urn:microsoft.com/office/officeart/2005/8/layout/hierarchy6"/>
    <dgm:cxn modelId="{0529C0BA-77B1-4F3C-8603-088FB7220DFE}" srcId="{0B5E1FFB-795D-4563-92A1-58780103782B}" destId="{2F2868E8-D141-4774-9635-A898C4B3636F}" srcOrd="0" destOrd="0" parTransId="{834A70F0-7A31-4EF1-8F6E-B1975AA50151}" sibTransId="{4EB00C42-728B-442E-A405-0898790CA5A4}"/>
    <dgm:cxn modelId="{A211AF7F-F2B7-4324-B9BF-19A9A5000554}" srcId="{72211675-74B7-400F-81B0-EEE6E98D358C}" destId="{0B5E1FFB-795D-4563-92A1-58780103782B}" srcOrd="0" destOrd="0" parTransId="{49C5E0FF-C2CD-4E61-B3DF-3B3A1BCFABB5}" sibTransId="{CEC6F82E-526C-4599-B11C-5809281B3D01}"/>
    <dgm:cxn modelId="{F474B58E-6AE5-42F9-8942-C7692D2DBB21}" type="presOf" srcId="{2F2868E8-D141-4774-9635-A898C4B3636F}" destId="{E9BFF864-97C5-4FB2-BB02-BCB377507376}" srcOrd="0" destOrd="0" presId="urn:microsoft.com/office/officeart/2005/8/layout/hierarchy6"/>
    <dgm:cxn modelId="{6D290FDA-B5BF-4A20-9ECE-042E4936D4D7}" type="presOf" srcId="{72211675-74B7-400F-81B0-EEE6E98D358C}" destId="{35ECA084-5976-4687-B02B-9FF290D529F3}" srcOrd="0" destOrd="0" presId="urn:microsoft.com/office/officeart/2005/8/layout/hierarchy6"/>
    <dgm:cxn modelId="{E0EBCFBC-C76B-4A04-97EF-DDD29A81D40F}" type="presOf" srcId="{CDA483E7-2E12-41C7-A2D9-8D9CEA45F8E7}" destId="{5F6E247E-A764-4F48-A071-C918C81FDA63}" srcOrd="0" destOrd="0" presId="urn:microsoft.com/office/officeart/2005/8/layout/hierarchy6"/>
    <dgm:cxn modelId="{167D7480-854F-4DEC-9C1B-D82A964DD747}" type="presParOf" srcId="{35ECA084-5976-4687-B02B-9FF290D529F3}" destId="{EB55BF97-B3F8-4D07-A624-10C6B2CEAC68}" srcOrd="0" destOrd="0" presId="urn:microsoft.com/office/officeart/2005/8/layout/hierarchy6"/>
    <dgm:cxn modelId="{A34BB963-93C8-4BB2-9F24-541E4DF358B0}" type="presParOf" srcId="{EB55BF97-B3F8-4D07-A624-10C6B2CEAC68}" destId="{A7F933FE-A927-4FC4-972A-6FCC5417F6B3}" srcOrd="0" destOrd="0" presId="urn:microsoft.com/office/officeart/2005/8/layout/hierarchy6"/>
    <dgm:cxn modelId="{22749735-33DF-42E1-8C2C-F303127D64C9}" type="presParOf" srcId="{A7F933FE-A927-4FC4-972A-6FCC5417F6B3}" destId="{6AD66C99-3737-490C-A2DE-36C3E9BEB740}" srcOrd="0" destOrd="0" presId="urn:microsoft.com/office/officeart/2005/8/layout/hierarchy6"/>
    <dgm:cxn modelId="{F2317B1E-E405-4E22-80E1-04F503F9C382}" type="presParOf" srcId="{6AD66C99-3737-490C-A2DE-36C3E9BEB740}" destId="{94BFB338-8FEE-4DEB-B03F-78B925C1FE69}" srcOrd="0" destOrd="0" presId="urn:microsoft.com/office/officeart/2005/8/layout/hierarchy6"/>
    <dgm:cxn modelId="{E9C43D93-71FE-46C4-90D1-B3C858CB8354}" type="presParOf" srcId="{6AD66C99-3737-490C-A2DE-36C3E9BEB740}" destId="{8D104B98-E609-4C34-A59D-CDA25D17DEDD}" srcOrd="1" destOrd="0" presId="urn:microsoft.com/office/officeart/2005/8/layout/hierarchy6"/>
    <dgm:cxn modelId="{78D6584D-DDBD-43FF-9109-16CE8284EB92}" type="presParOf" srcId="{8D104B98-E609-4C34-A59D-CDA25D17DEDD}" destId="{1EF3A600-D3D4-4A72-8C6B-90F199965560}" srcOrd="0" destOrd="0" presId="urn:microsoft.com/office/officeart/2005/8/layout/hierarchy6"/>
    <dgm:cxn modelId="{4AC30033-7E80-4B93-A386-E34C9CD12C80}" type="presParOf" srcId="{8D104B98-E609-4C34-A59D-CDA25D17DEDD}" destId="{56D33E5E-8CFC-4068-A151-B078B79E5C26}" srcOrd="1" destOrd="0" presId="urn:microsoft.com/office/officeart/2005/8/layout/hierarchy6"/>
    <dgm:cxn modelId="{8B2ABFEE-101C-4E12-AC48-44E082498D95}" type="presParOf" srcId="{56D33E5E-8CFC-4068-A151-B078B79E5C26}" destId="{E9BFF864-97C5-4FB2-BB02-BCB377507376}" srcOrd="0" destOrd="0" presId="urn:microsoft.com/office/officeart/2005/8/layout/hierarchy6"/>
    <dgm:cxn modelId="{F93F153A-9D5D-4720-A500-08B039EB4C81}" type="presParOf" srcId="{56D33E5E-8CFC-4068-A151-B078B79E5C26}" destId="{3EF38B8E-D302-4BB6-B96A-359792A2FB8C}" srcOrd="1" destOrd="0" presId="urn:microsoft.com/office/officeart/2005/8/layout/hierarchy6"/>
    <dgm:cxn modelId="{5090323C-FB03-4A5D-AE3A-93EB452A8E17}" type="presParOf" srcId="{3EF38B8E-D302-4BB6-B96A-359792A2FB8C}" destId="{AF13F865-987E-4A82-BEE7-A7DA82FF8D49}" srcOrd="0" destOrd="0" presId="urn:microsoft.com/office/officeart/2005/8/layout/hierarchy6"/>
    <dgm:cxn modelId="{B8929D14-CD04-4A54-9D17-6C0A65D461E4}" type="presParOf" srcId="{3EF38B8E-D302-4BB6-B96A-359792A2FB8C}" destId="{8AAD469C-991F-4BFD-BA1D-C3F0248103CB}" srcOrd="1" destOrd="0" presId="urn:microsoft.com/office/officeart/2005/8/layout/hierarchy6"/>
    <dgm:cxn modelId="{E2FC097B-A2AE-4141-A741-D76A6CC0B63A}" type="presParOf" srcId="{8AAD469C-991F-4BFD-BA1D-C3F0248103CB}" destId="{0F55D970-57F0-419A-B4ED-CB6F515D89D6}" srcOrd="0" destOrd="0" presId="urn:microsoft.com/office/officeart/2005/8/layout/hierarchy6"/>
    <dgm:cxn modelId="{188D8454-D8E6-44B7-8CDA-3521C127E7FB}" type="presParOf" srcId="{8AAD469C-991F-4BFD-BA1D-C3F0248103CB}" destId="{8CDD4493-3E7D-439F-A7C6-8D20D1682C08}" srcOrd="1" destOrd="0" presId="urn:microsoft.com/office/officeart/2005/8/layout/hierarchy6"/>
    <dgm:cxn modelId="{7321DBE4-AC3A-474D-8FFB-564AA4C1E3F4}" type="presParOf" srcId="{8D104B98-E609-4C34-A59D-CDA25D17DEDD}" destId="{6F2B2A46-46C8-42B3-8436-FFB1942442AB}" srcOrd="2" destOrd="0" presId="urn:microsoft.com/office/officeart/2005/8/layout/hierarchy6"/>
    <dgm:cxn modelId="{A7DA84CC-383D-4D1A-994B-188EA639C6E8}" type="presParOf" srcId="{8D104B98-E609-4C34-A59D-CDA25D17DEDD}" destId="{E97634B3-E052-42C0-AAAD-7131D3DBE0E1}" srcOrd="3" destOrd="0" presId="urn:microsoft.com/office/officeart/2005/8/layout/hierarchy6"/>
    <dgm:cxn modelId="{313C5E14-B567-47F7-8E31-BC0D0E9299D9}" type="presParOf" srcId="{E97634B3-E052-42C0-AAAD-7131D3DBE0E1}" destId="{5F5562BC-505C-447A-9665-33C1E9CCF77D}" srcOrd="0" destOrd="0" presId="urn:microsoft.com/office/officeart/2005/8/layout/hierarchy6"/>
    <dgm:cxn modelId="{2B13F9E0-C719-4856-929C-5F76ED37652A}" type="presParOf" srcId="{E97634B3-E052-42C0-AAAD-7131D3DBE0E1}" destId="{792EDE1B-7013-47A7-9DE9-6ED46769CFB5}" srcOrd="1" destOrd="0" presId="urn:microsoft.com/office/officeart/2005/8/layout/hierarchy6"/>
    <dgm:cxn modelId="{1757DBD6-E9FD-493C-BD27-150626148500}" type="presParOf" srcId="{792EDE1B-7013-47A7-9DE9-6ED46769CFB5}" destId="{CE4706AB-629A-4234-BFCC-4490988FC062}" srcOrd="0" destOrd="0" presId="urn:microsoft.com/office/officeart/2005/8/layout/hierarchy6"/>
    <dgm:cxn modelId="{AD5FA3B5-FB6D-4FB2-8B99-8792D9EC7E14}" type="presParOf" srcId="{792EDE1B-7013-47A7-9DE9-6ED46769CFB5}" destId="{A8BB24B5-AA29-4008-8020-129328525075}" srcOrd="1" destOrd="0" presId="urn:microsoft.com/office/officeart/2005/8/layout/hierarchy6"/>
    <dgm:cxn modelId="{B1F414D3-347B-463D-83B6-FA7DA1E9D4EF}" type="presParOf" srcId="{A8BB24B5-AA29-4008-8020-129328525075}" destId="{51912F2D-E598-48C3-A226-A697A4FFF9F8}" srcOrd="0" destOrd="0" presId="urn:microsoft.com/office/officeart/2005/8/layout/hierarchy6"/>
    <dgm:cxn modelId="{760075D5-7332-4E53-AF33-375170D11565}" type="presParOf" srcId="{A8BB24B5-AA29-4008-8020-129328525075}" destId="{9CC22C33-7B1C-4800-A03D-B03530887973}" srcOrd="1" destOrd="0" presId="urn:microsoft.com/office/officeart/2005/8/layout/hierarchy6"/>
    <dgm:cxn modelId="{1638D997-F7FF-4E6F-965B-072FCC78938A}" type="presParOf" srcId="{792EDE1B-7013-47A7-9DE9-6ED46769CFB5}" destId="{5F6E247E-A764-4F48-A071-C918C81FDA63}" srcOrd="2" destOrd="0" presId="urn:microsoft.com/office/officeart/2005/8/layout/hierarchy6"/>
    <dgm:cxn modelId="{2D748D93-E287-40CE-AB94-8301F19C2A08}" type="presParOf" srcId="{792EDE1B-7013-47A7-9DE9-6ED46769CFB5}" destId="{2F7BDCF3-393B-439B-8D3C-242C1BAA7654}" srcOrd="3" destOrd="0" presId="urn:microsoft.com/office/officeart/2005/8/layout/hierarchy6"/>
    <dgm:cxn modelId="{60D66488-F612-4BCC-9FCB-BEFD9614BBF8}" type="presParOf" srcId="{2F7BDCF3-393B-439B-8D3C-242C1BAA7654}" destId="{626F1132-2145-4975-B993-C774C79F12D1}" srcOrd="0" destOrd="0" presId="urn:microsoft.com/office/officeart/2005/8/layout/hierarchy6"/>
    <dgm:cxn modelId="{4F573C4F-AA3B-47EB-8FDB-3403EF7014DD}" type="presParOf" srcId="{2F7BDCF3-393B-439B-8D3C-242C1BAA7654}" destId="{D9718654-9602-4D5E-A750-E09192E0DEEE}" srcOrd="1" destOrd="0" presId="urn:microsoft.com/office/officeart/2005/8/layout/hierarchy6"/>
    <dgm:cxn modelId="{052DF80B-E6DF-4C02-B456-74431DBF9F54}" type="presParOf" srcId="{35ECA084-5976-4687-B02B-9FF290D529F3}" destId="{4891C64D-0E70-4B03-80A2-1ED3039B314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211675-74B7-400F-81B0-EEE6E98D358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0B5E1FFB-795D-4563-92A1-58780103782B}">
      <dgm:prSet phldrT="[Text]"/>
      <dgm:spPr/>
      <dgm:t>
        <a:bodyPr/>
        <a:lstStyle/>
        <a:p>
          <a:r>
            <a:rPr lang="en-US" dirty="0" smtClean="0"/>
            <a:t>Init.js</a:t>
          </a:r>
          <a:endParaRPr lang="en-US" dirty="0"/>
        </a:p>
      </dgm:t>
    </dgm:pt>
    <dgm:pt modelId="{49C5E0FF-C2CD-4E61-B3DF-3B3A1BCFABB5}" type="parTrans" cxnId="{A211AF7F-F2B7-4324-B9BF-19A9A5000554}">
      <dgm:prSet/>
      <dgm:spPr/>
      <dgm:t>
        <a:bodyPr/>
        <a:lstStyle/>
        <a:p>
          <a:endParaRPr lang="en-US"/>
        </a:p>
      </dgm:t>
    </dgm:pt>
    <dgm:pt modelId="{CEC6F82E-526C-4599-B11C-5809281B3D01}" type="sibTrans" cxnId="{A211AF7F-F2B7-4324-B9BF-19A9A5000554}">
      <dgm:prSet/>
      <dgm:spPr/>
      <dgm:t>
        <a:bodyPr/>
        <a:lstStyle/>
        <a:p>
          <a:endParaRPr lang="en-US"/>
        </a:p>
      </dgm:t>
    </dgm:pt>
    <dgm:pt modelId="{4B8A102A-D970-4BF7-A251-1D4F2EEA2045}">
      <dgm:prSet phldrT="[Text]"/>
      <dgm:spPr/>
      <dgm:t>
        <a:bodyPr/>
        <a:lstStyle/>
        <a:p>
          <a:r>
            <a:rPr lang="en-US" dirty="0" smtClean="0"/>
            <a:t>a.js</a:t>
          </a:r>
          <a:endParaRPr lang="en-US" dirty="0"/>
        </a:p>
      </dgm:t>
    </dgm:pt>
    <dgm:pt modelId="{7E32D3C9-12EC-4375-B5CF-C33A6E478D51}" type="parTrans" cxnId="{6672BF30-DFA4-482D-83BF-F377B97F074E}">
      <dgm:prSet/>
      <dgm:spPr/>
      <dgm:t>
        <a:bodyPr/>
        <a:lstStyle/>
        <a:p>
          <a:endParaRPr lang="en-US"/>
        </a:p>
      </dgm:t>
    </dgm:pt>
    <dgm:pt modelId="{B42758FC-65B3-4DC5-8990-22CEBDFE31A6}" type="sibTrans" cxnId="{6672BF30-DFA4-482D-83BF-F377B97F074E}">
      <dgm:prSet/>
      <dgm:spPr/>
      <dgm:t>
        <a:bodyPr/>
        <a:lstStyle/>
        <a:p>
          <a:endParaRPr lang="en-US"/>
        </a:p>
      </dgm:t>
    </dgm:pt>
    <dgm:pt modelId="{1C3A2306-2E8B-4B4E-A359-4DA36BA68D28}">
      <dgm:prSet phldrT="[Text]"/>
      <dgm:spPr/>
      <dgm:t>
        <a:bodyPr/>
        <a:lstStyle/>
        <a:p>
          <a:r>
            <a:rPr lang="en-US" dirty="0" smtClean="0"/>
            <a:t>b.js</a:t>
          </a:r>
          <a:endParaRPr lang="en-US" dirty="0"/>
        </a:p>
      </dgm:t>
    </dgm:pt>
    <dgm:pt modelId="{531B4A21-46DD-442D-8A22-B6AC86CB2441}" type="parTrans" cxnId="{E5D1B204-2C86-40F8-8679-F25C2DF7FBA6}">
      <dgm:prSet/>
      <dgm:spPr/>
      <dgm:t>
        <a:bodyPr/>
        <a:lstStyle/>
        <a:p>
          <a:endParaRPr lang="en-US"/>
        </a:p>
      </dgm:t>
    </dgm:pt>
    <dgm:pt modelId="{7924900F-8D14-4793-B87B-536C39207104}" type="sibTrans" cxnId="{E5D1B204-2C86-40F8-8679-F25C2DF7FBA6}">
      <dgm:prSet/>
      <dgm:spPr/>
      <dgm:t>
        <a:bodyPr/>
        <a:lstStyle/>
        <a:p>
          <a:endParaRPr lang="en-US"/>
        </a:p>
      </dgm:t>
    </dgm:pt>
    <dgm:pt modelId="{0B7F5BF5-0502-4C70-A424-AFA78B897465}">
      <dgm:prSet phldrT="[Text]"/>
      <dgm:spPr/>
      <dgm:t>
        <a:bodyPr/>
        <a:lstStyle/>
        <a:p>
          <a:r>
            <a:rPr lang="en-US" dirty="0" smtClean="0"/>
            <a:t>c.js</a:t>
          </a:r>
          <a:endParaRPr lang="en-US" dirty="0"/>
        </a:p>
      </dgm:t>
    </dgm:pt>
    <dgm:pt modelId="{16B1C512-92F4-4A20-A592-A8ED64F0C557}" type="parTrans" cxnId="{85D2C448-11B6-44E8-95C5-F3F9B658F743}">
      <dgm:prSet/>
      <dgm:spPr/>
      <dgm:t>
        <a:bodyPr/>
        <a:lstStyle/>
        <a:p>
          <a:endParaRPr lang="en-US"/>
        </a:p>
      </dgm:t>
    </dgm:pt>
    <dgm:pt modelId="{E1CD591A-D3D6-417D-9C34-5AF5E7E5BA50}" type="sibTrans" cxnId="{85D2C448-11B6-44E8-95C5-F3F9B658F743}">
      <dgm:prSet/>
      <dgm:spPr/>
      <dgm:t>
        <a:bodyPr/>
        <a:lstStyle/>
        <a:p>
          <a:endParaRPr lang="en-US"/>
        </a:p>
      </dgm:t>
    </dgm:pt>
    <dgm:pt modelId="{F366B296-C180-4EFB-955F-1523A3DFDC57}">
      <dgm:prSet phldrT="[Text]"/>
      <dgm:spPr/>
      <dgm:t>
        <a:bodyPr/>
        <a:lstStyle/>
        <a:p>
          <a:r>
            <a:rPr lang="en-US" dirty="0" smtClean="0"/>
            <a:t>d.js</a:t>
          </a:r>
          <a:endParaRPr lang="en-US" dirty="0"/>
        </a:p>
      </dgm:t>
    </dgm:pt>
    <dgm:pt modelId="{FF1F779E-191D-4630-A9C1-516AC32D31E2}" type="parTrans" cxnId="{ED8585F5-CF97-4235-BD93-97891B1859F7}">
      <dgm:prSet/>
      <dgm:spPr/>
      <dgm:t>
        <a:bodyPr/>
        <a:lstStyle/>
        <a:p>
          <a:endParaRPr lang="en-US"/>
        </a:p>
      </dgm:t>
    </dgm:pt>
    <dgm:pt modelId="{C008E993-5A56-4477-BEE2-92B127ED241B}" type="sibTrans" cxnId="{ED8585F5-CF97-4235-BD93-97891B1859F7}">
      <dgm:prSet/>
      <dgm:spPr/>
      <dgm:t>
        <a:bodyPr/>
        <a:lstStyle/>
        <a:p>
          <a:endParaRPr lang="en-US"/>
        </a:p>
      </dgm:t>
    </dgm:pt>
    <dgm:pt modelId="{35ECA084-5976-4687-B02B-9FF290D529F3}" type="pres">
      <dgm:prSet presAssocID="{72211675-74B7-400F-81B0-EEE6E98D358C}" presName="mainComposite" presStyleCnt="0">
        <dgm:presLayoutVars>
          <dgm:chPref val="1"/>
          <dgm:dir/>
          <dgm:animOne val="branch"/>
          <dgm:animLvl val="lvl"/>
          <dgm:resizeHandles val="exact"/>
        </dgm:presLayoutVars>
      </dgm:prSet>
      <dgm:spPr/>
      <dgm:t>
        <a:bodyPr/>
        <a:lstStyle/>
        <a:p>
          <a:endParaRPr lang="en-US"/>
        </a:p>
      </dgm:t>
    </dgm:pt>
    <dgm:pt modelId="{EB55BF97-B3F8-4D07-A624-10C6B2CEAC68}" type="pres">
      <dgm:prSet presAssocID="{72211675-74B7-400F-81B0-EEE6E98D358C}" presName="hierFlow" presStyleCnt="0"/>
      <dgm:spPr/>
    </dgm:pt>
    <dgm:pt modelId="{A7F933FE-A927-4FC4-972A-6FCC5417F6B3}" type="pres">
      <dgm:prSet presAssocID="{72211675-74B7-400F-81B0-EEE6E98D358C}" presName="hierChild1" presStyleCnt="0">
        <dgm:presLayoutVars>
          <dgm:chPref val="1"/>
          <dgm:animOne val="branch"/>
          <dgm:animLvl val="lvl"/>
        </dgm:presLayoutVars>
      </dgm:prSet>
      <dgm:spPr/>
    </dgm:pt>
    <dgm:pt modelId="{6AD66C99-3737-490C-A2DE-36C3E9BEB740}" type="pres">
      <dgm:prSet presAssocID="{0B5E1FFB-795D-4563-92A1-58780103782B}" presName="Name14" presStyleCnt="0"/>
      <dgm:spPr/>
    </dgm:pt>
    <dgm:pt modelId="{94BFB338-8FEE-4DEB-B03F-78B925C1FE69}" type="pres">
      <dgm:prSet presAssocID="{0B5E1FFB-795D-4563-92A1-58780103782B}" presName="level1Shape" presStyleLbl="node0" presStyleIdx="0" presStyleCnt="1">
        <dgm:presLayoutVars>
          <dgm:chPref val="3"/>
        </dgm:presLayoutVars>
      </dgm:prSet>
      <dgm:spPr/>
      <dgm:t>
        <a:bodyPr/>
        <a:lstStyle/>
        <a:p>
          <a:endParaRPr lang="en-US"/>
        </a:p>
      </dgm:t>
    </dgm:pt>
    <dgm:pt modelId="{8D104B98-E609-4C34-A59D-CDA25D17DEDD}" type="pres">
      <dgm:prSet presAssocID="{0B5E1FFB-795D-4563-92A1-58780103782B}" presName="hierChild2" presStyleCnt="0"/>
      <dgm:spPr/>
    </dgm:pt>
    <dgm:pt modelId="{41A8B8EC-C07E-44E4-BEDB-0D3C30921EF7}" type="pres">
      <dgm:prSet presAssocID="{7E32D3C9-12EC-4375-B5CF-C33A6E478D51}" presName="Name19" presStyleLbl="parChTrans1D2" presStyleIdx="0" presStyleCnt="2"/>
      <dgm:spPr/>
      <dgm:t>
        <a:bodyPr/>
        <a:lstStyle/>
        <a:p>
          <a:endParaRPr lang="en-US"/>
        </a:p>
      </dgm:t>
    </dgm:pt>
    <dgm:pt modelId="{381C0DC2-AC09-43C5-9E92-503675B3F61A}" type="pres">
      <dgm:prSet presAssocID="{4B8A102A-D970-4BF7-A251-1D4F2EEA2045}" presName="Name21" presStyleCnt="0"/>
      <dgm:spPr/>
    </dgm:pt>
    <dgm:pt modelId="{49776A02-18D9-4880-98C2-7DAE7DFF4A17}" type="pres">
      <dgm:prSet presAssocID="{4B8A102A-D970-4BF7-A251-1D4F2EEA2045}" presName="level2Shape" presStyleLbl="node2" presStyleIdx="0" presStyleCnt="2"/>
      <dgm:spPr/>
      <dgm:t>
        <a:bodyPr/>
        <a:lstStyle/>
        <a:p>
          <a:endParaRPr lang="en-US"/>
        </a:p>
      </dgm:t>
    </dgm:pt>
    <dgm:pt modelId="{EF9EFB7D-49DB-4EFF-90A0-E44E69F4874E}" type="pres">
      <dgm:prSet presAssocID="{4B8A102A-D970-4BF7-A251-1D4F2EEA2045}" presName="hierChild3" presStyleCnt="0"/>
      <dgm:spPr/>
    </dgm:pt>
    <dgm:pt modelId="{2648EB5F-5D6D-4F2D-A8E3-5170390621ED}" type="pres">
      <dgm:prSet presAssocID="{531B4A21-46DD-442D-8A22-B6AC86CB2441}" presName="Name19" presStyleLbl="parChTrans1D2" presStyleIdx="1" presStyleCnt="2"/>
      <dgm:spPr/>
      <dgm:t>
        <a:bodyPr/>
        <a:lstStyle/>
        <a:p>
          <a:endParaRPr lang="en-US"/>
        </a:p>
      </dgm:t>
    </dgm:pt>
    <dgm:pt modelId="{0A2140AC-F29A-4225-B340-19A941AA42E7}" type="pres">
      <dgm:prSet presAssocID="{1C3A2306-2E8B-4B4E-A359-4DA36BA68D28}" presName="Name21" presStyleCnt="0"/>
      <dgm:spPr/>
    </dgm:pt>
    <dgm:pt modelId="{FED8AD04-13F5-413D-A412-F2888404B954}" type="pres">
      <dgm:prSet presAssocID="{1C3A2306-2E8B-4B4E-A359-4DA36BA68D28}" presName="level2Shape" presStyleLbl="node2" presStyleIdx="1" presStyleCnt="2"/>
      <dgm:spPr/>
      <dgm:t>
        <a:bodyPr/>
        <a:lstStyle/>
        <a:p>
          <a:endParaRPr lang="en-US"/>
        </a:p>
      </dgm:t>
    </dgm:pt>
    <dgm:pt modelId="{875EEDDA-3A7A-48F8-8A0B-0A82B1846CD3}" type="pres">
      <dgm:prSet presAssocID="{1C3A2306-2E8B-4B4E-A359-4DA36BA68D28}" presName="hierChild3" presStyleCnt="0"/>
      <dgm:spPr/>
    </dgm:pt>
    <dgm:pt modelId="{6CED67C6-A667-4D4E-A44B-528ABAEB7307}" type="pres">
      <dgm:prSet presAssocID="{16B1C512-92F4-4A20-A592-A8ED64F0C557}" presName="Name19" presStyleLbl="parChTrans1D3" presStyleIdx="0" presStyleCnt="2"/>
      <dgm:spPr/>
      <dgm:t>
        <a:bodyPr/>
        <a:lstStyle/>
        <a:p>
          <a:endParaRPr lang="en-US"/>
        </a:p>
      </dgm:t>
    </dgm:pt>
    <dgm:pt modelId="{AE1D1991-F105-45B7-AD89-695E91E24DD6}" type="pres">
      <dgm:prSet presAssocID="{0B7F5BF5-0502-4C70-A424-AFA78B897465}" presName="Name21" presStyleCnt="0"/>
      <dgm:spPr/>
    </dgm:pt>
    <dgm:pt modelId="{DA7D4DD4-EA31-4576-A34F-AA991BAE0A5D}" type="pres">
      <dgm:prSet presAssocID="{0B7F5BF5-0502-4C70-A424-AFA78B897465}" presName="level2Shape" presStyleLbl="node3" presStyleIdx="0" presStyleCnt="2"/>
      <dgm:spPr/>
      <dgm:t>
        <a:bodyPr/>
        <a:lstStyle/>
        <a:p>
          <a:endParaRPr lang="en-US"/>
        </a:p>
      </dgm:t>
    </dgm:pt>
    <dgm:pt modelId="{6E46D40B-EEEE-4A38-A007-29879DAE3483}" type="pres">
      <dgm:prSet presAssocID="{0B7F5BF5-0502-4C70-A424-AFA78B897465}" presName="hierChild3" presStyleCnt="0"/>
      <dgm:spPr/>
    </dgm:pt>
    <dgm:pt modelId="{8938EFDE-2697-4650-96B3-772E6F235AB4}" type="pres">
      <dgm:prSet presAssocID="{FF1F779E-191D-4630-A9C1-516AC32D31E2}" presName="Name19" presStyleLbl="parChTrans1D3" presStyleIdx="1" presStyleCnt="2"/>
      <dgm:spPr/>
      <dgm:t>
        <a:bodyPr/>
        <a:lstStyle/>
        <a:p>
          <a:endParaRPr lang="en-US"/>
        </a:p>
      </dgm:t>
    </dgm:pt>
    <dgm:pt modelId="{418A7394-DD13-4A30-8FAB-398EA3470F1B}" type="pres">
      <dgm:prSet presAssocID="{F366B296-C180-4EFB-955F-1523A3DFDC57}" presName="Name21" presStyleCnt="0"/>
      <dgm:spPr/>
    </dgm:pt>
    <dgm:pt modelId="{72D0B34B-3219-4C91-A923-B85AA398B046}" type="pres">
      <dgm:prSet presAssocID="{F366B296-C180-4EFB-955F-1523A3DFDC57}" presName="level2Shape" presStyleLbl="node3" presStyleIdx="1" presStyleCnt="2"/>
      <dgm:spPr/>
      <dgm:t>
        <a:bodyPr/>
        <a:lstStyle/>
        <a:p>
          <a:endParaRPr lang="en-US"/>
        </a:p>
      </dgm:t>
    </dgm:pt>
    <dgm:pt modelId="{C2857A45-486D-4BD7-85C7-9A1A1B62CFA2}" type="pres">
      <dgm:prSet presAssocID="{F366B296-C180-4EFB-955F-1523A3DFDC57}" presName="hierChild3" presStyleCnt="0"/>
      <dgm:spPr/>
    </dgm:pt>
    <dgm:pt modelId="{4891C64D-0E70-4B03-80A2-1ED3039B3143}" type="pres">
      <dgm:prSet presAssocID="{72211675-74B7-400F-81B0-EEE6E98D358C}" presName="bgShapesFlow" presStyleCnt="0"/>
      <dgm:spPr/>
    </dgm:pt>
  </dgm:ptLst>
  <dgm:cxnLst>
    <dgm:cxn modelId="{FC9ED7AF-85B8-4E8F-8095-EF4AFE669D7B}" type="presOf" srcId="{FF1F779E-191D-4630-A9C1-516AC32D31E2}" destId="{8938EFDE-2697-4650-96B3-772E6F235AB4}" srcOrd="0" destOrd="0" presId="urn:microsoft.com/office/officeart/2005/8/layout/hierarchy6"/>
    <dgm:cxn modelId="{D2F64CF0-5B94-4F55-8406-9FF5C94FD36E}" type="presOf" srcId="{1C3A2306-2E8B-4B4E-A359-4DA36BA68D28}" destId="{FED8AD04-13F5-413D-A412-F2888404B954}" srcOrd="0" destOrd="0" presId="urn:microsoft.com/office/officeart/2005/8/layout/hierarchy6"/>
    <dgm:cxn modelId="{A06EB9DF-6377-4897-99DF-74F4DBD414AE}" type="presOf" srcId="{531B4A21-46DD-442D-8A22-B6AC86CB2441}" destId="{2648EB5F-5D6D-4F2D-A8E3-5170390621ED}" srcOrd="0" destOrd="0" presId="urn:microsoft.com/office/officeart/2005/8/layout/hierarchy6"/>
    <dgm:cxn modelId="{864F369C-F14C-4EAF-838E-4461091390B7}" type="presOf" srcId="{0B7F5BF5-0502-4C70-A424-AFA78B897465}" destId="{DA7D4DD4-EA31-4576-A34F-AA991BAE0A5D}" srcOrd="0" destOrd="0" presId="urn:microsoft.com/office/officeart/2005/8/layout/hierarchy6"/>
    <dgm:cxn modelId="{A211AF7F-F2B7-4324-B9BF-19A9A5000554}" srcId="{72211675-74B7-400F-81B0-EEE6E98D358C}" destId="{0B5E1FFB-795D-4563-92A1-58780103782B}" srcOrd="0" destOrd="0" parTransId="{49C5E0FF-C2CD-4E61-B3DF-3B3A1BCFABB5}" sibTransId="{CEC6F82E-526C-4599-B11C-5809281B3D01}"/>
    <dgm:cxn modelId="{E5D1B204-2C86-40F8-8679-F25C2DF7FBA6}" srcId="{0B5E1FFB-795D-4563-92A1-58780103782B}" destId="{1C3A2306-2E8B-4B4E-A359-4DA36BA68D28}" srcOrd="1" destOrd="0" parTransId="{531B4A21-46DD-442D-8A22-B6AC86CB2441}" sibTransId="{7924900F-8D14-4793-B87B-536C39207104}"/>
    <dgm:cxn modelId="{ED8585F5-CF97-4235-BD93-97891B1859F7}" srcId="{1C3A2306-2E8B-4B4E-A359-4DA36BA68D28}" destId="{F366B296-C180-4EFB-955F-1523A3DFDC57}" srcOrd="1" destOrd="0" parTransId="{FF1F779E-191D-4630-A9C1-516AC32D31E2}" sibTransId="{C008E993-5A56-4477-BEE2-92B127ED241B}"/>
    <dgm:cxn modelId="{052CE6A9-5662-4C97-9B1A-DB89447AB7B4}" type="presOf" srcId="{7E32D3C9-12EC-4375-B5CF-C33A6E478D51}" destId="{41A8B8EC-C07E-44E4-BEDB-0D3C30921EF7}" srcOrd="0" destOrd="0" presId="urn:microsoft.com/office/officeart/2005/8/layout/hierarchy6"/>
    <dgm:cxn modelId="{85D2C448-11B6-44E8-95C5-F3F9B658F743}" srcId="{1C3A2306-2E8B-4B4E-A359-4DA36BA68D28}" destId="{0B7F5BF5-0502-4C70-A424-AFA78B897465}" srcOrd="0" destOrd="0" parTransId="{16B1C512-92F4-4A20-A592-A8ED64F0C557}" sibTransId="{E1CD591A-D3D6-417D-9C34-5AF5E7E5BA50}"/>
    <dgm:cxn modelId="{393A25B3-F4F0-4CBB-A913-AAE2467516DA}" type="presOf" srcId="{4B8A102A-D970-4BF7-A251-1D4F2EEA2045}" destId="{49776A02-18D9-4880-98C2-7DAE7DFF4A17}" srcOrd="0" destOrd="0" presId="urn:microsoft.com/office/officeart/2005/8/layout/hierarchy6"/>
    <dgm:cxn modelId="{6672BF30-DFA4-482D-83BF-F377B97F074E}" srcId="{0B5E1FFB-795D-4563-92A1-58780103782B}" destId="{4B8A102A-D970-4BF7-A251-1D4F2EEA2045}" srcOrd="0" destOrd="0" parTransId="{7E32D3C9-12EC-4375-B5CF-C33A6E478D51}" sibTransId="{B42758FC-65B3-4DC5-8990-22CEBDFE31A6}"/>
    <dgm:cxn modelId="{55519269-8A5E-437E-BF3B-FFED43A208B5}" type="presOf" srcId="{F366B296-C180-4EFB-955F-1523A3DFDC57}" destId="{72D0B34B-3219-4C91-A923-B85AA398B046}" srcOrd="0" destOrd="0" presId="urn:microsoft.com/office/officeart/2005/8/layout/hierarchy6"/>
    <dgm:cxn modelId="{ADA7EDEB-53C5-4ACB-B1E8-E6C176E1DE88}" type="presOf" srcId="{16B1C512-92F4-4A20-A592-A8ED64F0C557}" destId="{6CED67C6-A667-4D4E-A44B-528ABAEB7307}" srcOrd="0" destOrd="0" presId="urn:microsoft.com/office/officeart/2005/8/layout/hierarchy6"/>
    <dgm:cxn modelId="{35F61D66-75C8-415F-BDFF-E5DB4CBC1B8E}" type="presOf" srcId="{0B5E1FFB-795D-4563-92A1-58780103782B}" destId="{94BFB338-8FEE-4DEB-B03F-78B925C1FE69}" srcOrd="0" destOrd="0" presId="urn:microsoft.com/office/officeart/2005/8/layout/hierarchy6"/>
    <dgm:cxn modelId="{6D290FDA-B5BF-4A20-9ECE-042E4936D4D7}" type="presOf" srcId="{72211675-74B7-400F-81B0-EEE6E98D358C}" destId="{35ECA084-5976-4687-B02B-9FF290D529F3}" srcOrd="0" destOrd="0" presId="urn:microsoft.com/office/officeart/2005/8/layout/hierarchy6"/>
    <dgm:cxn modelId="{167D7480-854F-4DEC-9C1B-D82A964DD747}" type="presParOf" srcId="{35ECA084-5976-4687-B02B-9FF290D529F3}" destId="{EB55BF97-B3F8-4D07-A624-10C6B2CEAC68}" srcOrd="0" destOrd="0" presId="urn:microsoft.com/office/officeart/2005/8/layout/hierarchy6"/>
    <dgm:cxn modelId="{A34BB963-93C8-4BB2-9F24-541E4DF358B0}" type="presParOf" srcId="{EB55BF97-B3F8-4D07-A624-10C6B2CEAC68}" destId="{A7F933FE-A927-4FC4-972A-6FCC5417F6B3}" srcOrd="0" destOrd="0" presId="urn:microsoft.com/office/officeart/2005/8/layout/hierarchy6"/>
    <dgm:cxn modelId="{22749735-33DF-42E1-8C2C-F303127D64C9}" type="presParOf" srcId="{A7F933FE-A927-4FC4-972A-6FCC5417F6B3}" destId="{6AD66C99-3737-490C-A2DE-36C3E9BEB740}" srcOrd="0" destOrd="0" presId="urn:microsoft.com/office/officeart/2005/8/layout/hierarchy6"/>
    <dgm:cxn modelId="{F2317B1E-E405-4E22-80E1-04F503F9C382}" type="presParOf" srcId="{6AD66C99-3737-490C-A2DE-36C3E9BEB740}" destId="{94BFB338-8FEE-4DEB-B03F-78B925C1FE69}" srcOrd="0" destOrd="0" presId="urn:microsoft.com/office/officeart/2005/8/layout/hierarchy6"/>
    <dgm:cxn modelId="{E9C43D93-71FE-46C4-90D1-B3C858CB8354}" type="presParOf" srcId="{6AD66C99-3737-490C-A2DE-36C3E9BEB740}" destId="{8D104B98-E609-4C34-A59D-CDA25D17DEDD}" srcOrd="1" destOrd="0" presId="urn:microsoft.com/office/officeart/2005/8/layout/hierarchy6"/>
    <dgm:cxn modelId="{B3A7F8C9-AC35-446B-9D99-5F8D60EFECDA}" type="presParOf" srcId="{8D104B98-E609-4C34-A59D-CDA25D17DEDD}" destId="{41A8B8EC-C07E-44E4-BEDB-0D3C30921EF7}" srcOrd="0" destOrd="0" presId="urn:microsoft.com/office/officeart/2005/8/layout/hierarchy6"/>
    <dgm:cxn modelId="{14EF579C-C815-46EC-85D4-CD0CDC02243A}" type="presParOf" srcId="{8D104B98-E609-4C34-A59D-CDA25D17DEDD}" destId="{381C0DC2-AC09-43C5-9E92-503675B3F61A}" srcOrd="1" destOrd="0" presId="urn:microsoft.com/office/officeart/2005/8/layout/hierarchy6"/>
    <dgm:cxn modelId="{35DD5998-511F-49E5-8EE8-8876E60D7FA5}" type="presParOf" srcId="{381C0DC2-AC09-43C5-9E92-503675B3F61A}" destId="{49776A02-18D9-4880-98C2-7DAE7DFF4A17}" srcOrd="0" destOrd="0" presId="urn:microsoft.com/office/officeart/2005/8/layout/hierarchy6"/>
    <dgm:cxn modelId="{AD626800-A902-4E31-92F6-0BBA0720F065}" type="presParOf" srcId="{381C0DC2-AC09-43C5-9E92-503675B3F61A}" destId="{EF9EFB7D-49DB-4EFF-90A0-E44E69F4874E}" srcOrd="1" destOrd="0" presId="urn:microsoft.com/office/officeart/2005/8/layout/hierarchy6"/>
    <dgm:cxn modelId="{C4E71027-9022-4835-A8DD-A85DB628A5A1}" type="presParOf" srcId="{8D104B98-E609-4C34-A59D-CDA25D17DEDD}" destId="{2648EB5F-5D6D-4F2D-A8E3-5170390621ED}" srcOrd="2" destOrd="0" presId="urn:microsoft.com/office/officeart/2005/8/layout/hierarchy6"/>
    <dgm:cxn modelId="{BE84C3FC-B9DF-46F7-929A-FFFA7D2337C9}" type="presParOf" srcId="{8D104B98-E609-4C34-A59D-CDA25D17DEDD}" destId="{0A2140AC-F29A-4225-B340-19A941AA42E7}" srcOrd="3" destOrd="0" presId="urn:microsoft.com/office/officeart/2005/8/layout/hierarchy6"/>
    <dgm:cxn modelId="{96B75620-2AD9-4E63-B809-D91164D2E840}" type="presParOf" srcId="{0A2140AC-F29A-4225-B340-19A941AA42E7}" destId="{FED8AD04-13F5-413D-A412-F2888404B954}" srcOrd="0" destOrd="0" presId="urn:microsoft.com/office/officeart/2005/8/layout/hierarchy6"/>
    <dgm:cxn modelId="{7840C580-C948-4CA3-8B81-47174356DB3B}" type="presParOf" srcId="{0A2140AC-F29A-4225-B340-19A941AA42E7}" destId="{875EEDDA-3A7A-48F8-8A0B-0A82B1846CD3}" srcOrd="1" destOrd="0" presId="urn:microsoft.com/office/officeart/2005/8/layout/hierarchy6"/>
    <dgm:cxn modelId="{40C27D2E-7CB7-4B73-BEAD-4AB2CEB96536}" type="presParOf" srcId="{875EEDDA-3A7A-48F8-8A0B-0A82B1846CD3}" destId="{6CED67C6-A667-4D4E-A44B-528ABAEB7307}" srcOrd="0" destOrd="0" presId="urn:microsoft.com/office/officeart/2005/8/layout/hierarchy6"/>
    <dgm:cxn modelId="{96EE32D1-F5C7-4107-A43F-CB0E1820427F}" type="presParOf" srcId="{875EEDDA-3A7A-48F8-8A0B-0A82B1846CD3}" destId="{AE1D1991-F105-45B7-AD89-695E91E24DD6}" srcOrd="1" destOrd="0" presId="urn:microsoft.com/office/officeart/2005/8/layout/hierarchy6"/>
    <dgm:cxn modelId="{5170FB72-8434-4FDC-B0EF-AF84D6DE30B4}" type="presParOf" srcId="{AE1D1991-F105-45B7-AD89-695E91E24DD6}" destId="{DA7D4DD4-EA31-4576-A34F-AA991BAE0A5D}" srcOrd="0" destOrd="0" presId="urn:microsoft.com/office/officeart/2005/8/layout/hierarchy6"/>
    <dgm:cxn modelId="{3D8500F5-3713-4D63-9CC6-B70F53188FE2}" type="presParOf" srcId="{AE1D1991-F105-45B7-AD89-695E91E24DD6}" destId="{6E46D40B-EEEE-4A38-A007-29879DAE3483}" srcOrd="1" destOrd="0" presId="urn:microsoft.com/office/officeart/2005/8/layout/hierarchy6"/>
    <dgm:cxn modelId="{32B8E77E-E8A9-49B4-A0BB-3970670C6664}" type="presParOf" srcId="{875EEDDA-3A7A-48F8-8A0B-0A82B1846CD3}" destId="{8938EFDE-2697-4650-96B3-772E6F235AB4}" srcOrd="2" destOrd="0" presId="urn:microsoft.com/office/officeart/2005/8/layout/hierarchy6"/>
    <dgm:cxn modelId="{ACE01F75-2315-4476-9EC8-ABBEA9BC4553}" type="presParOf" srcId="{875EEDDA-3A7A-48F8-8A0B-0A82B1846CD3}" destId="{418A7394-DD13-4A30-8FAB-398EA3470F1B}" srcOrd="3" destOrd="0" presId="urn:microsoft.com/office/officeart/2005/8/layout/hierarchy6"/>
    <dgm:cxn modelId="{329A645D-58DF-4742-8762-364B69F09D0D}" type="presParOf" srcId="{418A7394-DD13-4A30-8FAB-398EA3470F1B}" destId="{72D0B34B-3219-4C91-A923-B85AA398B046}" srcOrd="0" destOrd="0" presId="urn:microsoft.com/office/officeart/2005/8/layout/hierarchy6"/>
    <dgm:cxn modelId="{741C9008-7954-44A8-8445-18FD8FB276C3}" type="presParOf" srcId="{418A7394-DD13-4A30-8FAB-398EA3470F1B}" destId="{C2857A45-486D-4BD7-85C7-9A1A1B62CFA2}" srcOrd="1" destOrd="0" presId="urn:microsoft.com/office/officeart/2005/8/layout/hierarchy6"/>
    <dgm:cxn modelId="{052DF80B-E6DF-4C02-B456-74431DBF9F54}" type="presParOf" srcId="{35ECA084-5976-4687-B02B-9FF290D529F3}" destId="{4891C64D-0E70-4B03-80A2-1ED3039B314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B338-8FEE-4DEB-B03F-78B925C1FE69}">
      <dsp:nvSpPr>
        <dsp:cNvPr id="0" name=""/>
        <dsp:cNvSpPr/>
      </dsp:nvSpPr>
      <dsp:spPr>
        <a:xfrm>
          <a:off x="1220309" y="61964"/>
          <a:ext cx="1247993" cy="8319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Shop.js</a:t>
          </a:r>
          <a:endParaRPr lang="en-US" sz="1300" kern="1200" dirty="0"/>
        </a:p>
      </dsp:txBody>
      <dsp:txXfrm>
        <a:off x="1244677" y="86332"/>
        <a:ext cx="1199257" cy="783259"/>
      </dsp:txXfrm>
    </dsp:sp>
    <dsp:sp modelId="{1EF3A600-D3D4-4A72-8C6B-90F199965560}">
      <dsp:nvSpPr>
        <dsp:cNvPr id="0" name=""/>
        <dsp:cNvSpPr/>
      </dsp:nvSpPr>
      <dsp:spPr>
        <a:xfrm>
          <a:off x="627512" y="893960"/>
          <a:ext cx="1216794" cy="332798"/>
        </a:xfrm>
        <a:custGeom>
          <a:avLst/>
          <a:gdLst/>
          <a:ahLst/>
          <a:cxnLst/>
          <a:rect l="0" t="0" r="0" b="0"/>
          <a:pathLst>
            <a:path>
              <a:moveTo>
                <a:pt x="1216794" y="0"/>
              </a:moveTo>
              <a:lnTo>
                <a:pt x="1216794" y="166399"/>
              </a:lnTo>
              <a:lnTo>
                <a:pt x="0" y="166399"/>
              </a:lnTo>
              <a:lnTo>
                <a:pt x="0" y="3327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BFF864-97C5-4FB2-BB02-BCB377507376}">
      <dsp:nvSpPr>
        <dsp:cNvPr id="0" name=""/>
        <dsp:cNvSpPr/>
      </dsp:nvSpPr>
      <dsp:spPr>
        <a:xfrm>
          <a:off x="3515" y="1226758"/>
          <a:ext cx="1247993" cy="8319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Application.js</a:t>
          </a:r>
          <a:endParaRPr lang="en-US" sz="1300" kern="1200" dirty="0"/>
        </a:p>
      </dsp:txBody>
      <dsp:txXfrm>
        <a:off x="27883" y="1251126"/>
        <a:ext cx="1199257" cy="783259"/>
      </dsp:txXfrm>
    </dsp:sp>
    <dsp:sp modelId="{AF13F865-987E-4A82-BEE7-A7DA82FF8D49}">
      <dsp:nvSpPr>
        <dsp:cNvPr id="0" name=""/>
        <dsp:cNvSpPr/>
      </dsp:nvSpPr>
      <dsp:spPr>
        <a:xfrm>
          <a:off x="581792" y="2058754"/>
          <a:ext cx="91440" cy="332798"/>
        </a:xfrm>
        <a:custGeom>
          <a:avLst/>
          <a:gdLst/>
          <a:ahLst/>
          <a:cxnLst/>
          <a:rect l="0" t="0" r="0" b="0"/>
          <a:pathLst>
            <a:path>
              <a:moveTo>
                <a:pt x="45720" y="0"/>
              </a:moveTo>
              <a:lnTo>
                <a:pt x="45720" y="3327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55D970-57F0-419A-B4ED-CB6F515D89D6}">
      <dsp:nvSpPr>
        <dsp:cNvPr id="0" name=""/>
        <dsp:cNvSpPr/>
      </dsp:nvSpPr>
      <dsp:spPr>
        <a:xfrm>
          <a:off x="3515" y="2391552"/>
          <a:ext cx="1247993" cy="8319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State.js</a:t>
          </a:r>
          <a:endParaRPr lang="en-US" sz="1300" kern="1200" dirty="0"/>
        </a:p>
      </dsp:txBody>
      <dsp:txXfrm>
        <a:off x="27883" y="2415920"/>
        <a:ext cx="1199257" cy="783259"/>
      </dsp:txXfrm>
    </dsp:sp>
    <dsp:sp modelId="{6F2B2A46-46C8-42B3-8436-FFB1942442AB}">
      <dsp:nvSpPr>
        <dsp:cNvPr id="0" name=""/>
        <dsp:cNvSpPr/>
      </dsp:nvSpPr>
      <dsp:spPr>
        <a:xfrm>
          <a:off x="1844306" y="893960"/>
          <a:ext cx="1216794" cy="332798"/>
        </a:xfrm>
        <a:custGeom>
          <a:avLst/>
          <a:gdLst/>
          <a:ahLst/>
          <a:cxnLst/>
          <a:rect l="0" t="0" r="0" b="0"/>
          <a:pathLst>
            <a:path>
              <a:moveTo>
                <a:pt x="0" y="0"/>
              </a:moveTo>
              <a:lnTo>
                <a:pt x="0" y="166399"/>
              </a:lnTo>
              <a:lnTo>
                <a:pt x="1216794" y="166399"/>
              </a:lnTo>
              <a:lnTo>
                <a:pt x="1216794" y="3327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5562BC-505C-447A-9665-33C1E9CCF77D}">
      <dsp:nvSpPr>
        <dsp:cNvPr id="0" name=""/>
        <dsp:cNvSpPr/>
      </dsp:nvSpPr>
      <dsp:spPr>
        <a:xfrm>
          <a:off x="2437103" y="1226758"/>
          <a:ext cx="1247993" cy="8319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Cart.js</a:t>
          </a:r>
          <a:endParaRPr lang="en-US" sz="1300" kern="1200" dirty="0"/>
        </a:p>
      </dsp:txBody>
      <dsp:txXfrm>
        <a:off x="2461471" y="1251126"/>
        <a:ext cx="1199257" cy="783259"/>
      </dsp:txXfrm>
    </dsp:sp>
    <dsp:sp modelId="{CE4706AB-629A-4234-BFCC-4490988FC062}">
      <dsp:nvSpPr>
        <dsp:cNvPr id="0" name=""/>
        <dsp:cNvSpPr/>
      </dsp:nvSpPr>
      <dsp:spPr>
        <a:xfrm>
          <a:off x="2249904" y="2058754"/>
          <a:ext cx="811196" cy="332798"/>
        </a:xfrm>
        <a:custGeom>
          <a:avLst/>
          <a:gdLst/>
          <a:ahLst/>
          <a:cxnLst/>
          <a:rect l="0" t="0" r="0" b="0"/>
          <a:pathLst>
            <a:path>
              <a:moveTo>
                <a:pt x="811196" y="0"/>
              </a:moveTo>
              <a:lnTo>
                <a:pt x="811196" y="166399"/>
              </a:lnTo>
              <a:lnTo>
                <a:pt x="0" y="166399"/>
              </a:lnTo>
              <a:lnTo>
                <a:pt x="0" y="3327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912F2D-E598-48C3-A226-A697A4FFF9F8}">
      <dsp:nvSpPr>
        <dsp:cNvPr id="0" name=""/>
        <dsp:cNvSpPr/>
      </dsp:nvSpPr>
      <dsp:spPr>
        <a:xfrm>
          <a:off x="1625907" y="2391552"/>
          <a:ext cx="1247993" cy="8319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Item.js</a:t>
          </a:r>
          <a:endParaRPr lang="en-US" sz="1300" kern="1200" dirty="0"/>
        </a:p>
      </dsp:txBody>
      <dsp:txXfrm>
        <a:off x="1650275" y="2415920"/>
        <a:ext cx="1199257" cy="783259"/>
      </dsp:txXfrm>
    </dsp:sp>
    <dsp:sp modelId="{5F6E247E-A764-4F48-A071-C918C81FDA63}">
      <dsp:nvSpPr>
        <dsp:cNvPr id="0" name=""/>
        <dsp:cNvSpPr/>
      </dsp:nvSpPr>
      <dsp:spPr>
        <a:xfrm>
          <a:off x="3061100" y="2058754"/>
          <a:ext cx="811196" cy="332798"/>
        </a:xfrm>
        <a:custGeom>
          <a:avLst/>
          <a:gdLst/>
          <a:ahLst/>
          <a:cxnLst/>
          <a:rect l="0" t="0" r="0" b="0"/>
          <a:pathLst>
            <a:path>
              <a:moveTo>
                <a:pt x="0" y="0"/>
              </a:moveTo>
              <a:lnTo>
                <a:pt x="0" y="166399"/>
              </a:lnTo>
              <a:lnTo>
                <a:pt x="811196" y="166399"/>
              </a:lnTo>
              <a:lnTo>
                <a:pt x="811196" y="3327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6F1132-2145-4975-B993-C774C79F12D1}">
      <dsp:nvSpPr>
        <dsp:cNvPr id="0" name=""/>
        <dsp:cNvSpPr/>
      </dsp:nvSpPr>
      <dsp:spPr>
        <a:xfrm>
          <a:off x="3248299" y="2391552"/>
          <a:ext cx="1247993" cy="8319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Customer.js</a:t>
          </a:r>
          <a:endParaRPr lang="en-US" sz="1300" kern="1200" dirty="0"/>
        </a:p>
      </dsp:txBody>
      <dsp:txXfrm>
        <a:off x="3272667" y="2415920"/>
        <a:ext cx="1199257" cy="7832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B338-8FEE-4DEB-B03F-78B925C1FE69}">
      <dsp:nvSpPr>
        <dsp:cNvPr id="0" name=""/>
        <dsp:cNvSpPr/>
      </dsp:nvSpPr>
      <dsp:spPr>
        <a:xfrm>
          <a:off x="1180430" y="736"/>
          <a:ext cx="1296331" cy="8642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Init.js</a:t>
          </a:r>
          <a:endParaRPr lang="en-US" sz="3000" kern="1200" dirty="0"/>
        </a:p>
      </dsp:txBody>
      <dsp:txXfrm>
        <a:off x="1205742" y="26048"/>
        <a:ext cx="1245707" cy="813597"/>
      </dsp:txXfrm>
    </dsp:sp>
    <dsp:sp modelId="{41A8B8EC-C07E-44E4-BEDB-0D3C30921EF7}">
      <dsp:nvSpPr>
        <dsp:cNvPr id="0" name=""/>
        <dsp:cNvSpPr/>
      </dsp:nvSpPr>
      <dsp:spPr>
        <a:xfrm>
          <a:off x="985981" y="864957"/>
          <a:ext cx="842615" cy="345688"/>
        </a:xfrm>
        <a:custGeom>
          <a:avLst/>
          <a:gdLst/>
          <a:ahLst/>
          <a:cxnLst/>
          <a:rect l="0" t="0" r="0" b="0"/>
          <a:pathLst>
            <a:path>
              <a:moveTo>
                <a:pt x="842615" y="0"/>
              </a:moveTo>
              <a:lnTo>
                <a:pt x="842615" y="172844"/>
              </a:lnTo>
              <a:lnTo>
                <a:pt x="0" y="172844"/>
              </a:lnTo>
              <a:lnTo>
                <a:pt x="0" y="3456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776A02-18D9-4880-98C2-7DAE7DFF4A17}">
      <dsp:nvSpPr>
        <dsp:cNvPr id="0" name=""/>
        <dsp:cNvSpPr/>
      </dsp:nvSpPr>
      <dsp:spPr>
        <a:xfrm>
          <a:off x="337815" y="1210645"/>
          <a:ext cx="1296331" cy="8642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a.js</a:t>
          </a:r>
          <a:endParaRPr lang="en-US" sz="3000" kern="1200" dirty="0"/>
        </a:p>
      </dsp:txBody>
      <dsp:txXfrm>
        <a:off x="363127" y="1235957"/>
        <a:ext cx="1245707" cy="813597"/>
      </dsp:txXfrm>
    </dsp:sp>
    <dsp:sp modelId="{2648EB5F-5D6D-4F2D-A8E3-5170390621ED}">
      <dsp:nvSpPr>
        <dsp:cNvPr id="0" name=""/>
        <dsp:cNvSpPr/>
      </dsp:nvSpPr>
      <dsp:spPr>
        <a:xfrm>
          <a:off x="1828596" y="864957"/>
          <a:ext cx="842615" cy="345688"/>
        </a:xfrm>
        <a:custGeom>
          <a:avLst/>
          <a:gdLst/>
          <a:ahLst/>
          <a:cxnLst/>
          <a:rect l="0" t="0" r="0" b="0"/>
          <a:pathLst>
            <a:path>
              <a:moveTo>
                <a:pt x="0" y="0"/>
              </a:moveTo>
              <a:lnTo>
                <a:pt x="0" y="172844"/>
              </a:lnTo>
              <a:lnTo>
                <a:pt x="842615" y="172844"/>
              </a:lnTo>
              <a:lnTo>
                <a:pt x="842615" y="3456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D8AD04-13F5-413D-A412-F2888404B954}">
      <dsp:nvSpPr>
        <dsp:cNvPr id="0" name=""/>
        <dsp:cNvSpPr/>
      </dsp:nvSpPr>
      <dsp:spPr>
        <a:xfrm>
          <a:off x="2023046" y="1210645"/>
          <a:ext cx="1296331" cy="8642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b.js</a:t>
          </a:r>
          <a:endParaRPr lang="en-US" sz="3000" kern="1200" dirty="0"/>
        </a:p>
      </dsp:txBody>
      <dsp:txXfrm>
        <a:off x="2048358" y="1235957"/>
        <a:ext cx="1245707" cy="813597"/>
      </dsp:txXfrm>
    </dsp:sp>
    <dsp:sp modelId="{6CED67C6-A667-4D4E-A44B-528ABAEB7307}">
      <dsp:nvSpPr>
        <dsp:cNvPr id="0" name=""/>
        <dsp:cNvSpPr/>
      </dsp:nvSpPr>
      <dsp:spPr>
        <a:xfrm>
          <a:off x="1828596" y="2074867"/>
          <a:ext cx="842615" cy="345688"/>
        </a:xfrm>
        <a:custGeom>
          <a:avLst/>
          <a:gdLst/>
          <a:ahLst/>
          <a:cxnLst/>
          <a:rect l="0" t="0" r="0" b="0"/>
          <a:pathLst>
            <a:path>
              <a:moveTo>
                <a:pt x="842615" y="0"/>
              </a:moveTo>
              <a:lnTo>
                <a:pt x="842615" y="172844"/>
              </a:lnTo>
              <a:lnTo>
                <a:pt x="0" y="172844"/>
              </a:lnTo>
              <a:lnTo>
                <a:pt x="0" y="3456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7D4DD4-EA31-4576-A34F-AA991BAE0A5D}">
      <dsp:nvSpPr>
        <dsp:cNvPr id="0" name=""/>
        <dsp:cNvSpPr/>
      </dsp:nvSpPr>
      <dsp:spPr>
        <a:xfrm>
          <a:off x="1180430" y="2420555"/>
          <a:ext cx="1296331" cy="8642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c.js</a:t>
          </a:r>
          <a:endParaRPr lang="en-US" sz="3000" kern="1200" dirty="0"/>
        </a:p>
      </dsp:txBody>
      <dsp:txXfrm>
        <a:off x="1205742" y="2445867"/>
        <a:ext cx="1245707" cy="813597"/>
      </dsp:txXfrm>
    </dsp:sp>
    <dsp:sp modelId="{8938EFDE-2697-4650-96B3-772E6F235AB4}">
      <dsp:nvSpPr>
        <dsp:cNvPr id="0" name=""/>
        <dsp:cNvSpPr/>
      </dsp:nvSpPr>
      <dsp:spPr>
        <a:xfrm>
          <a:off x="2671212" y="2074867"/>
          <a:ext cx="842615" cy="345688"/>
        </a:xfrm>
        <a:custGeom>
          <a:avLst/>
          <a:gdLst/>
          <a:ahLst/>
          <a:cxnLst/>
          <a:rect l="0" t="0" r="0" b="0"/>
          <a:pathLst>
            <a:path>
              <a:moveTo>
                <a:pt x="0" y="0"/>
              </a:moveTo>
              <a:lnTo>
                <a:pt x="0" y="172844"/>
              </a:lnTo>
              <a:lnTo>
                <a:pt x="842615" y="172844"/>
              </a:lnTo>
              <a:lnTo>
                <a:pt x="842615" y="3456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D0B34B-3219-4C91-A923-B85AA398B046}">
      <dsp:nvSpPr>
        <dsp:cNvPr id="0" name=""/>
        <dsp:cNvSpPr/>
      </dsp:nvSpPr>
      <dsp:spPr>
        <a:xfrm>
          <a:off x="2865662" y="2420555"/>
          <a:ext cx="1296331" cy="8642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d.js</a:t>
          </a:r>
          <a:endParaRPr lang="en-US" sz="3000" kern="1200" dirty="0"/>
        </a:p>
      </dsp:txBody>
      <dsp:txXfrm>
        <a:off x="2890974" y="2445867"/>
        <a:ext cx="1245707" cy="8135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9/5/2017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9/5/2017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are going to talk about </a:t>
            </a:r>
            <a:r>
              <a:rPr lang="en-US" dirty="0" err="1" smtClean="0"/>
              <a:t>webpack</a:t>
            </a:r>
            <a:r>
              <a:rPr lang="en-US" dirty="0" smtClean="0"/>
              <a:t> – web project builder</a:t>
            </a:r>
            <a:endParaRPr lang="ru-RU" dirty="0"/>
          </a:p>
        </p:txBody>
      </p:sp>
      <p:sp>
        <p:nvSpPr>
          <p:cNvPr id="4" name="Slide Number Placeholder 3"/>
          <p:cNvSpPr>
            <a:spLocks noGrp="1"/>
          </p:cNvSpPr>
          <p:nvPr>
            <p:ph type="sldNum" sz="quarter" idx="10"/>
          </p:nvPr>
        </p:nvSpPr>
        <p:spPr/>
        <p:txBody>
          <a:bodyPr/>
          <a:lstStyle/>
          <a:p>
            <a:fld id="{DC0CD87D-C1CF-4466-9601-59552356DE12}" type="slidenum">
              <a:rPr lang="en-US" smtClean="0"/>
              <a:t>1</a:t>
            </a:fld>
            <a:endParaRPr lang="en-US"/>
          </a:p>
        </p:txBody>
      </p:sp>
    </p:spTree>
    <p:extLst>
      <p:ext uri="{BB962C8B-B14F-4D97-AF65-F5344CB8AC3E}">
        <p14:creationId xmlns:p14="http://schemas.microsoft.com/office/powerpoint/2010/main" val="609781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ru-RU" sz="900" kern="1200" dirty="0" smtClean="0">
                <a:solidFill>
                  <a:schemeClr val="tx1"/>
                </a:solidFill>
                <a:effectLst/>
                <a:latin typeface="+mn-lt"/>
                <a:ea typeface="+mn-ea"/>
                <a:cs typeface="+mn-cs"/>
              </a:rPr>
              <a:t>Как уже было сказанно ранее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это сборщик модулей </a:t>
            </a:r>
            <a:r>
              <a:rPr lang="en-US" sz="900" kern="1200" dirty="0" smtClean="0">
                <a:solidFill>
                  <a:schemeClr val="tx1"/>
                </a:solidFill>
                <a:effectLst/>
                <a:latin typeface="+mn-lt"/>
                <a:ea typeface="+mn-ea"/>
                <a:cs typeface="+mn-cs"/>
              </a:rPr>
              <a:t>JavaScript </a:t>
            </a:r>
            <a:r>
              <a:rPr lang="ru-RU" sz="900" kern="1200" dirty="0" smtClean="0">
                <a:solidFill>
                  <a:schemeClr val="tx1"/>
                </a:solidFill>
                <a:effectLst/>
                <a:latin typeface="+mn-lt"/>
                <a:ea typeface="+mn-ea"/>
                <a:cs typeface="+mn-cs"/>
              </a:rPr>
              <a:t>и не только. Его возможности весьма обширны и если у вас возникает вопрос можно ли это сделать на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то вероятно что ответ да. Если же его возможностей не хватает то вы можете его расширить так как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очень гибкий и расширяемый инструмент.</a:t>
            </a:r>
          </a:p>
          <a:p>
            <a:endParaRPr lang="en-US" dirty="0" smtClean="0"/>
          </a:p>
          <a:p>
            <a:r>
              <a:rPr lang="en-US" dirty="0" smtClean="0"/>
              <a:t>As has been said earlier this </a:t>
            </a:r>
            <a:r>
              <a:rPr lang="en-US" dirty="0" err="1" smtClean="0"/>
              <a:t>webpack</a:t>
            </a:r>
            <a:r>
              <a:rPr lang="en-US" dirty="0" smtClean="0"/>
              <a:t> collector JavaScript modules and not only. Its capabilities are quite extensive and if you question whether you can do it on </a:t>
            </a:r>
            <a:r>
              <a:rPr lang="en-US" dirty="0" err="1" smtClean="0"/>
              <a:t>webpack</a:t>
            </a:r>
            <a:r>
              <a:rPr lang="en-US" dirty="0" smtClean="0"/>
              <a:t> is likely that the answer is yes. If its capacity is not enough then you can extend it as the </a:t>
            </a:r>
            <a:r>
              <a:rPr lang="en-US" dirty="0" err="1" smtClean="0"/>
              <a:t>webpack</a:t>
            </a:r>
            <a:r>
              <a:rPr lang="en-US" dirty="0" smtClean="0"/>
              <a:t> very flexible and extensible tool.</a:t>
            </a:r>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690361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Let’s talk about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itself</a:t>
            </a:r>
            <a:endParaRPr lang="ru-R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633219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закрывает все минусы которые были озвучены ранее и спроектирован со решать следующие задачи:</a:t>
            </a:r>
            <a:endParaRPr lang="en-US" sz="900" kern="1200" dirty="0" smtClean="0">
              <a:solidFill>
                <a:schemeClr val="tx1"/>
              </a:solidFill>
              <a:effectLst/>
              <a:latin typeface="+mn-lt"/>
              <a:ea typeface="+mn-ea"/>
              <a:cs typeface="+mn-cs"/>
            </a:endParaRP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covers all the disadvantages that have been announced previously and is designed to perform the following tasks:</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Code splitting and on demand loading</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Low initial load time</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Every static asset as a module</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3rd-party libraries as modules</a:t>
            </a:r>
            <a:endParaRPr lang="ru-RU" sz="900" kern="1200" dirty="0" smtClean="0">
              <a:solidFill>
                <a:schemeClr val="tx1"/>
              </a:solidFill>
              <a:effectLst/>
              <a:latin typeface="+mn-lt"/>
              <a:ea typeface="+mn-ea"/>
              <a:cs typeface="+mn-cs"/>
            </a:endParaRPr>
          </a:p>
          <a:p>
            <a:pPr lvl="1"/>
            <a:r>
              <a:rPr lang="ru-RU" sz="900" kern="1200" dirty="0" smtClean="0">
                <a:solidFill>
                  <a:schemeClr val="tx1"/>
                </a:solidFill>
                <a:effectLst/>
                <a:latin typeface="+mn-lt"/>
                <a:ea typeface="+mn-ea"/>
                <a:cs typeface="+mn-cs"/>
              </a:rPr>
              <a:t>Suited for big projects</a:t>
            </a:r>
          </a:p>
          <a:p>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365647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900" kern="1200" dirty="0" smtClean="0">
                <a:solidFill>
                  <a:schemeClr val="tx1"/>
                </a:solidFill>
                <a:effectLst/>
                <a:latin typeface="+mn-lt"/>
                <a:ea typeface="+mn-ea"/>
                <a:cs typeface="+mn-cs"/>
              </a:rPr>
              <a:t>У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если явные отличительные особенности которые выделяют среди других подобных решений.</a:t>
            </a:r>
            <a:endParaRPr lang="en-US" sz="900" kern="1200" dirty="0" smtClean="0">
              <a:solidFill>
                <a:schemeClr val="tx1"/>
              </a:solidFill>
              <a:effectLst/>
              <a:latin typeface="+mn-lt"/>
              <a:ea typeface="+mn-ea"/>
              <a:cs typeface="+mn-cs"/>
            </a:endParaRPr>
          </a:p>
          <a:p>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In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if obvious features that distinguish from other similar solutions.</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Can use dependency management (</a:t>
            </a:r>
            <a:r>
              <a:rPr lang="en-US" sz="900" kern="1200" dirty="0" err="1" smtClean="0">
                <a:solidFill>
                  <a:schemeClr val="tx1"/>
                </a:solidFill>
                <a:effectLst/>
                <a:latin typeface="+mn-lt"/>
                <a:ea typeface="+mn-ea"/>
                <a:cs typeface="+mn-cs"/>
              </a:rPr>
              <a:t>npm</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Every module declares their own dependencies, so the bundler can build the dependency graph</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No more </a:t>
            </a:r>
            <a:r>
              <a:rPr lang="en-US" sz="900" kern="1200" dirty="0" err="1" smtClean="0">
                <a:solidFill>
                  <a:schemeClr val="tx1"/>
                </a:solidFill>
                <a:effectLst/>
                <a:latin typeface="+mn-lt"/>
                <a:ea typeface="+mn-ea"/>
                <a:cs typeface="+mn-cs"/>
              </a:rPr>
              <a:t>globals</a:t>
            </a:r>
            <a:r>
              <a:rPr lang="en-US" sz="900" kern="1200" dirty="0" smtClean="0">
                <a:solidFill>
                  <a:schemeClr val="tx1"/>
                </a:solidFill>
                <a:effectLst/>
                <a:latin typeface="+mn-lt"/>
                <a:ea typeface="+mn-ea"/>
                <a:cs typeface="+mn-cs"/>
              </a:rPr>
              <a:t> (unless you specifically declare them)</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Explicit coupling</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Everything always loads in the correct order</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Enables you to test each module in isolation</a:t>
            </a:r>
            <a:endParaRPr lang="ru-RU" sz="9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3428179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Webpack сторит дерево зависимостей модулей чтобы знать какой модуль куда нужно подключить. У дерева есть только один корень и он называется точкой входа. Затем начиная с этого можуля webpack начинает разрешать зависимости.</a:t>
            </a:r>
            <a:endParaRPr lang="en-US" dirty="0" smtClean="0"/>
          </a:p>
          <a:p>
            <a:endParaRPr lang="en-US" dirty="0" smtClean="0"/>
          </a:p>
          <a:p>
            <a:r>
              <a:rPr lang="en-US" dirty="0" err="1" smtClean="0"/>
              <a:t>Webpack</a:t>
            </a:r>
            <a:r>
              <a:rPr lang="en-US" dirty="0" smtClean="0"/>
              <a:t> building module dependencies tree to know which module where you want to connect. The tree has only one root, and it is called an entry point. Then, starting with this </a:t>
            </a:r>
            <a:r>
              <a:rPr lang="en-US" dirty="0" err="1" smtClean="0"/>
              <a:t>mozhulya</a:t>
            </a:r>
            <a:r>
              <a:rPr lang="en-US" dirty="0" smtClean="0"/>
              <a:t> </a:t>
            </a:r>
            <a:r>
              <a:rPr lang="en-US" dirty="0" err="1" smtClean="0"/>
              <a:t>webpack</a:t>
            </a:r>
            <a:r>
              <a:rPr lang="en-US" dirty="0" smtClean="0"/>
              <a:t> starts resolve dependencies.</a:t>
            </a:r>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3415862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written in JavaScript and runs on node.js and its package is in the NPM. To start the build using the command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interface and on this it must be installed globally:</a:t>
            </a:r>
          </a:p>
          <a:p>
            <a:r>
              <a:rPr lang="en-US" sz="900" kern="1200" dirty="0" err="1" smtClean="0">
                <a:solidFill>
                  <a:schemeClr val="tx1"/>
                </a:solidFill>
                <a:effectLst/>
                <a:latin typeface="+mn-lt"/>
                <a:ea typeface="+mn-ea"/>
                <a:cs typeface="+mn-cs"/>
              </a:rPr>
              <a:t>npm</a:t>
            </a:r>
            <a:r>
              <a:rPr lang="en-US" sz="900" kern="1200" dirty="0" smtClean="0">
                <a:solidFill>
                  <a:schemeClr val="tx1"/>
                </a:solidFill>
                <a:effectLst/>
                <a:latin typeface="+mn-lt"/>
                <a:ea typeface="+mn-ea"/>
                <a:cs typeface="+mn-cs"/>
              </a:rPr>
              <a:t> -g </a:t>
            </a:r>
            <a:r>
              <a:rPr lang="en-US" sz="900" kern="1200" dirty="0" err="1" smtClean="0">
                <a:solidFill>
                  <a:schemeClr val="tx1"/>
                </a:solidFill>
                <a:effectLst/>
                <a:latin typeface="+mn-lt"/>
                <a:ea typeface="+mn-ea"/>
                <a:cs typeface="+mn-cs"/>
              </a:rPr>
              <a:t>webpack</a:t>
            </a:r>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3703093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900" kern="1200" dirty="0" smtClean="0">
                <a:solidFill>
                  <a:schemeClr val="tx1"/>
                </a:solidFill>
                <a:effectLst/>
                <a:latin typeface="+mn-lt"/>
                <a:ea typeface="+mn-ea"/>
                <a:cs typeface="+mn-cs"/>
              </a:rPr>
              <a:t>Если у вас небольшой </a:t>
            </a:r>
            <a:r>
              <a:rPr lang="en-US" sz="900" kern="1200" dirty="0" smtClean="0">
                <a:solidFill>
                  <a:schemeClr val="tx1"/>
                </a:solidFill>
                <a:effectLst/>
                <a:latin typeface="+mn-lt"/>
                <a:ea typeface="+mn-ea"/>
                <a:cs typeface="+mn-cs"/>
              </a:rPr>
              <a:t>JavaScript </a:t>
            </a:r>
            <a:r>
              <a:rPr lang="ru-RU" sz="900" kern="1200" dirty="0" smtClean="0">
                <a:solidFill>
                  <a:schemeClr val="tx1"/>
                </a:solidFill>
                <a:effectLst/>
                <a:latin typeface="+mn-lt"/>
                <a:ea typeface="+mn-ea"/>
                <a:cs typeface="+mn-cs"/>
              </a:rPr>
              <a:t>проект то начать пользоваться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не будет большой проблемой. Для того чтобы он собрал проекте необходимо указать два аргумента точку входа и в какой файл все это собирать:</a:t>
            </a:r>
          </a:p>
          <a:p>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init</a:t>
            </a:r>
            <a:r>
              <a:rPr lang="ru-RU" sz="900" kern="1200" dirty="0" smtClean="0">
                <a:solidFill>
                  <a:schemeClr val="tx1"/>
                </a:solidFill>
                <a:effectLst/>
                <a:latin typeface="+mn-lt"/>
                <a:ea typeface="+mn-ea"/>
                <a:cs typeface="+mn-cs"/>
              </a:rPr>
              <a:t>.</a:t>
            </a:r>
            <a:r>
              <a:rPr lang="en-US" sz="900" kern="1200" dirty="0" err="1" smtClean="0">
                <a:solidFill>
                  <a:schemeClr val="tx1"/>
                </a:solidFill>
                <a:effectLst/>
                <a:latin typeface="+mn-lt"/>
                <a:ea typeface="+mn-ea"/>
                <a:cs typeface="+mn-cs"/>
              </a:rPr>
              <a:t>js</a:t>
            </a:r>
            <a:r>
              <a:rPr lang="en-US" sz="900" kern="1200" dirty="0" smtClean="0">
                <a:solidFill>
                  <a:schemeClr val="tx1"/>
                </a:solidFill>
                <a:effectLst/>
                <a:latin typeface="+mn-lt"/>
                <a:ea typeface="+mn-ea"/>
                <a:cs typeface="+mn-cs"/>
              </a:rPr>
              <a:t> bundle</a:t>
            </a:r>
            <a:r>
              <a:rPr lang="ru-RU" sz="900" kern="1200" dirty="0" smtClean="0">
                <a:solidFill>
                  <a:schemeClr val="tx1"/>
                </a:solidFill>
                <a:effectLst/>
                <a:latin typeface="+mn-lt"/>
                <a:ea typeface="+mn-ea"/>
                <a:cs typeface="+mn-cs"/>
              </a:rPr>
              <a:t>.</a:t>
            </a:r>
            <a:r>
              <a:rPr lang="en-US" sz="900" kern="1200" dirty="0" err="1" smtClean="0">
                <a:solidFill>
                  <a:schemeClr val="tx1"/>
                </a:solidFill>
                <a:effectLst/>
                <a:latin typeface="+mn-lt"/>
                <a:ea typeface="+mn-ea"/>
                <a:cs typeface="+mn-cs"/>
              </a:rPr>
              <a:t>js</a:t>
            </a:r>
            <a:endParaRPr lang="ru-RU" sz="900" kern="1200" dirty="0" smtClean="0">
              <a:solidFill>
                <a:schemeClr val="tx1"/>
              </a:solidFill>
              <a:effectLst/>
              <a:latin typeface="+mn-lt"/>
              <a:ea typeface="+mn-ea"/>
              <a:cs typeface="+mn-cs"/>
            </a:endParaRPr>
          </a:p>
          <a:p>
            <a:r>
              <a:rPr lang="ru-RU" sz="900" kern="1200" dirty="0" smtClean="0">
                <a:solidFill>
                  <a:schemeClr val="tx1"/>
                </a:solidFill>
                <a:effectLst/>
                <a:latin typeface="+mn-lt"/>
                <a:ea typeface="+mn-ea"/>
                <a:cs typeface="+mn-cs"/>
              </a:rPr>
              <a:t>После выполнения этой команды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разрешит все зависимости модуля </a:t>
            </a:r>
            <a:r>
              <a:rPr lang="en-US" sz="900" kern="1200" dirty="0" err="1" smtClean="0">
                <a:solidFill>
                  <a:schemeClr val="tx1"/>
                </a:solidFill>
                <a:effectLst/>
                <a:latin typeface="+mn-lt"/>
                <a:ea typeface="+mn-ea"/>
                <a:cs typeface="+mn-cs"/>
              </a:rPr>
              <a:t>init</a:t>
            </a:r>
            <a:r>
              <a:rPr lang="ru-RU" sz="900" kern="1200" dirty="0" smtClean="0">
                <a:solidFill>
                  <a:schemeClr val="tx1"/>
                </a:solidFill>
                <a:effectLst/>
                <a:latin typeface="+mn-lt"/>
                <a:ea typeface="+mn-ea"/>
                <a:cs typeface="+mn-cs"/>
              </a:rPr>
              <a:t>.</a:t>
            </a:r>
            <a:r>
              <a:rPr lang="en-US" sz="900" kern="1200" dirty="0" err="1" smtClean="0">
                <a:solidFill>
                  <a:schemeClr val="tx1"/>
                </a:solidFill>
                <a:effectLst/>
                <a:latin typeface="+mn-lt"/>
                <a:ea typeface="+mn-ea"/>
                <a:cs typeface="+mn-cs"/>
              </a:rPr>
              <a:t>js</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и соберет все в один файл </a:t>
            </a:r>
            <a:r>
              <a:rPr lang="en-US" sz="900" kern="1200" dirty="0" smtClean="0">
                <a:solidFill>
                  <a:schemeClr val="tx1"/>
                </a:solidFill>
                <a:effectLst/>
                <a:latin typeface="+mn-lt"/>
                <a:ea typeface="+mn-ea"/>
                <a:cs typeface="+mn-cs"/>
              </a:rPr>
              <a:t>bundle</a:t>
            </a:r>
            <a:r>
              <a:rPr lang="ru-RU" sz="900" kern="1200" dirty="0" smtClean="0">
                <a:solidFill>
                  <a:schemeClr val="tx1"/>
                </a:solidFill>
                <a:effectLst/>
                <a:latin typeface="+mn-lt"/>
                <a:ea typeface="+mn-ea"/>
                <a:cs typeface="+mn-cs"/>
              </a:rPr>
              <a:t>.</a:t>
            </a:r>
            <a:r>
              <a:rPr lang="en-US" sz="900" kern="1200" dirty="0" err="1" smtClean="0">
                <a:solidFill>
                  <a:schemeClr val="tx1"/>
                </a:solidFill>
                <a:effectLst/>
                <a:latin typeface="+mn-lt"/>
                <a:ea typeface="+mn-ea"/>
                <a:cs typeface="+mn-cs"/>
              </a:rPr>
              <a:t>js</a:t>
            </a:r>
            <a:endParaRPr lang="ru-RU" sz="900" kern="1200" dirty="0" smtClean="0">
              <a:solidFill>
                <a:schemeClr val="tx1"/>
              </a:solidFill>
              <a:effectLst/>
              <a:latin typeface="+mn-lt"/>
              <a:ea typeface="+mn-ea"/>
              <a:cs typeface="+mn-cs"/>
            </a:endParaRPr>
          </a:p>
          <a:p>
            <a:endParaRPr lang="en-US" dirty="0" smtClean="0"/>
          </a:p>
          <a:p>
            <a:r>
              <a:rPr lang="en-US" dirty="0" smtClean="0"/>
              <a:t>If you have a small JavaScript project is to start using </a:t>
            </a:r>
            <a:r>
              <a:rPr lang="en-US" dirty="0" err="1" smtClean="0"/>
              <a:t>webpack</a:t>
            </a:r>
            <a:r>
              <a:rPr lang="en-US" dirty="0" smtClean="0"/>
              <a:t> not be a big problem. To build the project it is necessary to specify two arguments, the entry point and any file to collect all this:</a:t>
            </a:r>
          </a:p>
          <a:p>
            <a:r>
              <a:rPr lang="en-US" dirty="0" err="1" smtClean="0"/>
              <a:t>webpack</a:t>
            </a:r>
            <a:r>
              <a:rPr lang="en-US" dirty="0" smtClean="0"/>
              <a:t> init.js bundle.js</a:t>
            </a:r>
          </a:p>
          <a:p>
            <a:r>
              <a:rPr lang="en-US" dirty="0" smtClean="0"/>
              <a:t>After running this command </a:t>
            </a:r>
            <a:r>
              <a:rPr lang="en-US" dirty="0" err="1" smtClean="0"/>
              <a:t>webpack</a:t>
            </a:r>
            <a:r>
              <a:rPr lang="en-US" dirty="0" smtClean="0"/>
              <a:t> resolve dependencies init.js module and gather all in one image bundle.js</a:t>
            </a:r>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400173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ru-RU" sz="900" kern="1200" dirty="0" smtClean="0">
                <a:solidFill>
                  <a:schemeClr val="tx1"/>
                </a:solidFill>
                <a:effectLst/>
                <a:latin typeface="+mn-lt"/>
                <a:ea typeface="+mn-ea"/>
                <a:cs typeface="+mn-cs"/>
              </a:rPr>
              <a:t>Так как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понимает формат модулей </a:t>
            </a:r>
            <a:r>
              <a:rPr lang="en-US" sz="900" kern="1200" dirty="0" smtClean="0">
                <a:solidFill>
                  <a:schemeClr val="tx1"/>
                </a:solidFill>
                <a:effectLst/>
                <a:latin typeface="+mn-lt"/>
                <a:ea typeface="+mn-ea"/>
                <a:cs typeface="+mn-cs"/>
              </a:rPr>
              <a:t>common</a:t>
            </a:r>
            <a:r>
              <a:rPr lang="ru-RU" sz="900" kern="1200" dirty="0" smtClean="0">
                <a:solidFill>
                  <a:schemeClr val="tx1"/>
                </a:solidFill>
                <a:effectLst/>
                <a:latin typeface="+mn-lt"/>
                <a:ea typeface="+mn-ea"/>
                <a:cs typeface="+mn-cs"/>
              </a:rPr>
              <a:t>.</a:t>
            </a:r>
            <a:r>
              <a:rPr lang="en-US" sz="900" kern="1200" dirty="0" err="1" smtClean="0">
                <a:solidFill>
                  <a:schemeClr val="tx1"/>
                </a:solidFill>
                <a:effectLst/>
                <a:latin typeface="+mn-lt"/>
                <a:ea typeface="+mn-ea"/>
                <a:cs typeface="+mn-cs"/>
              </a:rPr>
              <a:t>js</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то он может искать необходимые модули и в папке </a:t>
            </a:r>
            <a:r>
              <a:rPr lang="en-US" sz="900" kern="1200" dirty="0" smtClean="0">
                <a:solidFill>
                  <a:schemeClr val="tx1"/>
                </a:solidFill>
                <a:effectLst/>
                <a:latin typeface="+mn-lt"/>
                <a:ea typeface="+mn-ea"/>
                <a:cs typeface="+mn-cs"/>
              </a:rPr>
              <a:t>node</a:t>
            </a:r>
            <a:r>
              <a:rPr lang="ru-RU" sz="900" kern="1200" dirty="0" smtClean="0">
                <a:solidFill>
                  <a:schemeClr val="tx1"/>
                </a:solidFill>
                <a:effectLst/>
                <a:latin typeface="+mn-lt"/>
                <a:ea typeface="+mn-ea"/>
                <a:cs typeface="+mn-cs"/>
              </a:rPr>
              <a:t>_</a:t>
            </a:r>
            <a:r>
              <a:rPr lang="en-US" sz="900" kern="1200" dirty="0" smtClean="0">
                <a:solidFill>
                  <a:schemeClr val="tx1"/>
                </a:solidFill>
                <a:effectLst/>
                <a:latin typeface="+mn-lt"/>
                <a:ea typeface="+mn-ea"/>
                <a:cs typeface="+mn-cs"/>
              </a:rPr>
              <a:t>modules</a:t>
            </a:r>
            <a:r>
              <a:rPr lang="ru-RU" sz="900" kern="1200" dirty="0" smtClean="0">
                <a:solidFill>
                  <a:schemeClr val="tx1"/>
                </a:solidFill>
                <a:effectLst/>
                <a:latin typeface="+mn-lt"/>
                <a:ea typeface="+mn-ea"/>
                <a:cs typeface="+mn-cs"/>
              </a:rPr>
              <a:t>. Например установлен </a:t>
            </a:r>
            <a:r>
              <a:rPr lang="en-US" sz="900" kern="1200" dirty="0" smtClean="0">
                <a:solidFill>
                  <a:schemeClr val="tx1"/>
                </a:solidFill>
                <a:effectLst/>
                <a:latin typeface="+mn-lt"/>
                <a:ea typeface="+mn-ea"/>
                <a:cs typeface="+mn-cs"/>
              </a:rPr>
              <a:t>jQuery </a:t>
            </a:r>
            <a:r>
              <a:rPr lang="ru-RU" sz="900" kern="1200" dirty="0" smtClean="0">
                <a:solidFill>
                  <a:schemeClr val="tx1"/>
                </a:solidFill>
                <a:effectLst/>
                <a:latin typeface="+mn-lt"/>
                <a:ea typeface="+mn-ea"/>
                <a:cs typeface="+mn-cs"/>
              </a:rPr>
              <a:t>и чтобы начать его использовать достаточно просто его ипортировать </a:t>
            </a:r>
            <a:r>
              <a:rPr lang="en-US" sz="900" kern="1200" dirty="0" smtClean="0">
                <a:solidFill>
                  <a:schemeClr val="tx1"/>
                </a:solidFill>
                <a:effectLst/>
                <a:latin typeface="+mn-lt"/>
                <a:ea typeface="+mn-ea"/>
                <a:cs typeface="+mn-cs"/>
              </a:rPr>
              <a:t>require</a:t>
            </a:r>
            <a:r>
              <a:rPr lang="ru-RU" sz="900" kern="1200" dirty="0" smtClean="0">
                <a:solidFill>
                  <a:schemeClr val="tx1"/>
                </a:solidFill>
                <a:effectLst/>
                <a:latin typeface="+mn-lt"/>
                <a:ea typeface="+mn-ea"/>
                <a:cs typeface="+mn-cs"/>
              </a:rPr>
              <a:t>(‘</a:t>
            </a:r>
            <a:r>
              <a:rPr lang="en-US" sz="900" kern="1200" dirty="0" err="1" smtClean="0">
                <a:solidFill>
                  <a:schemeClr val="tx1"/>
                </a:solidFill>
                <a:effectLst/>
                <a:latin typeface="+mn-lt"/>
                <a:ea typeface="+mn-ea"/>
                <a:cs typeface="+mn-cs"/>
              </a:rPr>
              <a:t>jquery</a:t>
            </a:r>
            <a:r>
              <a:rPr lang="ru-RU" sz="900" kern="1200" dirty="0" smtClean="0">
                <a:solidFill>
                  <a:schemeClr val="tx1"/>
                </a:solidFill>
                <a:effectLst/>
                <a:latin typeface="+mn-lt"/>
                <a:ea typeface="+mn-ea"/>
                <a:cs typeface="+mn-cs"/>
              </a:rPr>
              <a:t>’);</a:t>
            </a:r>
          </a:p>
          <a:p>
            <a:endParaRPr lang="en-US" dirty="0" smtClean="0"/>
          </a:p>
          <a:p>
            <a:r>
              <a:rPr lang="en-US" dirty="0" smtClean="0"/>
              <a:t>Since </a:t>
            </a:r>
            <a:r>
              <a:rPr lang="en-US" dirty="0" err="1" smtClean="0"/>
              <a:t>webpack</a:t>
            </a:r>
            <a:r>
              <a:rPr lang="en-US" dirty="0" smtClean="0"/>
              <a:t> understands common.js modules format it can find the necessary modules and </a:t>
            </a:r>
            <a:r>
              <a:rPr lang="en-US" dirty="0" err="1" smtClean="0"/>
              <a:t>node_modules</a:t>
            </a:r>
            <a:r>
              <a:rPr lang="en-US" dirty="0" smtClean="0"/>
              <a:t> folder. For example jQuery and set to start using it simply his </a:t>
            </a:r>
            <a:r>
              <a:rPr lang="en-US" dirty="0" err="1" smtClean="0"/>
              <a:t>iportirovat</a:t>
            </a:r>
            <a:r>
              <a:rPr lang="en-US" dirty="0" smtClean="0"/>
              <a:t> require ( '</a:t>
            </a:r>
            <a:r>
              <a:rPr lang="en-US" dirty="0" err="1" smtClean="0"/>
              <a:t>jquery</a:t>
            </a:r>
            <a:r>
              <a:rPr lang="en-US" dirty="0" smtClean="0"/>
              <a:t>');</a:t>
            </a:r>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1750425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900" kern="1200" dirty="0" smtClean="0">
                <a:solidFill>
                  <a:schemeClr val="tx1"/>
                </a:solidFill>
                <a:effectLst/>
                <a:latin typeface="+mn-lt"/>
                <a:ea typeface="+mn-ea"/>
                <a:cs typeface="+mn-cs"/>
              </a:rPr>
              <a:t>У командного интерфейса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есть множество аргументов, но эти одни из самых полезных из них:</a:t>
            </a:r>
          </a:p>
          <a:p>
            <a:pPr lvl="1"/>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 for building once for development</a:t>
            </a:r>
            <a:endParaRPr lang="ru-RU" sz="900" kern="1200" dirty="0" smtClean="0">
              <a:solidFill>
                <a:schemeClr val="tx1"/>
              </a:solidFill>
              <a:effectLst/>
              <a:latin typeface="+mn-lt"/>
              <a:ea typeface="+mn-ea"/>
              <a:cs typeface="+mn-cs"/>
            </a:endParaRPr>
          </a:p>
          <a:p>
            <a:pPr lvl="1"/>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-p – for building once for production (</a:t>
            </a:r>
            <a:r>
              <a:rPr lang="en-US" sz="900" kern="1200" dirty="0" err="1" smtClean="0">
                <a:solidFill>
                  <a:schemeClr val="tx1"/>
                </a:solidFill>
                <a:effectLst/>
                <a:latin typeface="+mn-lt"/>
                <a:ea typeface="+mn-ea"/>
                <a:cs typeface="+mn-cs"/>
              </a:rPr>
              <a:t>minification</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pPr lvl="1"/>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--watch – for continuous incremental build</a:t>
            </a:r>
            <a:endParaRPr lang="ru-RU" sz="900" kern="1200" dirty="0" smtClean="0">
              <a:solidFill>
                <a:schemeClr val="tx1"/>
              </a:solidFill>
              <a:effectLst/>
              <a:latin typeface="+mn-lt"/>
              <a:ea typeface="+mn-ea"/>
              <a:cs typeface="+mn-cs"/>
            </a:endParaRPr>
          </a:p>
          <a:p>
            <a:pPr lvl="1"/>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-d – to include source maps</a:t>
            </a:r>
            <a:endParaRPr lang="ru-RU" sz="900" kern="1200" dirty="0" smtClean="0">
              <a:solidFill>
                <a:schemeClr val="tx1"/>
              </a:solidFill>
              <a:effectLst/>
              <a:latin typeface="+mn-lt"/>
              <a:ea typeface="+mn-ea"/>
              <a:cs typeface="+mn-cs"/>
            </a:endParaRPr>
          </a:p>
          <a:p>
            <a:pPr lvl="1"/>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--colors – for making things pretty</a:t>
            </a:r>
            <a:endParaRPr lang="ru-RU" sz="900" kern="1200" dirty="0" smtClean="0">
              <a:solidFill>
                <a:schemeClr val="tx1"/>
              </a:solidFill>
              <a:effectLst/>
              <a:latin typeface="+mn-lt"/>
              <a:ea typeface="+mn-ea"/>
              <a:cs typeface="+mn-cs"/>
            </a:endParaRPr>
          </a:p>
          <a:p>
            <a:r>
              <a:rPr lang="ru-RU" sz="900" kern="1200" dirty="0" smtClean="0">
                <a:solidFill>
                  <a:schemeClr val="tx1"/>
                </a:solidFill>
                <a:effectLst/>
                <a:latin typeface="+mn-lt"/>
                <a:ea typeface="+mn-ea"/>
                <a:cs typeface="+mn-cs"/>
              </a:rPr>
              <a:t>Отдельного внимания заслуживает комманда «webpack –watch» которая перезапускат сборку каждый раз когда вы изменяете исходники.</a:t>
            </a:r>
          </a:p>
          <a:p>
            <a:endParaRPr lang="en-US" dirty="0" smtClean="0"/>
          </a:p>
          <a:p>
            <a:r>
              <a:rPr lang="en-US" dirty="0" smtClean="0"/>
              <a:t>At the command interface </a:t>
            </a:r>
            <a:r>
              <a:rPr lang="en-US" dirty="0" err="1" smtClean="0"/>
              <a:t>webpack</a:t>
            </a:r>
            <a:r>
              <a:rPr lang="en-US" dirty="0" smtClean="0"/>
              <a:t> there are many arguments, but these are some of the most useful ones:</a:t>
            </a:r>
          </a:p>
          <a:p>
            <a:r>
              <a:rPr lang="en-US" dirty="0" err="1" smtClean="0"/>
              <a:t>webpack</a:t>
            </a:r>
            <a:r>
              <a:rPr lang="en-US" dirty="0" smtClean="0"/>
              <a:t> - for building once for development</a:t>
            </a:r>
          </a:p>
          <a:p>
            <a:r>
              <a:rPr lang="en-US" dirty="0" err="1" smtClean="0"/>
              <a:t>webpack</a:t>
            </a:r>
            <a:r>
              <a:rPr lang="en-US" dirty="0" smtClean="0"/>
              <a:t> -p - for building once for production (</a:t>
            </a:r>
            <a:r>
              <a:rPr lang="en-US" dirty="0" err="1" smtClean="0"/>
              <a:t>minification</a:t>
            </a:r>
            <a:r>
              <a:rPr lang="en-US" dirty="0" smtClean="0"/>
              <a:t>)</a:t>
            </a:r>
          </a:p>
          <a:p>
            <a:r>
              <a:rPr lang="en-US" dirty="0" err="1" smtClean="0"/>
              <a:t>webpack</a:t>
            </a:r>
            <a:r>
              <a:rPr lang="en-US" dirty="0" smtClean="0"/>
              <a:t> --watch - for continuous incremental build</a:t>
            </a:r>
          </a:p>
          <a:p>
            <a:r>
              <a:rPr lang="en-US" dirty="0" err="1" smtClean="0"/>
              <a:t>webpack</a:t>
            </a:r>
            <a:r>
              <a:rPr lang="en-US" dirty="0" smtClean="0"/>
              <a:t> -d - to include source maps</a:t>
            </a:r>
          </a:p>
          <a:p>
            <a:r>
              <a:rPr lang="en-US" dirty="0" err="1" smtClean="0"/>
              <a:t>webpack</a:t>
            </a:r>
            <a:r>
              <a:rPr lang="en-US" dirty="0" smtClean="0"/>
              <a:t> --colors - for making things pretty</a:t>
            </a:r>
          </a:p>
          <a:p>
            <a:r>
              <a:rPr lang="en-US" dirty="0" smtClean="0"/>
              <a:t>Special attention is given that command «</a:t>
            </a:r>
            <a:r>
              <a:rPr lang="en-US" dirty="0" err="1" smtClean="0"/>
              <a:t>webpack</a:t>
            </a:r>
            <a:r>
              <a:rPr lang="en-US" dirty="0" smtClean="0"/>
              <a:t> -watch» which </a:t>
            </a:r>
            <a:r>
              <a:rPr lang="en-US" dirty="0" err="1" smtClean="0"/>
              <a:t>perezapuskat</a:t>
            </a:r>
            <a:r>
              <a:rPr lang="en-US" dirty="0" smtClean="0"/>
              <a:t> assembly every time you change the source.</a:t>
            </a:r>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3850131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ru-RU" sz="900" kern="1200" dirty="0" smtClean="0">
                <a:solidFill>
                  <a:schemeClr val="tx1"/>
                </a:solidFill>
                <a:effectLst/>
                <a:latin typeface="+mn-lt"/>
                <a:ea typeface="+mn-ea"/>
                <a:cs typeface="+mn-cs"/>
              </a:rPr>
              <a:t>Если ваш проект немного сложнее и требует болле обширных возможностей </a:t>
            </a:r>
            <a:r>
              <a:rPr lang="en-US" sz="900" kern="1200" dirty="0" err="1" smtClean="0">
                <a:solidFill>
                  <a:schemeClr val="tx1"/>
                </a:solidFill>
                <a:effectLst/>
                <a:latin typeface="+mn-lt"/>
                <a:ea typeface="+mn-ea"/>
                <a:cs typeface="+mn-cs"/>
              </a:rPr>
              <a:t>webpack</a:t>
            </a:r>
            <a:r>
              <a:rPr lang="ru-RU" sz="900" kern="1200" dirty="0" smtClean="0">
                <a:solidFill>
                  <a:schemeClr val="tx1"/>
                </a:solidFill>
                <a:effectLst/>
                <a:latin typeface="+mn-lt"/>
                <a:ea typeface="+mn-ea"/>
                <a:cs typeface="+mn-cs"/>
              </a:rPr>
              <a:t>’а то вам в этом поможет конфигурационный файл </a:t>
            </a:r>
            <a:r>
              <a:rPr lang="en-US" sz="900" kern="1200" dirty="0" err="1" smtClean="0">
                <a:solidFill>
                  <a:schemeClr val="tx1"/>
                </a:solidFill>
                <a:effectLst/>
                <a:latin typeface="+mn-lt"/>
                <a:ea typeface="+mn-ea"/>
                <a:cs typeface="+mn-cs"/>
              </a:rPr>
              <a:t>webpack</a:t>
            </a:r>
            <a:r>
              <a:rPr lang="ru-RU" sz="900" kern="1200" dirty="0" smtClean="0">
                <a:solidFill>
                  <a:schemeClr val="tx1"/>
                </a:solidFill>
                <a:effectLst/>
                <a:latin typeface="+mn-lt"/>
                <a:ea typeface="+mn-ea"/>
                <a:cs typeface="+mn-cs"/>
              </a:rPr>
              <a:t>.</a:t>
            </a:r>
            <a:r>
              <a:rPr lang="en-US" sz="900" kern="1200" dirty="0" err="1" smtClean="0">
                <a:solidFill>
                  <a:schemeClr val="tx1"/>
                </a:solidFill>
                <a:effectLst/>
                <a:latin typeface="+mn-lt"/>
                <a:ea typeface="+mn-ea"/>
                <a:cs typeface="+mn-cs"/>
              </a:rPr>
              <a:t>config</a:t>
            </a:r>
            <a:r>
              <a:rPr lang="ru-RU" sz="900" kern="1200" dirty="0" smtClean="0">
                <a:solidFill>
                  <a:schemeClr val="tx1"/>
                </a:solidFill>
                <a:effectLst/>
                <a:latin typeface="+mn-lt"/>
                <a:ea typeface="+mn-ea"/>
                <a:cs typeface="+mn-cs"/>
              </a:rPr>
              <a:t>.</a:t>
            </a:r>
            <a:r>
              <a:rPr lang="en-US" sz="900" kern="1200" dirty="0" err="1" smtClean="0">
                <a:solidFill>
                  <a:schemeClr val="tx1"/>
                </a:solidFill>
                <a:effectLst/>
                <a:latin typeface="+mn-lt"/>
                <a:ea typeface="+mn-ea"/>
                <a:cs typeface="+mn-cs"/>
              </a:rPr>
              <a:t>js</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который является обычным </a:t>
            </a:r>
            <a:r>
              <a:rPr lang="en-US" sz="900" kern="1200" dirty="0" smtClean="0">
                <a:solidFill>
                  <a:schemeClr val="tx1"/>
                </a:solidFill>
                <a:effectLst/>
                <a:latin typeface="+mn-lt"/>
                <a:ea typeface="+mn-ea"/>
                <a:cs typeface="+mn-cs"/>
              </a:rPr>
              <a:t>node</a:t>
            </a:r>
            <a:r>
              <a:rPr lang="ru-RU" sz="900" kern="1200" dirty="0" smtClean="0">
                <a:solidFill>
                  <a:schemeClr val="tx1"/>
                </a:solidFill>
                <a:effectLst/>
                <a:latin typeface="+mn-lt"/>
                <a:ea typeface="+mn-ea"/>
                <a:cs typeface="+mn-cs"/>
              </a:rPr>
              <a:t>.</a:t>
            </a:r>
            <a:r>
              <a:rPr lang="en-US" sz="900" kern="1200" dirty="0" err="1" smtClean="0">
                <a:solidFill>
                  <a:schemeClr val="tx1"/>
                </a:solidFill>
                <a:effectLst/>
                <a:latin typeface="+mn-lt"/>
                <a:ea typeface="+mn-ea"/>
                <a:cs typeface="+mn-cs"/>
              </a:rPr>
              <a:t>js</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модулем. </a:t>
            </a:r>
            <a:endParaRPr lang="en-US" sz="900" kern="1200" dirty="0" smtClean="0">
              <a:solidFill>
                <a:schemeClr val="tx1"/>
              </a:solidFill>
              <a:effectLst/>
              <a:latin typeface="+mn-lt"/>
              <a:ea typeface="+mn-ea"/>
              <a:cs typeface="+mn-cs"/>
            </a:endParaRPr>
          </a:p>
          <a:p>
            <a:pPr marL="0" marR="0" indent="0" algn="l" defTabSz="342900" rtl="0" eaLnBrk="1" fontAlgn="auto" latinLnBrk="0" hangingPunct="1">
              <a:lnSpc>
                <a:spcPct val="100000"/>
              </a:lnSpc>
              <a:spcBef>
                <a:spcPts val="0"/>
              </a:spcBef>
              <a:spcAft>
                <a:spcPts val="0"/>
              </a:spcAft>
              <a:buClrTx/>
              <a:buSzTx/>
              <a:buFontTx/>
              <a:buNone/>
              <a:tabLst/>
              <a:defRPr/>
            </a:pPr>
            <a:endParaRPr lang="en-US" sz="900" kern="1200" dirty="0" smtClean="0">
              <a:solidFill>
                <a:schemeClr val="tx1"/>
              </a:solidFill>
              <a:effectLst/>
              <a:latin typeface="+mn-lt"/>
              <a:ea typeface="+mn-ea"/>
              <a:cs typeface="+mn-cs"/>
            </a:endParaRPr>
          </a:p>
          <a:p>
            <a:pPr marL="0" marR="0" indent="0" algn="l" defTabSz="3429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If your project is a bit more complicated and requires extensive opportunities </a:t>
            </a:r>
            <a:r>
              <a:rPr lang="en-US" sz="900" kern="1200" dirty="0" err="1" smtClean="0">
                <a:solidFill>
                  <a:schemeClr val="tx1"/>
                </a:solidFill>
                <a:effectLst/>
                <a:latin typeface="+mn-lt"/>
                <a:ea typeface="+mn-ea"/>
                <a:cs typeface="+mn-cs"/>
              </a:rPr>
              <a:t>bolle</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webpack'a</a:t>
            </a:r>
            <a:r>
              <a:rPr lang="en-US" sz="900" kern="1200" dirty="0" smtClean="0">
                <a:solidFill>
                  <a:schemeClr val="tx1"/>
                </a:solidFill>
                <a:effectLst/>
                <a:latin typeface="+mn-lt"/>
                <a:ea typeface="+mn-ea"/>
                <a:cs typeface="+mn-cs"/>
              </a:rPr>
              <a:t> you will help in this configuration file webpack.config.js which is common node.js module.</a:t>
            </a:r>
            <a:endParaRPr lang="ru-R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181336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14292">
              <a:defRPr/>
            </a:pPr>
            <a:r>
              <a:rPr lang="en-US" dirty="0" smtClean="0"/>
              <a:t>But</a:t>
            </a:r>
            <a:r>
              <a:rPr lang="en-US" baseline="0" dirty="0" smtClean="0"/>
              <a:t> first let me introduce myself…</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709318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As in the previous example for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nkobhodimo</a:t>
            </a:r>
            <a:r>
              <a:rPr lang="en-US" sz="900" kern="1200" dirty="0" smtClean="0">
                <a:solidFill>
                  <a:schemeClr val="tx1"/>
                </a:solidFill>
                <a:effectLst/>
                <a:latin typeface="+mn-lt"/>
                <a:ea typeface="+mn-ea"/>
                <a:cs typeface="+mn-cs"/>
              </a:rPr>
              <a:t> specify the entry point and build the project file. Context is an absolute path relative to which will be allowed to enter </a:t>
            </a:r>
            <a:r>
              <a:rPr lang="en-US" sz="900" kern="1200" dirty="0" err="1" smtClean="0">
                <a:solidFill>
                  <a:schemeClr val="tx1"/>
                </a:solidFill>
                <a:effectLst/>
                <a:latin typeface="+mn-lt"/>
                <a:ea typeface="+mn-ea"/>
                <a:cs typeface="+mn-cs"/>
              </a:rPr>
              <a:t>moduli.Tochka</a:t>
            </a:r>
            <a:r>
              <a:rPr lang="en-US" sz="900" kern="1200" dirty="0" smtClean="0">
                <a:solidFill>
                  <a:schemeClr val="tx1"/>
                </a:solidFill>
                <a:effectLst/>
                <a:latin typeface="+mn-lt"/>
                <a:ea typeface="+mn-ea"/>
                <a:cs typeface="+mn-cs"/>
              </a:rPr>
              <a:t> recorded as relative path The relatively context. Path </a:t>
            </a:r>
            <a:r>
              <a:rPr lang="en-US" sz="900" kern="1200" dirty="0" err="1" smtClean="0">
                <a:solidFill>
                  <a:schemeClr val="tx1"/>
                </a:solidFill>
                <a:effectLst/>
                <a:latin typeface="+mn-lt"/>
                <a:ea typeface="+mn-ea"/>
                <a:cs typeface="+mn-cs"/>
              </a:rPr>
              <a:t>path</a:t>
            </a:r>
            <a:r>
              <a:rPr lang="en-US" sz="900" kern="1200" dirty="0" smtClean="0">
                <a:solidFill>
                  <a:schemeClr val="tx1"/>
                </a:solidFill>
                <a:effectLst/>
                <a:latin typeface="+mn-lt"/>
                <a:ea typeface="+mn-ea"/>
                <a:cs typeface="+mn-cs"/>
              </a:rPr>
              <a:t> to the folder where to put the results of the assembly. Watch indicates whether to rebuild the assembly when changing the source code needed.</a:t>
            </a: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module.exports</a:t>
            </a:r>
            <a:r>
              <a:rPr lang="en-US" sz="900" kern="1200" dirty="0" smtClean="0">
                <a:solidFill>
                  <a:schemeClr val="tx1"/>
                </a:solidFill>
                <a:effectLst/>
                <a:latin typeface="+mn-lt"/>
                <a:ea typeface="+mn-ea"/>
                <a:cs typeface="+mn-cs"/>
              </a:rPr>
              <a:t> = {</a:t>
            </a:r>
          </a:p>
          <a:p>
            <a:r>
              <a:rPr lang="en-US" sz="900" kern="1200" dirty="0" smtClean="0">
                <a:solidFill>
                  <a:schemeClr val="tx1"/>
                </a:solidFill>
                <a:effectLst/>
                <a:latin typeface="+mn-lt"/>
                <a:ea typeface="+mn-ea"/>
                <a:cs typeface="+mn-cs"/>
              </a:rPr>
              <a:t>     context: __</a:t>
            </a:r>
            <a:r>
              <a:rPr lang="en-US" sz="900" kern="1200" dirty="0" err="1" smtClean="0">
                <a:solidFill>
                  <a:schemeClr val="tx1"/>
                </a:solidFill>
                <a:effectLst/>
                <a:latin typeface="+mn-lt"/>
                <a:ea typeface="+mn-ea"/>
                <a:cs typeface="+mn-cs"/>
              </a:rPr>
              <a:t>dirname</a:t>
            </a:r>
            <a:r>
              <a:rPr lang="en-US" sz="900" kern="1200" dirty="0" smtClean="0">
                <a:solidFill>
                  <a:schemeClr val="tx1"/>
                </a:solidFill>
                <a:effectLst/>
                <a:latin typeface="+mn-lt"/>
                <a:ea typeface="+mn-ea"/>
                <a:cs typeface="+mn-cs"/>
              </a:rPr>
              <a:t>,</a:t>
            </a:r>
          </a:p>
          <a:p>
            <a:r>
              <a:rPr lang="en-US" sz="900" kern="1200" dirty="0" smtClean="0">
                <a:solidFill>
                  <a:schemeClr val="tx1"/>
                </a:solidFill>
                <a:effectLst/>
                <a:latin typeface="+mn-lt"/>
                <a:ea typeface="+mn-ea"/>
                <a:cs typeface="+mn-cs"/>
              </a:rPr>
              <a:t>     entry: './init.js',</a:t>
            </a:r>
          </a:p>
          <a:p>
            <a:r>
              <a:rPr lang="en-US" sz="900" kern="1200" dirty="0" smtClean="0">
                <a:solidFill>
                  <a:schemeClr val="tx1"/>
                </a:solidFill>
                <a:effectLst/>
                <a:latin typeface="+mn-lt"/>
                <a:ea typeface="+mn-ea"/>
                <a:cs typeface="+mn-cs"/>
              </a:rPr>
              <a:t>     output: {</a:t>
            </a:r>
          </a:p>
          <a:p>
            <a:r>
              <a:rPr lang="en-US" sz="900" kern="1200" dirty="0" smtClean="0">
                <a:solidFill>
                  <a:schemeClr val="tx1"/>
                </a:solidFill>
                <a:effectLst/>
                <a:latin typeface="+mn-lt"/>
                <a:ea typeface="+mn-ea"/>
                <a:cs typeface="+mn-cs"/>
              </a:rPr>
              <a:t>         filename: 'bundle.js',</a:t>
            </a:r>
          </a:p>
          <a:p>
            <a:r>
              <a:rPr lang="en-US" sz="900" kern="1200" dirty="0" smtClean="0">
                <a:solidFill>
                  <a:schemeClr val="tx1"/>
                </a:solidFill>
                <a:effectLst/>
                <a:latin typeface="+mn-lt"/>
                <a:ea typeface="+mn-ea"/>
                <a:cs typeface="+mn-cs"/>
              </a:rPr>
              <a:t>         path: './built.js'</a:t>
            </a:r>
          </a:p>
          <a:p>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p>
          <a:p>
            <a:r>
              <a:rPr lang="en-US" sz="900" kern="1200" dirty="0" smtClean="0">
                <a:solidFill>
                  <a:schemeClr val="tx1"/>
                </a:solidFill>
                <a:effectLst/>
                <a:latin typeface="+mn-lt"/>
                <a:ea typeface="+mn-ea"/>
                <a:cs typeface="+mn-cs"/>
              </a:rPr>
              <a:t>     watch: true</a:t>
            </a:r>
          </a:p>
          <a:p>
            <a:r>
              <a:rPr lang="en-US" sz="900" kern="1200" dirty="0" smtClean="0">
                <a:solidFill>
                  <a:schemeClr val="tx1"/>
                </a:solidFill>
                <a:effectLst/>
                <a:latin typeface="+mn-lt"/>
                <a:ea typeface="+mn-ea"/>
                <a:cs typeface="+mn-cs"/>
              </a:rPr>
              <a:t>};</a:t>
            </a:r>
          </a:p>
          <a:p>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He just starts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commando in the context of the folder with the configuration files.</a:t>
            </a:r>
          </a:p>
          <a:p>
            <a:endParaRPr lang="en-US" sz="900" kern="1200" dirty="0" smtClean="0">
              <a:solidFill>
                <a:schemeClr val="tx1"/>
              </a:solidFill>
              <a:effectLst/>
              <a:latin typeface="+mn-lt"/>
              <a:ea typeface="+mn-ea"/>
              <a:cs typeface="+mn-cs"/>
            </a:endParaRPr>
          </a:p>
          <a:p>
            <a:r>
              <a:rPr lang="ru-RU" sz="900" kern="1200" dirty="0" smtClean="0">
                <a:solidFill>
                  <a:schemeClr val="tx1"/>
                </a:solidFill>
                <a:effectLst/>
                <a:latin typeface="+mn-lt"/>
                <a:ea typeface="+mn-ea"/>
                <a:cs typeface="+mn-cs"/>
              </a:rPr>
              <a:t>Как и в предыдущем примере для работы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нкобходимо указать точку входа и файл сборки проекта. </a:t>
            </a:r>
            <a:r>
              <a:rPr lang="en-US" sz="900" kern="1200" dirty="0" smtClean="0">
                <a:solidFill>
                  <a:schemeClr val="tx1"/>
                </a:solidFill>
                <a:effectLst/>
                <a:latin typeface="+mn-lt"/>
                <a:ea typeface="+mn-ea"/>
                <a:cs typeface="+mn-cs"/>
              </a:rPr>
              <a:t>Context </a:t>
            </a:r>
            <a:r>
              <a:rPr lang="ru-RU" sz="900" kern="1200" dirty="0" smtClean="0">
                <a:solidFill>
                  <a:schemeClr val="tx1"/>
                </a:solidFill>
                <a:effectLst/>
                <a:latin typeface="+mn-lt"/>
                <a:ea typeface="+mn-ea"/>
                <a:cs typeface="+mn-cs"/>
              </a:rPr>
              <a:t>это абсолютный путь относительно которого будут разрешаться модули.Точка входа записывается как относительный путь к файлу .относительно </a:t>
            </a:r>
            <a:r>
              <a:rPr lang="en-US" sz="900" kern="1200" dirty="0" smtClean="0">
                <a:solidFill>
                  <a:schemeClr val="tx1"/>
                </a:solidFill>
                <a:effectLst/>
                <a:latin typeface="+mn-lt"/>
                <a:ea typeface="+mn-ea"/>
                <a:cs typeface="+mn-cs"/>
              </a:rPr>
              <a:t>context</a:t>
            </a:r>
            <a:r>
              <a:rPr lang="ru-RU" sz="900" kern="1200" dirty="0" smtClean="0">
                <a:solidFill>
                  <a:schemeClr val="tx1"/>
                </a:solidFill>
                <a:effectLst/>
                <a:latin typeface="+mn-lt"/>
                <a:ea typeface="+mn-ea"/>
                <a:cs typeface="+mn-cs"/>
              </a:rPr>
              <a:t>. </a:t>
            </a:r>
            <a:r>
              <a:rPr lang="en-US" sz="900" kern="1200" dirty="0" smtClean="0">
                <a:solidFill>
                  <a:schemeClr val="tx1"/>
                </a:solidFill>
                <a:effectLst/>
                <a:latin typeface="+mn-lt"/>
                <a:ea typeface="+mn-ea"/>
                <a:cs typeface="+mn-cs"/>
              </a:rPr>
              <a:t>Path </a:t>
            </a:r>
            <a:r>
              <a:rPr lang="ru-RU" sz="900" kern="1200" dirty="0" smtClean="0">
                <a:solidFill>
                  <a:schemeClr val="tx1"/>
                </a:solidFill>
                <a:effectLst/>
                <a:latin typeface="+mn-lt"/>
                <a:ea typeface="+mn-ea"/>
                <a:cs typeface="+mn-cs"/>
              </a:rPr>
              <a:t>путь к папке куда положить результаты сборки. </a:t>
            </a:r>
            <a:r>
              <a:rPr lang="en-US" sz="900" kern="1200" dirty="0" smtClean="0">
                <a:solidFill>
                  <a:schemeClr val="tx1"/>
                </a:solidFill>
                <a:effectLst/>
                <a:latin typeface="+mn-lt"/>
                <a:ea typeface="+mn-ea"/>
                <a:cs typeface="+mn-cs"/>
              </a:rPr>
              <a:t>Watch </a:t>
            </a:r>
            <a:r>
              <a:rPr lang="ru-RU" sz="900" kern="1200" dirty="0" smtClean="0">
                <a:solidFill>
                  <a:schemeClr val="tx1"/>
                </a:solidFill>
                <a:effectLst/>
                <a:latin typeface="+mn-lt"/>
                <a:ea typeface="+mn-ea"/>
                <a:cs typeface="+mn-cs"/>
              </a:rPr>
              <a:t>указывает нужно ли пересобирать сборку при изменении исходников.</a:t>
            </a:r>
            <a:endParaRPr lang="en-US" sz="900" kern="1200" dirty="0" smtClean="0">
              <a:solidFill>
                <a:schemeClr val="tx1"/>
              </a:solidFill>
              <a:effectLst/>
              <a:latin typeface="+mn-lt"/>
              <a:ea typeface="+mn-ea"/>
              <a:cs typeface="+mn-cs"/>
            </a:endParaRPr>
          </a:p>
          <a:p>
            <a:endParaRPr lang="en-US" sz="900" kern="1200" dirty="0" smtClean="0">
              <a:solidFill>
                <a:schemeClr val="tx1"/>
              </a:solidFill>
              <a:effectLst/>
              <a:latin typeface="+mn-lt"/>
              <a:ea typeface="+mn-ea"/>
              <a:cs typeface="+mn-cs"/>
            </a:endParaRPr>
          </a:p>
          <a:p>
            <a:r>
              <a:rPr lang="en-US" sz="900" kern="1200" dirty="0" err="1" smtClean="0">
                <a:solidFill>
                  <a:schemeClr val="tx1"/>
                </a:solidFill>
                <a:latin typeface="+mn-lt"/>
                <a:ea typeface="+mn-ea"/>
                <a:cs typeface="+mn-cs"/>
              </a:rPr>
              <a:t>module.exports</a:t>
            </a:r>
            <a:r>
              <a:rPr lang="en-US" sz="900" kern="1200" dirty="0" smtClean="0">
                <a:solidFill>
                  <a:schemeClr val="tx1"/>
                </a:solidFill>
                <a:latin typeface="+mn-lt"/>
                <a:ea typeface="+mn-ea"/>
                <a:cs typeface="+mn-cs"/>
              </a:rPr>
              <a:t> = {</a:t>
            </a:r>
          </a:p>
          <a:p>
            <a:r>
              <a:rPr lang="en-US" sz="900" kern="1200" dirty="0" smtClean="0">
                <a:solidFill>
                  <a:schemeClr val="tx1"/>
                </a:solidFill>
                <a:latin typeface="+mn-lt"/>
                <a:ea typeface="+mn-ea"/>
                <a:cs typeface="+mn-cs"/>
              </a:rPr>
              <a:t>    context: __</a:t>
            </a:r>
            <a:r>
              <a:rPr lang="en-US" sz="900" kern="1200" dirty="0" err="1" smtClean="0">
                <a:solidFill>
                  <a:schemeClr val="tx1"/>
                </a:solidFill>
                <a:latin typeface="+mn-lt"/>
                <a:ea typeface="+mn-ea"/>
                <a:cs typeface="+mn-cs"/>
              </a:rPr>
              <a:t>dirname</a:t>
            </a:r>
            <a:r>
              <a:rPr lang="en-US" sz="900" kern="1200" dirty="0" smtClean="0">
                <a:solidFill>
                  <a:schemeClr val="tx1"/>
                </a:solidFill>
                <a:latin typeface="+mn-lt"/>
                <a:ea typeface="+mn-ea"/>
                <a:cs typeface="+mn-cs"/>
              </a:rPr>
              <a:t>,</a:t>
            </a:r>
          </a:p>
          <a:p>
            <a:r>
              <a:rPr lang="en-US" sz="900" kern="1200" dirty="0" smtClean="0">
                <a:solidFill>
                  <a:schemeClr val="tx1"/>
                </a:solidFill>
                <a:latin typeface="+mn-lt"/>
                <a:ea typeface="+mn-ea"/>
                <a:cs typeface="+mn-cs"/>
              </a:rPr>
              <a:t>    entry: './init.js',</a:t>
            </a:r>
          </a:p>
          <a:p>
            <a:r>
              <a:rPr lang="en-US" sz="900" kern="1200" dirty="0" smtClean="0">
                <a:solidFill>
                  <a:schemeClr val="tx1"/>
                </a:solidFill>
                <a:latin typeface="+mn-lt"/>
                <a:ea typeface="+mn-ea"/>
                <a:cs typeface="+mn-cs"/>
              </a:rPr>
              <a:t>    output: {</a:t>
            </a:r>
          </a:p>
          <a:p>
            <a:r>
              <a:rPr lang="en-US" sz="900" kern="1200" dirty="0" smtClean="0">
                <a:solidFill>
                  <a:schemeClr val="tx1"/>
                </a:solidFill>
                <a:latin typeface="+mn-lt"/>
                <a:ea typeface="+mn-ea"/>
                <a:cs typeface="+mn-cs"/>
              </a:rPr>
              <a:t>        filename: 'bundle.js',</a:t>
            </a:r>
          </a:p>
          <a:p>
            <a:r>
              <a:rPr lang="en-US" sz="900" kern="1200" dirty="0" smtClean="0">
                <a:solidFill>
                  <a:schemeClr val="tx1"/>
                </a:solidFill>
                <a:latin typeface="+mn-lt"/>
                <a:ea typeface="+mn-ea"/>
                <a:cs typeface="+mn-cs"/>
              </a:rPr>
              <a:t>        path: './built.js'</a:t>
            </a:r>
          </a:p>
          <a:p>
            <a:endParaRPr lang="ru-RU" sz="900" kern="1200" dirty="0" smtClean="0">
              <a:solidFill>
                <a:schemeClr val="tx1"/>
              </a:solidFill>
              <a:latin typeface="+mn-lt"/>
              <a:ea typeface="+mn-ea"/>
              <a:cs typeface="+mn-cs"/>
            </a:endParaRPr>
          </a:p>
          <a:p>
            <a:r>
              <a:rPr lang="ru-RU" sz="900" kern="1200" dirty="0" smtClean="0">
                <a:solidFill>
                  <a:schemeClr val="tx1"/>
                </a:solidFill>
                <a:latin typeface="+mn-lt"/>
                <a:ea typeface="+mn-ea"/>
                <a:cs typeface="+mn-cs"/>
              </a:rPr>
              <a:t>    },</a:t>
            </a:r>
          </a:p>
          <a:p>
            <a:r>
              <a:rPr lang="en-US" sz="900" kern="1200" dirty="0" smtClean="0">
                <a:solidFill>
                  <a:schemeClr val="tx1"/>
                </a:solidFill>
                <a:latin typeface="+mn-lt"/>
                <a:ea typeface="+mn-ea"/>
                <a:cs typeface="+mn-cs"/>
              </a:rPr>
              <a:t>    watch: true</a:t>
            </a:r>
          </a:p>
          <a:p>
            <a:r>
              <a:rPr lang="ru-RU" sz="900" kern="1200" dirty="0" smtClean="0">
                <a:solidFill>
                  <a:schemeClr val="tx1"/>
                </a:solidFill>
                <a:latin typeface="+mn-lt"/>
                <a:ea typeface="+mn-ea"/>
                <a:cs typeface="+mn-cs"/>
              </a:rPr>
              <a:t>};</a:t>
            </a:r>
          </a:p>
          <a:p>
            <a:endParaRPr lang="en-US" sz="900" kern="1200" dirty="0" smtClean="0">
              <a:solidFill>
                <a:schemeClr val="tx1"/>
              </a:solidFill>
              <a:effectLst/>
              <a:latin typeface="+mn-lt"/>
              <a:ea typeface="+mn-ea"/>
              <a:cs typeface="+mn-cs"/>
            </a:endParaRPr>
          </a:p>
          <a:p>
            <a:pPr marL="0" marR="0" indent="0" algn="l" defTabSz="342900" rtl="0" eaLnBrk="1" fontAlgn="auto" latinLnBrk="0" hangingPunct="1">
              <a:lnSpc>
                <a:spcPct val="100000"/>
              </a:lnSpc>
              <a:spcBef>
                <a:spcPts val="0"/>
              </a:spcBef>
              <a:spcAft>
                <a:spcPts val="0"/>
              </a:spcAft>
              <a:buClrTx/>
              <a:buSzTx/>
              <a:buFontTx/>
              <a:buNone/>
              <a:tabLst/>
              <a:defRPr/>
            </a:pPr>
            <a:r>
              <a:rPr lang="ru-RU" sz="900" kern="1200" dirty="0" smtClean="0">
                <a:solidFill>
                  <a:schemeClr val="tx1"/>
                </a:solidFill>
                <a:effectLst/>
                <a:latin typeface="+mn-lt"/>
                <a:ea typeface="+mn-ea"/>
                <a:cs typeface="+mn-cs"/>
              </a:rPr>
              <a:t>Запускатеся он просто коммандой webpack в контексте папки с конфигурационым файлом.</a:t>
            </a:r>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3700467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900" kern="1200" dirty="0" smtClean="0">
                <a:solidFill>
                  <a:schemeClr val="tx1"/>
                </a:solidFill>
                <a:effectLst/>
                <a:latin typeface="+mn-lt"/>
                <a:ea typeface="+mn-ea"/>
                <a:cs typeface="+mn-cs"/>
              </a:rPr>
              <a:t>Может случится что у вас в приложении будет несколько точек входа, например для разный страниц сайта или для тестов и т.д. В этом случае </a:t>
            </a:r>
            <a:r>
              <a:rPr lang="en-US" sz="900" kern="1200" dirty="0" smtClean="0">
                <a:solidFill>
                  <a:schemeClr val="tx1"/>
                </a:solidFill>
                <a:effectLst/>
                <a:latin typeface="+mn-lt"/>
                <a:ea typeface="+mn-ea"/>
                <a:cs typeface="+mn-cs"/>
              </a:rPr>
              <a:t>entry </a:t>
            </a:r>
            <a:r>
              <a:rPr lang="ru-RU" sz="900" kern="1200" dirty="0" smtClean="0">
                <a:solidFill>
                  <a:schemeClr val="tx1"/>
                </a:solidFill>
                <a:effectLst/>
                <a:latin typeface="+mn-lt"/>
                <a:ea typeface="+mn-ea"/>
                <a:cs typeface="+mn-cs"/>
              </a:rPr>
              <a:t>записывается как объект где ключ это имя входной точки а значие это относительный путь ко входной точки. На каждую точку входа будет создан отдельный файл со сборкой.</a:t>
            </a:r>
            <a:endParaRPr lang="en-US" sz="900" kern="1200" dirty="0" smtClean="0">
              <a:solidFill>
                <a:schemeClr val="tx1"/>
              </a:solidFill>
              <a:effectLst/>
              <a:latin typeface="+mn-lt"/>
              <a:ea typeface="+mn-ea"/>
              <a:cs typeface="+mn-cs"/>
            </a:endParaRPr>
          </a:p>
          <a:p>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It may happen that you have in your application will be multiple entry points, for example for different pages of the site or for tests, etc. In this case, the entry is recorded as an object where the key is the name of the entry point and therefore it is a relative path to the entry point. At each point of entry with a single assembly file will be created.</a:t>
            </a:r>
          </a:p>
          <a:p>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entry: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app: './</a:t>
            </a:r>
            <a:r>
              <a:rPr lang="en-US" sz="900" kern="1200" dirty="0" err="1" smtClean="0">
                <a:solidFill>
                  <a:schemeClr val="tx1"/>
                </a:solidFill>
                <a:effectLst/>
                <a:latin typeface="+mn-lt"/>
                <a:ea typeface="+mn-ea"/>
                <a:cs typeface="+mn-cs"/>
              </a:rPr>
              <a:t>src</a:t>
            </a:r>
            <a:r>
              <a:rPr lang="en-US" sz="900" kern="1200" dirty="0" smtClean="0">
                <a:solidFill>
                  <a:schemeClr val="tx1"/>
                </a:solidFill>
                <a:effectLst/>
                <a:latin typeface="+mn-lt"/>
                <a:ea typeface="+mn-ea"/>
                <a:cs typeface="+mn-cs"/>
              </a:rPr>
              <a:t>/app.js',</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search: './</a:t>
            </a:r>
            <a:r>
              <a:rPr lang="en-US" sz="900" kern="1200" dirty="0" err="1" smtClean="0">
                <a:solidFill>
                  <a:schemeClr val="tx1"/>
                </a:solidFill>
                <a:effectLst/>
                <a:latin typeface="+mn-lt"/>
                <a:ea typeface="+mn-ea"/>
                <a:cs typeface="+mn-cs"/>
              </a:rPr>
              <a:t>src</a:t>
            </a:r>
            <a:r>
              <a:rPr lang="en-US" sz="900" kern="1200" dirty="0" smtClean="0">
                <a:solidFill>
                  <a:schemeClr val="tx1"/>
                </a:solidFill>
                <a:effectLst/>
                <a:latin typeface="+mn-lt"/>
                <a:ea typeface="+mn-ea"/>
                <a:cs typeface="+mn-cs"/>
              </a:rPr>
              <a:t>/search.js'</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output: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filename: '[name].</a:t>
            </a:r>
            <a:r>
              <a:rPr lang="en-US" sz="900" kern="1200" dirty="0" err="1" smtClean="0">
                <a:solidFill>
                  <a:schemeClr val="tx1"/>
                </a:solidFill>
                <a:effectLst/>
                <a:latin typeface="+mn-lt"/>
                <a:ea typeface="+mn-ea"/>
                <a:cs typeface="+mn-cs"/>
              </a:rPr>
              <a:t>js</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path: __</a:t>
            </a:r>
            <a:r>
              <a:rPr lang="en-US" sz="900" kern="1200" dirty="0" err="1" smtClean="0">
                <a:solidFill>
                  <a:schemeClr val="tx1"/>
                </a:solidFill>
                <a:effectLst/>
                <a:latin typeface="+mn-lt"/>
                <a:ea typeface="+mn-ea"/>
                <a:cs typeface="+mn-cs"/>
              </a:rPr>
              <a:t>dirname</a:t>
            </a:r>
            <a:r>
              <a:rPr lang="en-US" sz="900" kern="1200" dirty="0" smtClean="0">
                <a:solidFill>
                  <a:schemeClr val="tx1"/>
                </a:solidFill>
                <a:effectLst/>
                <a:latin typeface="+mn-lt"/>
                <a:ea typeface="+mn-ea"/>
                <a:cs typeface="+mn-cs"/>
              </a:rPr>
              <a:t> + '/built'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1972981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collects a single file but it is more convenient to use! Developing the original code. In order to be able to debug the original code, you can use the source maps. For inclusion is "</a:t>
            </a:r>
            <a:r>
              <a:rPr lang="en-US" sz="900" kern="1200" dirty="0" err="1" smtClean="0">
                <a:solidFill>
                  <a:schemeClr val="tx1"/>
                </a:solidFill>
                <a:effectLst/>
                <a:latin typeface="+mn-lt"/>
                <a:ea typeface="+mn-ea"/>
                <a:cs typeface="+mn-cs"/>
              </a:rPr>
              <a:t>devtools</a:t>
            </a:r>
            <a:r>
              <a:rPr lang="en-US" sz="900" kern="1200" dirty="0" smtClean="0">
                <a:solidFill>
                  <a:schemeClr val="tx1"/>
                </a:solidFill>
                <a:effectLst/>
                <a:latin typeface="+mn-lt"/>
                <a:ea typeface="+mn-ea"/>
                <a:cs typeface="+mn-cs"/>
              </a:rPr>
              <a:t>" option and has several string values:</a:t>
            </a:r>
          </a:p>
          <a:p>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собирает все один файл но для разрабоки удобнее использовать изначальный код. Для того чтобы можно было отлаживать оригинальный код можно использовать </a:t>
            </a:r>
            <a:r>
              <a:rPr lang="en-US" sz="900" kern="1200" dirty="0" smtClean="0">
                <a:solidFill>
                  <a:schemeClr val="tx1"/>
                </a:solidFill>
                <a:effectLst/>
                <a:latin typeface="+mn-lt"/>
                <a:ea typeface="+mn-ea"/>
                <a:cs typeface="+mn-cs"/>
              </a:rPr>
              <a:t>source maps</a:t>
            </a:r>
            <a:r>
              <a:rPr lang="ru-RU" sz="900" kern="1200" dirty="0" smtClean="0">
                <a:solidFill>
                  <a:schemeClr val="tx1"/>
                </a:solidFill>
                <a:effectLst/>
                <a:latin typeface="+mn-lt"/>
                <a:ea typeface="+mn-ea"/>
                <a:cs typeface="+mn-cs"/>
              </a:rPr>
              <a:t>. Для их включения служит опция “</a:t>
            </a:r>
            <a:r>
              <a:rPr lang="en-US" sz="900" kern="1200" dirty="0" err="1" smtClean="0">
                <a:solidFill>
                  <a:schemeClr val="tx1"/>
                </a:solidFill>
                <a:effectLst/>
                <a:latin typeface="+mn-lt"/>
                <a:ea typeface="+mn-ea"/>
                <a:cs typeface="+mn-cs"/>
              </a:rPr>
              <a:t>devtools</a:t>
            </a:r>
            <a:r>
              <a:rPr lang="ru-RU" sz="900" kern="1200" dirty="0" smtClean="0">
                <a:solidFill>
                  <a:schemeClr val="tx1"/>
                </a:solidFill>
                <a:effectLst/>
                <a:latin typeface="+mn-lt"/>
                <a:ea typeface="+mn-ea"/>
                <a:cs typeface="+mn-cs"/>
              </a:rPr>
              <a:t>” и имеет несколько строковых значений:</a:t>
            </a:r>
          </a:p>
          <a:p>
            <a:pPr lvl="1"/>
            <a:r>
              <a:rPr lang="en-US" sz="900" kern="1200" dirty="0" err="1" smtClean="0">
                <a:solidFill>
                  <a:schemeClr val="tx1"/>
                </a:solidFill>
                <a:effectLst/>
                <a:latin typeface="+mn-lt"/>
                <a:ea typeface="+mn-ea"/>
                <a:cs typeface="+mn-cs"/>
              </a:rPr>
              <a:t>eval</a:t>
            </a:r>
            <a:r>
              <a:rPr lang="en-US" sz="900" kern="1200" dirty="0" smtClean="0">
                <a:solidFill>
                  <a:schemeClr val="tx1"/>
                </a:solidFill>
                <a:effectLst/>
                <a:latin typeface="+mn-lt"/>
                <a:ea typeface="+mn-ea"/>
                <a:cs typeface="+mn-cs"/>
              </a:rPr>
              <a:t> - Each module is executed with </a:t>
            </a:r>
            <a:r>
              <a:rPr lang="en-US" sz="900" kern="1200" dirty="0" err="1" smtClean="0">
                <a:solidFill>
                  <a:schemeClr val="tx1"/>
                </a:solidFill>
                <a:effectLst/>
                <a:latin typeface="+mn-lt"/>
                <a:ea typeface="+mn-ea"/>
                <a:cs typeface="+mn-cs"/>
              </a:rPr>
              <a:t>eval</a:t>
            </a:r>
            <a:r>
              <a:rPr lang="en-US" sz="900" kern="1200" dirty="0" smtClean="0">
                <a:solidFill>
                  <a:schemeClr val="tx1"/>
                </a:solidFill>
                <a:effectLst/>
                <a:latin typeface="+mn-lt"/>
                <a:ea typeface="+mn-ea"/>
                <a:cs typeface="+mn-cs"/>
              </a:rPr>
              <a:t> and //@ </a:t>
            </a:r>
            <a:r>
              <a:rPr lang="en-US" sz="900" kern="1200" dirty="0" err="1" smtClean="0">
                <a:solidFill>
                  <a:schemeClr val="tx1"/>
                </a:solidFill>
                <a:effectLst/>
                <a:latin typeface="+mn-lt"/>
                <a:ea typeface="+mn-ea"/>
                <a:cs typeface="+mn-cs"/>
              </a:rPr>
              <a:t>sourceURL</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source-map - A </a:t>
            </a:r>
            <a:r>
              <a:rPr lang="en-US" sz="900" kern="1200" dirty="0" err="1" smtClean="0">
                <a:solidFill>
                  <a:schemeClr val="tx1"/>
                </a:solidFill>
                <a:effectLst/>
                <a:latin typeface="+mn-lt"/>
                <a:ea typeface="+mn-ea"/>
                <a:cs typeface="+mn-cs"/>
              </a:rPr>
              <a:t>SourceMap</a:t>
            </a:r>
            <a:r>
              <a:rPr lang="en-US" sz="900" kern="1200" dirty="0" smtClean="0">
                <a:solidFill>
                  <a:schemeClr val="tx1"/>
                </a:solidFill>
                <a:effectLst/>
                <a:latin typeface="+mn-lt"/>
                <a:ea typeface="+mn-ea"/>
                <a:cs typeface="+mn-cs"/>
              </a:rPr>
              <a:t> is emitted. See also </a:t>
            </a:r>
            <a:r>
              <a:rPr lang="en-US" sz="900" kern="1200" dirty="0" err="1" smtClean="0">
                <a:solidFill>
                  <a:schemeClr val="tx1"/>
                </a:solidFill>
                <a:effectLst/>
                <a:latin typeface="+mn-lt"/>
                <a:ea typeface="+mn-ea"/>
                <a:cs typeface="+mn-cs"/>
              </a:rPr>
              <a:t>output.sourceMapFilename</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hidden-source-map - Same as source-map, but doesn’t add a reference comment to the bundle.</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inline-source-map - A </a:t>
            </a:r>
            <a:r>
              <a:rPr lang="en-US" sz="900" kern="1200" dirty="0" err="1" smtClean="0">
                <a:solidFill>
                  <a:schemeClr val="tx1"/>
                </a:solidFill>
                <a:effectLst/>
                <a:latin typeface="+mn-lt"/>
                <a:ea typeface="+mn-ea"/>
                <a:cs typeface="+mn-cs"/>
              </a:rPr>
              <a:t>SourceMap</a:t>
            </a:r>
            <a:r>
              <a:rPr lang="en-US" sz="900" kern="1200" dirty="0" smtClean="0">
                <a:solidFill>
                  <a:schemeClr val="tx1"/>
                </a:solidFill>
                <a:effectLst/>
                <a:latin typeface="+mn-lt"/>
                <a:ea typeface="+mn-ea"/>
                <a:cs typeface="+mn-cs"/>
              </a:rPr>
              <a:t> is added as </a:t>
            </a:r>
            <a:r>
              <a:rPr lang="en-US" sz="900" kern="1200" dirty="0" err="1" smtClean="0">
                <a:solidFill>
                  <a:schemeClr val="tx1"/>
                </a:solidFill>
                <a:effectLst/>
                <a:latin typeface="+mn-lt"/>
                <a:ea typeface="+mn-ea"/>
                <a:cs typeface="+mn-cs"/>
              </a:rPr>
              <a:t>DataUrl</a:t>
            </a:r>
            <a:r>
              <a:rPr lang="en-US" sz="900" kern="1200" dirty="0" smtClean="0">
                <a:solidFill>
                  <a:schemeClr val="tx1"/>
                </a:solidFill>
                <a:effectLst/>
                <a:latin typeface="+mn-lt"/>
                <a:ea typeface="+mn-ea"/>
                <a:cs typeface="+mn-cs"/>
              </a:rPr>
              <a:t> to the JavaScript file.</a:t>
            </a:r>
            <a:endParaRPr lang="ru-RU" sz="900" kern="1200" dirty="0" smtClean="0">
              <a:solidFill>
                <a:schemeClr val="tx1"/>
              </a:solidFill>
              <a:effectLst/>
              <a:latin typeface="+mn-lt"/>
              <a:ea typeface="+mn-ea"/>
              <a:cs typeface="+mn-cs"/>
            </a:endParaRPr>
          </a:p>
          <a:p>
            <a:pPr lvl="1"/>
            <a:r>
              <a:rPr lang="en-US" sz="900" kern="1200" dirty="0" err="1" smtClean="0">
                <a:solidFill>
                  <a:schemeClr val="tx1"/>
                </a:solidFill>
                <a:effectLst/>
                <a:latin typeface="+mn-lt"/>
                <a:ea typeface="+mn-ea"/>
                <a:cs typeface="+mn-cs"/>
              </a:rPr>
              <a:t>eval</a:t>
            </a:r>
            <a:r>
              <a:rPr lang="en-US" sz="900" kern="1200" dirty="0" smtClean="0">
                <a:solidFill>
                  <a:schemeClr val="tx1"/>
                </a:solidFill>
                <a:effectLst/>
                <a:latin typeface="+mn-lt"/>
                <a:ea typeface="+mn-ea"/>
                <a:cs typeface="+mn-cs"/>
              </a:rPr>
              <a:t>-source-map - Each module is executed with </a:t>
            </a:r>
            <a:r>
              <a:rPr lang="en-US" sz="900" kern="1200" dirty="0" err="1" smtClean="0">
                <a:solidFill>
                  <a:schemeClr val="tx1"/>
                </a:solidFill>
                <a:effectLst/>
                <a:latin typeface="+mn-lt"/>
                <a:ea typeface="+mn-ea"/>
                <a:cs typeface="+mn-cs"/>
              </a:rPr>
              <a:t>eval</a:t>
            </a:r>
            <a:r>
              <a:rPr lang="en-US" sz="900" kern="1200" dirty="0" smtClean="0">
                <a:solidFill>
                  <a:schemeClr val="tx1"/>
                </a:solidFill>
                <a:effectLst/>
                <a:latin typeface="+mn-lt"/>
                <a:ea typeface="+mn-ea"/>
                <a:cs typeface="+mn-cs"/>
              </a:rPr>
              <a:t> and a </a:t>
            </a:r>
            <a:r>
              <a:rPr lang="en-US" sz="900" kern="1200" dirty="0" err="1" smtClean="0">
                <a:solidFill>
                  <a:schemeClr val="tx1"/>
                </a:solidFill>
                <a:effectLst/>
                <a:latin typeface="+mn-lt"/>
                <a:ea typeface="+mn-ea"/>
                <a:cs typeface="+mn-cs"/>
              </a:rPr>
              <a:t>SourceMap</a:t>
            </a:r>
            <a:r>
              <a:rPr lang="en-US" sz="900" kern="1200" dirty="0" smtClean="0">
                <a:solidFill>
                  <a:schemeClr val="tx1"/>
                </a:solidFill>
                <a:effectLst/>
                <a:latin typeface="+mn-lt"/>
                <a:ea typeface="+mn-ea"/>
                <a:cs typeface="+mn-cs"/>
              </a:rPr>
              <a:t> is added as </a:t>
            </a:r>
            <a:r>
              <a:rPr lang="en-US" sz="900" kern="1200" dirty="0" err="1" smtClean="0">
                <a:solidFill>
                  <a:schemeClr val="tx1"/>
                </a:solidFill>
                <a:effectLst/>
                <a:latin typeface="+mn-lt"/>
                <a:ea typeface="+mn-ea"/>
                <a:cs typeface="+mn-cs"/>
              </a:rPr>
              <a:t>DataUrl</a:t>
            </a:r>
            <a:r>
              <a:rPr lang="en-US" sz="900" kern="1200" dirty="0" smtClean="0">
                <a:solidFill>
                  <a:schemeClr val="tx1"/>
                </a:solidFill>
                <a:effectLst/>
                <a:latin typeface="+mn-lt"/>
                <a:ea typeface="+mn-ea"/>
                <a:cs typeface="+mn-cs"/>
              </a:rPr>
              <a:t> to the </a:t>
            </a:r>
            <a:r>
              <a:rPr lang="en-US" sz="900" kern="1200" dirty="0" err="1" smtClean="0">
                <a:solidFill>
                  <a:schemeClr val="tx1"/>
                </a:solidFill>
                <a:effectLst/>
                <a:latin typeface="+mn-lt"/>
                <a:ea typeface="+mn-ea"/>
                <a:cs typeface="+mn-cs"/>
              </a:rPr>
              <a:t>eval</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cheap-source-map - A </a:t>
            </a:r>
            <a:r>
              <a:rPr lang="en-US" sz="900" kern="1200" dirty="0" err="1" smtClean="0">
                <a:solidFill>
                  <a:schemeClr val="tx1"/>
                </a:solidFill>
                <a:effectLst/>
                <a:latin typeface="+mn-lt"/>
                <a:ea typeface="+mn-ea"/>
                <a:cs typeface="+mn-cs"/>
              </a:rPr>
              <a:t>SourceMap</a:t>
            </a:r>
            <a:r>
              <a:rPr lang="en-US" sz="900" kern="1200" dirty="0" smtClean="0">
                <a:solidFill>
                  <a:schemeClr val="tx1"/>
                </a:solidFill>
                <a:effectLst/>
                <a:latin typeface="+mn-lt"/>
                <a:ea typeface="+mn-ea"/>
                <a:cs typeface="+mn-cs"/>
              </a:rPr>
              <a:t> without column-mappings. </a:t>
            </a:r>
            <a:r>
              <a:rPr lang="en-US" sz="900" kern="1200" dirty="0" err="1" smtClean="0">
                <a:solidFill>
                  <a:schemeClr val="tx1"/>
                </a:solidFill>
                <a:effectLst/>
                <a:latin typeface="+mn-lt"/>
                <a:ea typeface="+mn-ea"/>
                <a:cs typeface="+mn-cs"/>
              </a:rPr>
              <a:t>SourceMaps</a:t>
            </a:r>
            <a:r>
              <a:rPr lang="en-US" sz="900" kern="1200" dirty="0" smtClean="0">
                <a:solidFill>
                  <a:schemeClr val="tx1"/>
                </a:solidFill>
                <a:effectLst/>
                <a:latin typeface="+mn-lt"/>
                <a:ea typeface="+mn-ea"/>
                <a:cs typeface="+mn-cs"/>
              </a:rPr>
              <a:t> from loaders are not used.</a:t>
            </a:r>
            <a:endParaRPr lang="ru-RU" sz="900" kern="1200" dirty="0" smtClean="0">
              <a:solidFill>
                <a:schemeClr val="tx1"/>
              </a:solidFill>
              <a:effectLst/>
              <a:latin typeface="+mn-lt"/>
              <a:ea typeface="+mn-ea"/>
              <a:cs typeface="+mn-cs"/>
            </a:endParaRPr>
          </a:p>
          <a:p>
            <a:pPr lvl="1"/>
            <a:r>
              <a:rPr lang="en-US" sz="900" kern="1200" dirty="0" smtClean="0">
                <a:solidFill>
                  <a:schemeClr val="tx1"/>
                </a:solidFill>
                <a:effectLst/>
                <a:latin typeface="+mn-lt"/>
                <a:ea typeface="+mn-ea"/>
                <a:cs typeface="+mn-cs"/>
              </a:rPr>
              <a:t>cheap-module-source-map - A </a:t>
            </a:r>
            <a:r>
              <a:rPr lang="en-US" sz="900" kern="1200" dirty="0" err="1" smtClean="0">
                <a:solidFill>
                  <a:schemeClr val="tx1"/>
                </a:solidFill>
                <a:effectLst/>
                <a:latin typeface="+mn-lt"/>
                <a:ea typeface="+mn-ea"/>
                <a:cs typeface="+mn-cs"/>
              </a:rPr>
              <a:t>SourceMap</a:t>
            </a:r>
            <a:r>
              <a:rPr lang="en-US" sz="900" kern="1200" dirty="0" smtClean="0">
                <a:solidFill>
                  <a:schemeClr val="tx1"/>
                </a:solidFill>
                <a:effectLst/>
                <a:latin typeface="+mn-lt"/>
                <a:ea typeface="+mn-ea"/>
                <a:cs typeface="+mn-cs"/>
              </a:rPr>
              <a:t> without column-mappings. </a:t>
            </a:r>
            <a:r>
              <a:rPr lang="en-US" sz="900" kern="1200" dirty="0" err="1" smtClean="0">
                <a:solidFill>
                  <a:schemeClr val="tx1"/>
                </a:solidFill>
                <a:effectLst/>
                <a:latin typeface="+mn-lt"/>
                <a:ea typeface="+mn-ea"/>
                <a:cs typeface="+mn-cs"/>
              </a:rPr>
              <a:t>SourceMaps</a:t>
            </a:r>
            <a:r>
              <a:rPr lang="en-US" sz="900" kern="1200" dirty="0" smtClean="0">
                <a:solidFill>
                  <a:schemeClr val="tx1"/>
                </a:solidFill>
                <a:effectLst/>
                <a:latin typeface="+mn-lt"/>
                <a:ea typeface="+mn-ea"/>
                <a:cs typeface="+mn-cs"/>
              </a:rPr>
              <a:t> from loaders are simplified to a single mapping per line.</a:t>
            </a:r>
            <a:endParaRPr lang="ru-RU" sz="9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817984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ru-RU" sz="900" kern="1200" dirty="0" smtClean="0">
                <a:solidFill>
                  <a:schemeClr val="tx1"/>
                </a:solidFill>
                <a:effectLst/>
                <a:latin typeface="+mn-lt"/>
                <a:ea typeface="+mn-ea"/>
                <a:cs typeface="+mn-cs"/>
              </a:rPr>
              <a:t>Для расширения своих возможностей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использует плагины. Они могут встраиваться в процесс сборки и как-то изменять его</a:t>
            </a:r>
            <a:endParaRPr lang="en-US" sz="900" kern="1200" dirty="0" smtClean="0">
              <a:solidFill>
                <a:schemeClr val="tx1"/>
              </a:solidFill>
              <a:effectLst/>
              <a:latin typeface="+mn-lt"/>
              <a:ea typeface="+mn-ea"/>
              <a:cs typeface="+mn-cs"/>
            </a:endParaRPr>
          </a:p>
          <a:p>
            <a:pPr marL="0" marR="0" indent="0" algn="l" defTabSz="342900" rtl="0" eaLnBrk="1" fontAlgn="auto" latinLnBrk="0" hangingPunct="1">
              <a:lnSpc>
                <a:spcPct val="100000"/>
              </a:lnSpc>
              <a:spcBef>
                <a:spcPts val="0"/>
              </a:spcBef>
              <a:spcAft>
                <a:spcPts val="0"/>
              </a:spcAft>
              <a:buClrTx/>
              <a:buSzTx/>
              <a:buFontTx/>
              <a:buNone/>
              <a:tabLst/>
              <a:defRPr/>
            </a:pPr>
            <a:endParaRPr lang="en-US" sz="900" kern="1200" dirty="0" smtClean="0">
              <a:solidFill>
                <a:schemeClr val="tx1"/>
              </a:solidFill>
              <a:effectLst/>
              <a:latin typeface="+mn-lt"/>
              <a:ea typeface="+mn-ea"/>
              <a:cs typeface="+mn-cs"/>
            </a:endParaRPr>
          </a:p>
          <a:p>
            <a:pPr marL="0" marR="0" indent="0" algn="l" defTabSz="3429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To expand its capabilities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uses plugins. They can be integrated into the build process and somehow change it</a:t>
            </a:r>
            <a:endParaRPr lang="ru-R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213831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900" kern="1200" dirty="0" smtClean="0">
                <a:solidFill>
                  <a:schemeClr val="tx1"/>
                </a:solidFill>
                <a:effectLst/>
                <a:latin typeface="+mn-lt"/>
                <a:ea typeface="+mn-ea"/>
                <a:cs typeface="+mn-cs"/>
              </a:rPr>
              <a:t>Есть достаточно большое колличество плагинов для </a:t>
            </a:r>
            <a:r>
              <a:rPr lang="en-US" sz="900" kern="1200" dirty="0" err="1" smtClean="0">
                <a:solidFill>
                  <a:schemeClr val="tx1"/>
                </a:solidFill>
                <a:effectLst/>
                <a:latin typeface="+mn-lt"/>
                <a:ea typeface="+mn-ea"/>
                <a:cs typeface="+mn-cs"/>
              </a:rPr>
              <a:t>webpack</a:t>
            </a:r>
            <a:r>
              <a:rPr lang="ru-RU" sz="900" kern="1200" dirty="0" smtClean="0">
                <a:solidFill>
                  <a:schemeClr val="tx1"/>
                </a:solidFill>
                <a:effectLst/>
                <a:latin typeface="+mn-lt"/>
                <a:ea typeface="+mn-ea"/>
                <a:cs typeface="+mn-cs"/>
              </a:rPr>
              <a:t>. Одни из задач которые они решают:</a:t>
            </a:r>
          </a:p>
          <a:p>
            <a:pPr lvl="1"/>
            <a:r>
              <a:rPr lang="en-US" sz="900" kern="1200" dirty="0" smtClean="0">
                <a:solidFill>
                  <a:schemeClr val="tx1"/>
                </a:solidFill>
                <a:effectLst/>
                <a:latin typeface="+mn-lt"/>
                <a:ea typeface="+mn-ea"/>
                <a:cs typeface="+mn-cs"/>
              </a:rPr>
              <a:t>Automatically pull out common stuff to one or more separate files (code splitting)</a:t>
            </a:r>
            <a:endParaRPr lang="ru-RU" sz="900" kern="1200" dirty="0" smtClean="0">
              <a:solidFill>
                <a:schemeClr val="tx1"/>
              </a:solidFill>
              <a:effectLst/>
              <a:latin typeface="+mn-lt"/>
              <a:ea typeface="+mn-ea"/>
              <a:cs typeface="+mn-cs"/>
            </a:endParaRPr>
          </a:p>
          <a:p>
            <a:pPr lvl="1"/>
            <a:r>
              <a:rPr lang="ru-RU" sz="900" kern="1200" dirty="0" smtClean="0">
                <a:solidFill>
                  <a:schemeClr val="tx1"/>
                </a:solidFill>
                <a:effectLst/>
                <a:latin typeface="+mn-lt"/>
                <a:ea typeface="+mn-ea"/>
                <a:cs typeface="+mn-cs"/>
              </a:rPr>
              <a:t>Minification</a:t>
            </a:r>
          </a:p>
          <a:p>
            <a:pPr lvl="1"/>
            <a:r>
              <a:rPr lang="en-US" sz="900" kern="1200" dirty="0" smtClean="0">
                <a:solidFill>
                  <a:schemeClr val="tx1"/>
                </a:solidFill>
                <a:effectLst/>
                <a:latin typeface="+mn-lt"/>
                <a:ea typeface="+mn-ea"/>
                <a:cs typeface="+mn-cs"/>
              </a:rPr>
              <a:t>Hot module replacement (this is crazy stuff!)</a:t>
            </a:r>
            <a:endParaRPr lang="ru-RU" sz="900" kern="1200" dirty="0" smtClean="0">
              <a:solidFill>
                <a:schemeClr val="tx1"/>
              </a:solidFill>
              <a:effectLst/>
              <a:latin typeface="+mn-lt"/>
              <a:ea typeface="+mn-ea"/>
              <a:cs typeface="+mn-cs"/>
            </a:endParaRPr>
          </a:p>
          <a:p>
            <a:r>
              <a:rPr lang="ru-RU" sz="900" kern="1200" dirty="0" smtClean="0">
                <a:solidFill>
                  <a:schemeClr val="tx1"/>
                </a:solidFill>
                <a:effectLst/>
                <a:latin typeface="+mn-lt"/>
                <a:ea typeface="+mn-ea"/>
                <a:cs typeface="+mn-cs"/>
              </a:rPr>
              <a:t>Все плагины добавляются как элемент массива в свойство </a:t>
            </a:r>
            <a:r>
              <a:rPr lang="en-US" sz="900" kern="1200" dirty="0" smtClean="0">
                <a:solidFill>
                  <a:schemeClr val="tx1"/>
                </a:solidFill>
                <a:effectLst/>
                <a:latin typeface="+mn-lt"/>
                <a:ea typeface="+mn-ea"/>
                <a:cs typeface="+mn-cs"/>
              </a:rPr>
              <a:t>plugins</a:t>
            </a:r>
            <a:r>
              <a:rPr lang="ru-RU" sz="900" kern="1200" dirty="0" smtClean="0">
                <a:solidFill>
                  <a:schemeClr val="tx1"/>
                </a:solidFill>
                <a:effectLst/>
                <a:latin typeface="+mn-lt"/>
                <a:ea typeface="+mn-ea"/>
                <a:cs typeface="+mn-cs"/>
              </a:rPr>
              <a:t>: []</a:t>
            </a:r>
            <a:endParaRPr lang="en-US" sz="900" kern="1200" dirty="0" smtClean="0">
              <a:solidFill>
                <a:schemeClr val="tx1"/>
              </a:solidFill>
              <a:effectLst/>
              <a:latin typeface="+mn-lt"/>
              <a:ea typeface="+mn-ea"/>
              <a:cs typeface="+mn-cs"/>
            </a:endParaRPr>
          </a:p>
          <a:p>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There are quite a surprising number of plug-ins for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Some of the tasks that they decide:</a:t>
            </a:r>
          </a:p>
          <a:p>
            <a:r>
              <a:rPr lang="en-US" sz="900" kern="1200" dirty="0" smtClean="0">
                <a:solidFill>
                  <a:schemeClr val="tx1"/>
                </a:solidFill>
                <a:effectLst/>
                <a:latin typeface="+mn-lt"/>
                <a:ea typeface="+mn-ea"/>
                <a:cs typeface="+mn-cs"/>
              </a:rPr>
              <a:t>Automatically pull out common stuff to one or more separate files (code splitting)</a:t>
            </a:r>
          </a:p>
          <a:p>
            <a:r>
              <a:rPr lang="en-US" sz="900" kern="1200" dirty="0" err="1" smtClean="0">
                <a:solidFill>
                  <a:schemeClr val="tx1"/>
                </a:solidFill>
                <a:effectLst/>
                <a:latin typeface="+mn-lt"/>
                <a:ea typeface="+mn-ea"/>
                <a:cs typeface="+mn-cs"/>
              </a:rPr>
              <a:t>Minification</a:t>
            </a:r>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Hot module replacement (this is crazy stuff!)</a:t>
            </a:r>
          </a:p>
          <a:p>
            <a:r>
              <a:rPr lang="en-US" sz="900" kern="1200" dirty="0" smtClean="0">
                <a:solidFill>
                  <a:schemeClr val="tx1"/>
                </a:solidFill>
                <a:effectLst/>
                <a:latin typeface="+mn-lt"/>
                <a:ea typeface="+mn-ea"/>
                <a:cs typeface="+mn-cs"/>
              </a:rPr>
              <a:t>All plug-ins are added to the array element in the plugins property: []</a:t>
            </a:r>
            <a:endParaRPr lang="ru-RU"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980306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1707869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This plugin generates an HTML file with the file included in it builds</a:t>
            </a:r>
          </a:p>
          <a:p>
            <a:r>
              <a:rPr lang="ru-RU" sz="900" kern="1200" dirty="0" smtClean="0">
                <a:solidFill>
                  <a:schemeClr val="tx1"/>
                </a:solidFill>
                <a:effectLst/>
                <a:latin typeface="+mn-lt"/>
                <a:ea typeface="+mn-ea"/>
                <a:cs typeface="+mn-cs"/>
              </a:rPr>
              <a:t>Этот плагин генерирует </a:t>
            </a:r>
            <a:r>
              <a:rPr lang="en-US" sz="900" kern="1200" dirty="0" smtClean="0">
                <a:solidFill>
                  <a:schemeClr val="tx1"/>
                </a:solidFill>
                <a:effectLst/>
                <a:latin typeface="+mn-lt"/>
                <a:ea typeface="+mn-ea"/>
                <a:cs typeface="+mn-cs"/>
              </a:rPr>
              <a:t>HTML </a:t>
            </a:r>
            <a:r>
              <a:rPr lang="ru-RU" sz="900" kern="1200" dirty="0" smtClean="0">
                <a:solidFill>
                  <a:schemeClr val="tx1"/>
                </a:solidFill>
                <a:effectLst/>
                <a:latin typeface="+mn-lt"/>
                <a:ea typeface="+mn-ea"/>
                <a:cs typeface="+mn-cs"/>
              </a:rPr>
              <a:t>файл со включенными в него файлами сборок</a:t>
            </a:r>
          </a:p>
          <a:p>
            <a:r>
              <a:rPr lang="en-US" sz="900" kern="1200" dirty="0" err="1" smtClean="0">
                <a:solidFill>
                  <a:schemeClr val="tx1"/>
                </a:solidFill>
                <a:effectLst/>
                <a:latin typeface="+mn-lt"/>
                <a:ea typeface="+mn-ea"/>
                <a:cs typeface="+mn-cs"/>
              </a:rPr>
              <a:t>var</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HtmlWebpackPlugin</a:t>
            </a:r>
            <a:r>
              <a:rPr lang="en-US" sz="900" kern="1200" dirty="0" smtClean="0">
                <a:solidFill>
                  <a:schemeClr val="tx1"/>
                </a:solidFill>
                <a:effectLst/>
                <a:latin typeface="+mn-lt"/>
                <a:ea typeface="+mn-ea"/>
                <a:cs typeface="+mn-cs"/>
              </a:rPr>
              <a:t> = require('html-</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-plugin');</a:t>
            </a:r>
            <a:endParaRPr lang="ru-RU"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var</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webpackConfig</a:t>
            </a:r>
            <a:r>
              <a:rPr lang="en-US" sz="900" kern="1200" dirty="0" smtClean="0">
                <a:solidFill>
                  <a:schemeClr val="tx1"/>
                </a:solidFill>
                <a:effectLst/>
                <a:latin typeface="+mn-lt"/>
                <a:ea typeface="+mn-ea"/>
                <a:cs typeface="+mn-cs"/>
              </a:rPr>
              <a:t> =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entry: 'index.js',</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output: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path: '</a:t>
            </a:r>
            <a:r>
              <a:rPr lang="en-US" sz="900" kern="1200" dirty="0" err="1" smtClean="0">
                <a:solidFill>
                  <a:schemeClr val="tx1"/>
                </a:solidFill>
                <a:effectLst/>
                <a:latin typeface="+mn-lt"/>
                <a:ea typeface="+mn-ea"/>
                <a:cs typeface="+mn-cs"/>
              </a:rPr>
              <a:t>dist</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filename: 'index_bundle.js'</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plugins: [new </a:t>
            </a:r>
            <a:r>
              <a:rPr lang="en-US" sz="900" kern="1200" dirty="0" err="1" smtClean="0">
                <a:solidFill>
                  <a:schemeClr val="tx1"/>
                </a:solidFill>
                <a:effectLst/>
                <a:latin typeface="+mn-lt"/>
                <a:ea typeface="+mn-ea"/>
                <a:cs typeface="+mn-cs"/>
              </a:rPr>
              <a:t>HtmlWebpackPlugin</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2529077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It finds common modules between entry points and adds them to a single point of entry.</a:t>
            </a:r>
          </a:p>
          <a:p>
            <a:r>
              <a:rPr lang="ru-RU" sz="900" kern="1200" dirty="0" smtClean="0">
                <a:solidFill>
                  <a:schemeClr val="tx1"/>
                </a:solidFill>
                <a:effectLst/>
                <a:latin typeface="+mn-lt"/>
                <a:ea typeface="+mn-ea"/>
                <a:cs typeface="+mn-cs"/>
              </a:rPr>
              <a:t>Находит общие модули между точками входа и добавляет их в отдельную точку входа.</a:t>
            </a:r>
          </a:p>
          <a:p>
            <a:r>
              <a:rPr lang="en-US" sz="900" kern="1200" dirty="0" smtClean="0">
                <a:solidFill>
                  <a:schemeClr val="tx1"/>
                </a:solidFill>
                <a:effectLst/>
                <a:latin typeface="+mn-lt"/>
                <a:ea typeface="+mn-ea"/>
                <a:cs typeface="+mn-cs"/>
              </a:rPr>
              <a:t>entry: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vendor: ["</a:t>
            </a:r>
            <a:r>
              <a:rPr lang="en-US" sz="900" kern="1200" dirty="0" err="1" smtClean="0">
                <a:solidFill>
                  <a:schemeClr val="tx1"/>
                </a:solidFill>
                <a:effectLst/>
                <a:latin typeface="+mn-lt"/>
                <a:ea typeface="+mn-ea"/>
                <a:cs typeface="+mn-cs"/>
              </a:rPr>
              <a:t>jquery</a:t>
            </a:r>
            <a:r>
              <a:rPr lang="en-US" sz="900" kern="1200" dirty="0" smtClean="0">
                <a:solidFill>
                  <a:schemeClr val="tx1"/>
                </a:solidFill>
                <a:effectLst/>
                <a:latin typeface="+mn-lt"/>
                <a:ea typeface="+mn-ea"/>
                <a:cs typeface="+mn-cs"/>
              </a:rPr>
              <a:t>", "other-lib"],</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app: "./entry"</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new </a:t>
            </a:r>
            <a:r>
              <a:rPr lang="en-US" sz="900" kern="1200" dirty="0" err="1" smtClean="0">
                <a:solidFill>
                  <a:schemeClr val="tx1"/>
                </a:solidFill>
                <a:effectLst/>
                <a:latin typeface="+mn-lt"/>
                <a:ea typeface="+mn-ea"/>
                <a:cs typeface="+mn-cs"/>
              </a:rPr>
              <a:t>CommonsChunkPlugin</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name: "vendor",</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filename: "vendor.js"</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(Give the chunk a different name)</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minChunks</a:t>
            </a:r>
            <a:r>
              <a:rPr lang="en-US" sz="900" kern="1200" dirty="0" smtClean="0">
                <a:solidFill>
                  <a:schemeClr val="tx1"/>
                </a:solidFill>
                <a:effectLst/>
                <a:latin typeface="+mn-lt"/>
                <a:ea typeface="+mn-ea"/>
                <a:cs typeface="+mn-cs"/>
              </a:rPr>
              <a:t>: Infinity,</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(with more entries, this ensures that no other module</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goes into the vendor chunk)</a:t>
            </a:r>
            <a:endParaRPr lang="ru-RU" sz="900" kern="1200" dirty="0" smtClean="0">
              <a:solidFill>
                <a:schemeClr val="tx1"/>
              </a:solidFill>
              <a:effectLst/>
              <a:latin typeface="+mn-lt"/>
              <a:ea typeface="+mn-ea"/>
              <a:cs typeface="+mn-cs"/>
            </a:endParaRPr>
          </a:p>
          <a:p>
            <a:r>
              <a:rPr lang="ru-RU" sz="900" kern="1200" dirty="0" smtClean="0">
                <a:solidFill>
                  <a:schemeClr val="tx1"/>
                </a:solidFill>
                <a:effectLst/>
                <a:latin typeface="+mn-lt"/>
                <a:ea typeface="+mn-ea"/>
                <a:cs typeface="+mn-cs"/>
              </a:rPr>
              <a:t>})</a:t>
            </a:r>
          </a:p>
          <a:p>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3120094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ru-RU" sz="900" kern="1200" dirty="0" smtClean="0">
                <a:solidFill>
                  <a:schemeClr val="tx1"/>
                </a:solidFill>
                <a:effectLst/>
                <a:latin typeface="+mn-lt"/>
                <a:ea typeface="+mn-ea"/>
                <a:cs typeface="+mn-cs"/>
              </a:rPr>
              <a:t>Надо сказать что нативно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понимаент только </a:t>
            </a:r>
            <a:r>
              <a:rPr lang="en-US" sz="900" kern="1200" dirty="0" smtClean="0">
                <a:solidFill>
                  <a:schemeClr val="tx1"/>
                </a:solidFill>
                <a:effectLst/>
                <a:latin typeface="+mn-lt"/>
                <a:ea typeface="+mn-ea"/>
                <a:cs typeface="+mn-cs"/>
              </a:rPr>
              <a:t>JavaScript</a:t>
            </a:r>
            <a:r>
              <a:rPr lang="ru-RU" sz="900" kern="1200" dirty="0" smtClean="0">
                <a:solidFill>
                  <a:schemeClr val="tx1"/>
                </a:solidFill>
                <a:effectLst/>
                <a:latin typeface="+mn-lt"/>
                <a:ea typeface="+mn-ea"/>
                <a:cs typeface="+mn-cs"/>
              </a:rPr>
              <a:t>. </a:t>
            </a:r>
            <a:endParaRPr lang="en-US" sz="900" kern="1200" dirty="0" smtClean="0">
              <a:solidFill>
                <a:schemeClr val="tx1"/>
              </a:solidFill>
              <a:effectLst/>
              <a:latin typeface="+mn-lt"/>
              <a:ea typeface="+mn-ea"/>
              <a:cs typeface="+mn-cs"/>
            </a:endParaRPr>
          </a:p>
          <a:p>
            <a:pPr marL="0" marR="0" indent="0" algn="l" defTabSz="3429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I must say that natively understands only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JavaScript.</a:t>
            </a:r>
            <a:endParaRPr lang="ru-R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1087440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To explain how to work with other formats, such as the styles used loaders. In another they can be called that </a:t>
            </a:r>
            <a:r>
              <a:rPr lang="en-US" sz="900" kern="1200" dirty="0" err="1" smtClean="0">
                <a:solidFill>
                  <a:schemeClr val="tx1"/>
                </a:solidFill>
                <a:effectLst/>
                <a:latin typeface="+mn-lt"/>
                <a:ea typeface="+mn-ea"/>
                <a:cs typeface="+mn-cs"/>
              </a:rPr>
              <a:t>trasformerami</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beruyt</a:t>
            </a:r>
            <a:r>
              <a:rPr lang="en-US" sz="900" kern="1200" dirty="0" smtClean="0">
                <a:solidFill>
                  <a:schemeClr val="tx1"/>
                </a:solidFill>
                <a:effectLst/>
                <a:latin typeface="+mn-lt"/>
                <a:ea typeface="+mn-ea"/>
                <a:cs typeface="+mn-cs"/>
              </a:rPr>
              <a:t> file one format and convert it into JavaScript that understands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a:t>
            </a:r>
          </a:p>
          <a:p>
            <a:r>
              <a:rPr lang="ru-RU" sz="900" kern="1200" dirty="0" smtClean="0">
                <a:solidFill>
                  <a:schemeClr val="tx1"/>
                </a:solidFill>
                <a:effectLst/>
                <a:latin typeface="+mn-lt"/>
                <a:ea typeface="+mn-ea"/>
                <a:cs typeface="+mn-cs"/>
              </a:rPr>
              <a:t>Чтобы объяснить как работать с другими форматами, например со стилями используются </a:t>
            </a:r>
            <a:r>
              <a:rPr lang="en-US" sz="900" kern="1200" dirty="0" smtClean="0">
                <a:solidFill>
                  <a:schemeClr val="tx1"/>
                </a:solidFill>
                <a:effectLst/>
                <a:latin typeface="+mn-lt"/>
                <a:ea typeface="+mn-ea"/>
                <a:cs typeface="+mn-cs"/>
              </a:rPr>
              <a:t>loaders</a:t>
            </a:r>
            <a:r>
              <a:rPr lang="ru-RU" sz="900" kern="1200" dirty="0" smtClean="0">
                <a:solidFill>
                  <a:schemeClr val="tx1"/>
                </a:solidFill>
                <a:effectLst/>
                <a:latin typeface="+mn-lt"/>
                <a:ea typeface="+mn-ea"/>
                <a:cs typeface="+mn-cs"/>
              </a:rPr>
              <a:t>. По другому их можно назвать трасформерами которые беруйт файл одного формата и конвертируют его в </a:t>
            </a:r>
            <a:r>
              <a:rPr lang="en-US" sz="900" kern="1200" dirty="0" smtClean="0">
                <a:solidFill>
                  <a:schemeClr val="tx1"/>
                </a:solidFill>
                <a:effectLst/>
                <a:latin typeface="+mn-lt"/>
                <a:ea typeface="+mn-ea"/>
                <a:cs typeface="+mn-cs"/>
              </a:rPr>
              <a:t>JavaScript </a:t>
            </a:r>
            <a:r>
              <a:rPr lang="ru-RU" sz="900" kern="1200" dirty="0" smtClean="0">
                <a:solidFill>
                  <a:schemeClr val="tx1"/>
                </a:solidFill>
                <a:effectLst/>
                <a:latin typeface="+mn-lt"/>
                <a:ea typeface="+mn-ea"/>
                <a:cs typeface="+mn-cs"/>
              </a:rPr>
              <a:t>который понимает </a:t>
            </a:r>
            <a:r>
              <a:rPr lang="en-US" sz="900" kern="1200" dirty="0" err="1" smtClean="0">
                <a:solidFill>
                  <a:schemeClr val="tx1"/>
                </a:solidFill>
                <a:effectLst/>
                <a:latin typeface="+mn-lt"/>
                <a:ea typeface="+mn-ea"/>
                <a:cs typeface="+mn-cs"/>
              </a:rPr>
              <a:t>webpack</a:t>
            </a:r>
            <a:r>
              <a:rPr lang="ru-RU" sz="900" kern="1200" dirty="0" smtClean="0">
                <a:solidFill>
                  <a:schemeClr val="tx1"/>
                </a:solidFill>
                <a:effectLst/>
                <a:latin typeface="+mn-lt"/>
                <a:ea typeface="+mn-ea"/>
                <a:cs typeface="+mn-cs"/>
              </a:rPr>
              <a:t>.</a:t>
            </a:r>
          </a:p>
          <a:p>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module: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loaders: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test: /\.</a:t>
            </a:r>
            <a:r>
              <a:rPr lang="en-US" sz="900" kern="1200" dirty="0" err="1" smtClean="0">
                <a:solidFill>
                  <a:schemeClr val="tx1"/>
                </a:solidFill>
                <a:effectLst/>
                <a:latin typeface="+mn-lt"/>
                <a:ea typeface="+mn-ea"/>
                <a:cs typeface="+mn-cs"/>
              </a:rPr>
              <a:t>ts</a:t>
            </a:r>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exclude: [/vendors/, /</a:t>
            </a:r>
            <a:r>
              <a:rPr lang="en-US" sz="900" kern="1200" dirty="0" err="1" smtClean="0">
                <a:solidFill>
                  <a:schemeClr val="tx1"/>
                </a:solidFill>
                <a:effectLst/>
                <a:latin typeface="+mn-lt"/>
                <a:ea typeface="+mn-ea"/>
                <a:cs typeface="+mn-cs"/>
              </a:rPr>
              <a:t>node_modules</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loader: "awesome-typescript"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Each loader is an object in the array with three main properties.</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The test property tells the loader which file type to check for.</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The exclude property tells the loader which folders to stay away from or alternatively there is an include property which specifies which to stay in. You don't want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running loaders on your outside frameworks and libraries.</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The loader property is a string value which corresponds to the loader in your </a:t>
            </a:r>
            <a:r>
              <a:rPr lang="en-US" sz="900" kern="1200" dirty="0" err="1" smtClean="0">
                <a:solidFill>
                  <a:schemeClr val="tx1"/>
                </a:solidFill>
                <a:effectLst/>
                <a:latin typeface="+mn-lt"/>
                <a:ea typeface="+mn-ea"/>
                <a:cs typeface="+mn-cs"/>
              </a:rPr>
              <a:t>node_modules</a:t>
            </a:r>
            <a:r>
              <a:rPr lang="en-US" sz="900" kern="1200" dirty="0" smtClean="0">
                <a:solidFill>
                  <a:schemeClr val="tx1"/>
                </a:solidFill>
                <a:effectLst/>
                <a:latin typeface="+mn-lt"/>
                <a:ea typeface="+mn-ea"/>
                <a:cs typeface="+mn-cs"/>
              </a:rPr>
              <a:t> folder. This will run against every file which meets the criteria of your test. You can put the full name "babel-loader" or just "babel",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will figure the rest out.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Tip: Loaders can be stacked right to left and ran back to back. To do so you </a:t>
            </a:r>
            <a:r>
              <a:rPr lang="en-US" sz="900" kern="1200" dirty="0" err="1" smtClean="0">
                <a:solidFill>
                  <a:schemeClr val="tx1"/>
                </a:solidFill>
                <a:effectLst/>
                <a:latin typeface="+mn-lt"/>
                <a:ea typeface="+mn-ea"/>
                <a:cs typeface="+mn-cs"/>
              </a:rPr>
              <a:t>seperate</a:t>
            </a:r>
            <a:r>
              <a:rPr lang="en-US" sz="900" kern="1200" dirty="0" smtClean="0">
                <a:solidFill>
                  <a:schemeClr val="tx1"/>
                </a:solidFill>
                <a:effectLst/>
                <a:latin typeface="+mn-lt"/>
                <a:ea typeface="+mn-ea"/>
                <a:cs typeface="+mn-cs"/>
              </a:rPr>
              <a:t> them with an "!", like so: "</a:t>
            </a:r>
            <a:r>
              <a:rPr lang="en-US" sz="900" kern="1200" dirty="0" err="1" smtClean="0">
                <a:solidFill>
                  <a:schemeClr val="tx1"/>
                </a:solidFill>
                <a:effectLst/>
                <a:latin typeface="+mn-lt"/>
                <a:ea typeface="+mn-ea"/>
                <a:cs typeface="+mn-cs"/>
              </a:rPr>
              <a:t>ngAnnotate!eslint!babel</a:t>
            </a:r>
            <a:r>
              <a:rPr lang="en-US" sz="900" kern="1200" dirty="0" smtClean="0">
                <a:solidFill>
                  <a:schemeClr val="tx1"/>
                </a:solidFill>
                <a:effectLst/>
                <a:latin typeface="+mn-lt"/>
                <a:ea typeface="+mn-ea"/>
                <a:cs typeface="+mn-cs"/>
              </a:rPr>
              <a:t>"</a:t>
            </a:r>
            <a:endParaRPr lang="ru-RU"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1709430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are going to talk about…</a:t>
            </a:r>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32006275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Loader to work with the typescript. It supports caching and can produce the type checking asynchronously so as not to block the main stream and live reload work quickly.</a:t>
            </a:r>
          </a:p>
          <a:p>
            <a:r>
              <a:rPr lang="ru-RU" sz="900" kern="1200" dirty="0" smtClean="0">
                <a:solidFill>
                  <a:schemeClr val="tx1"/>
                </a:solidFill>
                <a:effectLst/>
                <a:latin typeface="+mn-lt"/>
                <a:ea typeface="+mn-ea"/>
                <a:cs typeface="+mn-cs"/>
              </a:rPr>
              <a:t>Лоадер для работы с </a:t>
            </a:r>
            <a:r>
              <a:rPr lang="en-US" sz="900" kern="1200" dirty="0" err="1" smtClean="0">
                <a:solidFill>
                  <a:schemeClr val="tx1"/>
                </a:solidFill>
                <a:effectLst/>
                <a:latin typeface="+mn-lt"/>
                <a:ea typeface="+mn-ea"/>
                <a:cs typeface="+mn-cs"/>
              </a:rPr>
              <a:t>TypeScript</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Поддерживает кеширование и может производить проверку типов асинхронно чтобы не блокировать основной поток и </a:t>
            </a:r>
            <a:r>
              <a:rPr lang="en-US" sz="900" kern="1200" dirty="0" smtClean="0">
                <a:solidFill>
                  <a:schemeClr val="tx1"/>
                </a:solidFill>
                <a:effectLst/>
                <a:latin typeface="+mn-lt"/>
                <a:ea typeface="+mn-ea"/>
                <a:cs typeface="+mn-cs"/>
              </a:rPr>
              <a:t>live reload </a:t>
            </a:r>
            <a:r>
              <a:rPr lang="ru-RU" sz="900" kern="1200" dirty="0" smtClean="0">
                <a:solidFill>
                  <a:schemeClr val="tx1"/>
                </a:solidFill>
                <a:effectLst/>
                <a:latin typeface="+mn-lt"/>
                <a:ea typeface="+mn-ea"/>
                <a:cs typeface="+mn-cs"/>
              </a:rPr>
              <a:t>срабатывал быстрее.</a:t>
            </a:r>
          </a:p>
          <a:p>
            <a:r>
              <a:rPr lang="en-US" sz="900" kern="1200" dirty="0" err="1" smtClean="0">
                <a:solidFill>
                  <a:schemeClr val="tx1"/>
                </a:solidFill>
                <a:effectLst/>
                <a:latin typeface="+mn-lt"/>
                <a:ea typeface="+mn-ea"/>
                <a:cs typeface="+mn-cs"/>
              </a:rPr>
              <a:t>module.exports</a:t>
            </a:r>
            <a:r>
              <a:rPr lang="en-US" sz="900" kern="1200" dirty="0" smtClean="0">
                <a:solidFill>
                  <a:schemeClr val="tx1"/>
                </a:solidFill>
                <a:effectLst/>
                <a:latin typeface="+mn-lt"/>
                <a:ea typeface="+mn-ea"/>
                <a:cs typeface="+mn-cs"/>
              </a:rPr>
              <a:t> =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Currently we need to add '.</a:t>
            </a:r>
            <a:r>
              <a:rPr lang="en-US" sz="900" kern="1200" dirty="0" err="1" smtClean="0">
                <a:solidFill>
                  <a:schemeClr val="tx1"/>
                </a:solidFill>
                <a:effectLst/>
                <a:latin typeface="+mn-lt"/>
                <a:ea typeface="+mn-ea"/>
                <a:cs typeface="+mn-cs"/>
              </a:rPr>
              <a:t>ts</a:t>
            </a:r>
            <a:r>
              <a:rPr lang="en-US" sz="900" kern="1200" dirty="0" smtClean="0">
                <a:solidFill>
                  <a:schemeClr val="tx1"/>
                </a:solidFill>
                <a:effectLst/>
                <a:latin typeface="+mn-lt"/>
                <a:ea typeface="+mn-ea"/>
                <a:cs typeface="+mn-cs"/>
              </a:rPr>
              <a:t>' to the </a:t>
            </a:r>
            <a:r>
              <a:rPr lang="en-US" sz="900" kern="1200" dirty="0" err="1" smtClean="0">
                <a:solidFill>
                  <a:schemeClr val="tx1"/>
                </a:solidFill>
                <a:effectLst/>
                <a:latin typeface="+mn-lt"/>
                <a:ea typeface="+mn-ea"/>
                <a:cs typeface="+mn-cs"/>
              </a:rPr>
              <a:t>resolve.extensions</a:t>
            </a:r>
            <a:r>
              <a:rPr lang="en-US" sz="900" kern="1200" dirty="0" smtClean="0">
                <a:solidFill>
                  <a:schemeClr val="tx1"/>
                </a:solidFill>
                <a:effectLst/>
                <a:latin typeface="+mn-lt"/>
                <a:ea typeface="+mn-ea"/>
                <a:cs typeface="+mn-cs"/>
              </a:rPr>
              <a:t> array.</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resolve: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extensions: ['', '.</a:t>
            </a:r>
            <a:r>
              <a:rPr lang="en-US" sz="900" kern="1200" dirty="0" err="1" smtClean="0">
                <a:solidFill>
                  <a:schemeClr val="tx1"/>
                </a:solidFill>
                <a:effectLst/>
                <a:latin typeface="+mn-lt"/>
                <a:ea typeface="+mn-ea"/>
                <a:cs typeface="+mn-cs"/>
              </a:rPr>
              <a:t>ts</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tsx</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js</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jsx</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Source maps support ('inline-source-map' also works)</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devtool</a:t>
            </a:r>
            <a:r>
              <a:rPr lang="en-US" sz="900" kern="1200" dirty="0" smtClean="0">
                <a:solidFill>
                  <a:schemeClr val="tx1"/>
                </a:solidFill>
                <a:effectLst/>
                <a:latin typeface="+mn-lt"/>
                <a:ea typeface="+mn-ea"/>
                <a:cs typeface="+mn-cs"/>
              </a:rPr>
              <a:t>: 'source-map',</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Add the loader for .</a:t>
            </a:r>
            <a:r>
              <a:rPr lang="en-US" sz="900" kern="1200" dirty="0" err="1" smtClean="0">
                <a:solidFill>
                  <a:schemeClr val="tx1"/>
                </a:solidFill>
                <a:effectLst/>
                <a:latin typeface="+mn-lt"/>
                <a:ea typeface="+mn-ea"/>
                <a:cs typeface="+mn-cs"/>
              </a:rPr>
              <a:t>ts</a:t>
            </a:r>
            <a:r>
              <a:rPr lang="en-US" sz="900" kern="1200" dirty="0" smtClean="0">
                <a:solidFill>
                  <a:schemeClr val="tx1"/>
                </a:solidFill>
                <a:effectLst/>
                <a:latin typeface="+mn-lt"/>
                <a:ea typeface="+mn-ea"/>
                <a:cs typeface="+mn-cs"/>
              </a:rPr>
              <a:t> files.</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module: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loaders: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test: /\.</a:t>
            </a:r>
            <a:r>
              <a:rPr lang="en-US" sz="900" kern="1200" dirty="0" err="1" smtClean="0">
                <a:solidFill>
                  <a:schemeClr val="tx1"/>
                </a:solidFill>
                <a:effectLst/>
                <a:latin typeface="+mn-lt"/>
                <a:ea typeface="+mn-ea"/>
                <a:cs typeface="+mn-cs"/>
              </a:rPr>
              <a:t>ts</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loader: 'awesome-typescript-loader'</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a:t>
            </a:r>
          </a:p>
          <a:p>
            <a:r>
              <a:rPr lang="ru-RU" sz="900" kern="1200" dirty="0" smtClean="0">
                <a:solidFill>
                  <a:schemeClr val="tx1"/>
                </a:solidFill>
                <a:effectLst/>
                <a:latin typeface="+mn-lt"/>
                <a:ea typeface="+mn-ea"/>
                <a:cs typeface="+mn-cs"/>
              </a:rPr>
              <a:t>    ]</a:t>
            </a:r>
          </a:p>
          <a:p>
            <a:r>
              <a:rPr lang="ru-RU" sz="900" kern="1200" dirty="0" smtClean="0">
                <a:solidFill>
                  <a:schemeClr val="tx1"/>
                </a:solidFill>
                <a:effectLst/>
                <a:latin typeface="+mn-lt"/>
                <a:ea typeface="+mn-ea"/>
                <a:cs typeface="+mn-cs"/>
              </a:rPr>
              <a:t>  }</a:t>
            </a:r>
          </a:p>
          <a:p>
            <a:r>
              <a:rPr lang="ru-RU" sz="900" kern="1200" dirty="0" smtClean="0">
                <a:solidFill>
                  <a:schemeClr val="tx1"/>
                </a:solidFill>
                <a:effectLst/>
                <a:latin typeface="+mn-lt"/>
                <a:ea typeface="+mn-ea"/>
                <a:cs typeface="+mn-cs"/>
              </a:rPr>
              <a:t>};</a:t>
            </a:r>
          </a:p>
          <a:p>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32</a:t>
            </a:fld>
            <a:endParaRPr lang="en-US"/>
          </a:p>
        </p:txBody>
      </p:sp>
    </p:spTree>
    <p:extLst>
      <p:ext uri="{BB962C8B-B14F-4D97-AF65-F5344CB8AC3E}">
        <p14:creationId xmlns:p14="http://schemas.microsoft.com/office/powerpoint/2010/main" val="1897948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To work with CSS you must use two loader - style-loader </a:t>
            </a:r>
            <a:r>
              <a:rPr lang="en-US" sz="900" kern="1200" dirty="0" err="1" smtClean="0">
                <a:solidFill>
                  <a:schemeClr val="tx1"/>
                </a:solidFill>
                <a:effectLst/>
                <a:latin typeface="+mn-lt"/>
                <a:ea typeface="+mn-ea"/>
                <a:cs typeface="+mn-cs"/>
              </a:rPr>
              <a:t>css</a:t>
            </a:r>
            <a:r>
              <a:rPr lang="en-US" sz="900" kern="1200" dirty="0" smtClean="0">
                <a:solidFill>
                  <a:schemeClr val="tx1"/>
                </a:solidFill>
                <a:effectLst/>
                <a:latin typeface="+mn-lt"/>
                <a:ea typeface="+mn-ea"/>
                <a:cs typeface="+mn-cs"/>
              </a:rPr>
              <a:t>-loader and another plug-extract-text-</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-plugin!.</a:t>
            </a:r>
          </a:p>
          <a:p>
            <a:endParaRPr lang="en-US" sz="900" kern="1200" dirty="0" smtClean="0">
              <a:solidFill>
                <a:schemeClr val="tx1"/>
              </a:solidFill>
              <a:effectLst/>
              <a:latin typeface="+mn-lt"/>
              <a:ea typeface="+mn-ea"/>
              <a:cs typeface="+mn-cs"/>
            </a:endParaRPr>
          </a:p>
          <a:p>
            <a:r>
              <a:rPr lang="ru-RU" sz="900" kern="1200" dirty="0" smtClean="0">
                <a:solidFill>
                  <a:schemeClr val="tx1"/>
                </a:solidFill>
                <a:effectLst/>
                <a:latin typeface="+mn-lt"/>
                <a:ea typeface="+mn-ea"/>
                <a:cs typeface="+mn-cs"/>
              </a:rPr>
              <a:t>Для работы с </a:t>
            </a:r>
            <a:r>
              <a:rPr lang="en-US" sz="900" kern="1200" dirty="0" smtClean="0">
                <a:solidFill>
                  <a:schemeClr val="tx1"/>
                </a:solidFill>
                <a:effectLst/>
                <a:latin typeface="+mn-lt"/>
                <a:ea typeface="+mn-ea"/>
                <a:cs typeface="+mn-cs"/>
              </a:rPr>
              <a:t>CSS </a:t>
            </a:r>
            <a:r>
              <a:rPr lang="ru-RU" sz="900" kern="1200" dirty="0" smtClean="0">
                <a:solidFill>
                  <a:schemeClr val="tx1"/>
                </a:solidFill>
                <a:effectLst/>
                <a:latin typeface="+mn-lt"/>
                <a:ea typeface="+mn-ea"/>
                <a:cs typeface="+mn-cs"/>
              </a:rPr>
              <a:t>необходимо использовать два лоадера</a:t>
            </a:r>
            <a:r>
              <a:rPr lang="en-US" sz="900" kern="1200" dirty="0" smtClean="0">
                <a:solidFill>
                  <a:schemeClr val="tx1"/>
                </a:solidFill>
                <a:effectLst/>
                <a:latin typeface="+mn-lt"/>
                <a:ea typeface="+mn-ea"/>
                <a:cs typeface="+mn-cs"/>
              </a:rPr>
              <a:t> - </a:t>
            </a:r>
            <a:r>
              <a:rPr lang="en-US" sz="900" kern="1200" dirty="0" err="1" smtClean="0">
                <a:solidFill>
                  <a:schemeClr val="tx1"/>
                </a:solidFill>
                <a:effectLst/>
                <a:latin typeface="+mn-lt"/>
                <a:ea typeface="+mn-ea"/>
                <a:cs typeface="+mn-cs"/>
              </a:rPr>
              <a:t>style-loader!css-loader</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и еще один плагин </a:t>
            </a:r>
            <a:r>
              <a:rPr lang="en-US" sz="900" kern="1200" dirty="0" smtClean="0">
                <a:solidFill>
                  <a:schemeClr val="tx1"/>
                </a:solidFill>
                <a:effectLst/>
                <a:latin typeface="+mn-lt"/>
                <a:ea typeface="+mn-ea"/>
                <a:cs typeface="+mn-cs"/>
              </a:rPr>
              <a:t>extract-text-</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-plugin. </a:t>
            </a:r>
          </a:p>
          <a:p>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webpack.config.js</a:t>
            </a:r>
            <a:endParaRPr lang="ru-RU"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var</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ExtractTextPlugin</a:t>
            </a:r>
            <a:r>
              <a:rPr lang="en-US" sz="900" kern="1200" dirty="0" smtClean="0">
                <a:solidFill>
                  <a:schemeClr val="tx1"/>
                </a:solidFill>
                <a:effectLst/>
                <a:latin typeface="+mn-lt"/>
                <a:ea typeface="+mn-ea"/>
                <a:cs typeface="+mn-cs"/>
              </a:rPr>
              <a:t> = require("extract-text-</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-plugin");</a:t>
            </a:r>
            <a:endParaRPr lang="ru-RU"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module.exports</a:t>
            </a:r>
            <a:r>
              <a:rPr lang="en-US" sz="900" kern="1200" dirty="0" smtClean="0">
                <a:solidFill>
                  <a:schemeClr val="tx1"/>
                </a:solidFill>
                <a:effectLst/>
                <a:latin typeface="+mn-lt"/>
                <a:ea typeface="+mn-ea"/>
                <a:cs typeface="+mn-cs"/>
              </a:rPr>
              <a:t> =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The standard entry point and output </a:t>
            </a:r>
            <a:r>
              <a:rPr lang="en-US" sz="900" kern="1200" dirty="0" err="1" smtClean="0">
                <a:solidFill>
                  <a:schemeClr val="tx1"/>
                </a:solidFill>
                <a:effectLst/>
                <a:latin typeface="+mn-lt"/>
                <a:ea typeface="+mn-ea"/>
                <a:cs typeface="+mn-cs"/>
              </a:rPr>
              <a:t>config</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entry: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posts: "./posts",</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post: "./post",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about: "./about"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output: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filename: "[name].</a:t>
            </a:r>
            <a:r>
              <a:rPr lang="en-US" sz="900" kern="1200" dirty="0" err="1" smtClean="0">
                <a:solidFill>
                  <a:schemeClr val="tx1"/>
                </a:solidFill>
                <a:effectLst/>
                <a:latin typeface="+mn-lt"/>
                <a:ea typeface="+mn-ea"/>
                <a:cs typeface="+mn-cs"/>
              </a:rPr>
              <a:t>js</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chunkFilename</a:t>
            </a:r>
            <a:r>
              <a:rPr lang="en-US" sz="900" kern="1200" dirty="0" smtClean="0">
                <a:solidFill>
                  <a:schemeClr val="tx1"/>
                </a:solidFill>
                <a:effectLst/>
                <a:latin typeface="+mn-lt"/>
                <a:ea typeface="+mn-ea"/>
                <a:cs typeface="+mn-cs"/>
              </a:rPr>
              <a:t>: "[id].</a:t>
            </a:r>
            <a:r>
              <a:rPr lang="en-US" sz="900" kern="1200" dirty="0" err="1" smtClean="0">
                <a:solidFill>
                  <a:schemeClr val="tx1"/>
                </a:solidFill>
                <a:effectLst/>
                <a:latin typeface="+mn-lt"/>
                <a:ea typeface="+mn-ea"/>
                <a:cs typeface="+mn-cs"/>
              </a:rPr>
              <a:t>js</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module: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loaders: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Extract </a:t>
            </a:r>
            <a:r>
              <a:rPr lang="en-US" sz="900" kern="1200" dirty="0" err="1" smtClean="0">
                <a:solidFill>
                  <a:schemeClr val="tx1"/>
                </a:solidFill>
                <a:effectLst/>
                <a:latin typeface="+mn-lt"/>
                <a:ea typeface="+mn-ea"/>
                <a:cs typeface="+mn-cs"/>
              </a:rPr>
              <a:t>css</a:t>
            </a:r>
            <a:r>
              <a:rPr lang="en-US" sz="900" kern="1200" dirty="0" smtClean="0">
                <a:solidFill>
                  <a:schemeClr val="tx1"/>
                </a:solidFill>
                <a:effectLst/>
                <a:latin typeface="+mn-lt"/>
                <a:ea typeface="+mn-ea"/>
                <a:cs typeface="+mn-cs"/>
              </a:rPr>
              <a:t> files</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test: /\.</a:t>
            </a:r>
            <a:r>
              <a:rPr lang="en-US" sz="900" kern="1200" dirty="0" err="1" smtClean="0">
                <a:solidFill>
                  <a:schemeClr val="tx1"/>
                </a:solidFill>
                <a:effectLst/>
                <a:latin typeface="+mn-lt"/>
                <a:ea typeface="+mn-ea"/>
                <a:cs typeface="+mn-cs"/>
              </a:rPr>
              <a:t>css</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loader: </a:t>
            </a:r>
            <a:r>
              <a:rPr lang="en-US" sz="900" kern="1200" dirty="0" err="1" smtClean="0">
                <a:solidFill>
                  <a:schemeClr val="tx1"/>
                </a:solidFill>
                <a:effectLst/>
                <a:latin typeface="+mn-lt"/>
                <a:ea typeface="+mn-ea"/>
                <a:cs typeface="+mn-cs"/>
              </a:rPr>
              <a:t>ExtractTextPlugin.extract</a:t>
            </a:r>
            <a:r>
              <a:rPr lang="en-US" sz="900" kern="1200" dirty="0" smtClean="0">
                <a:solidFill>
                  <a:schemeClr val="tx1"/>
                </a:solidFill>
                <a:effectLst/>
                <a:latin typeface="+mn-lt"/>
                <a:ea typeface="+mn-ea"/>
                <a:cs typeface="+mn-cs"/>
              </a:rPr>
              <a:t>("style-loader", "</a:t>
            </a:r>
            <a:r>
              <a:rPr lang="en-US" sz="900" kern="1200" dirty="0" err="1" smtClean="0">
                <a:solidFill>
                  <a:schemeClr val="tx1"/>
                </a:solidFill>
                <a:effectLst/>
                <a:latin typeface="+mn-lt"/>
                <a:ea typeface="+mn-ea"/>
                <a:cs typeface="+mn-cs"/>
              </a:rPr>
              <a:t>css</a:t>
            </a:r>
            <a:r>
              <a:rPr lang="en-US" sz="900" kern="1200" dirty="0" smtClean="0">
                <a:solidFill>
                  <a:schemeClr val="tx1"/>
                </a:solidFill>
                <a:effectLst/>
                <a:latin typeface="+mn-lt"/>
                <a:ea typeface="+mn-ea"/>
                <a:cs typeface="+mn-cs"/>
              </a:rPr>
              <a:t>-loader")</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Optionally extract less files</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or any other compile-to-</a:t>
            </a:r>
            <a:r>
              <a:rPr lang="en-US" sz="900" kern="1200" dirty="0" err="1" smtClean="0">
                <a:solidFill>
                  <a:schemeClr val="tx1"/>
                </a:solidFill>
                <a:effectLst/>
                <a:latin typeface="+mn-lt"/>
                <a:ea typeface="+mn-ea"/>
                <a:cs typeface="+mn-cs"/>
              </a:rPr>
              <a:t>css</a:t>
            </a:r>
            <a:r>
              <a:rPr lang="en-US" sz="900" kern="1200" dirty="0" smtClean="0">
                <a:solidFill>
                  <a:schemeClr val="tx1"/>
                </a:solidFill>
                <a:effectLst/>
                <a:latin typeface="+mn-lt"/>
                <a:ea typeface="+mn-ea"/>
                <a:cs typeface="+mn-cs"/>
              </a:rPr>
              <a:t> language</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test: /\.less$/,</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loader: </a:t>
            </a:r>
            <a:r>
              <a:rPr lang="en-US" sz="900" kern="1200" dirty="0" err="1" smtClean="0">
                <a:solidFill>
                  <a:schemeClr val="tx1"/>
                </a:solidFill>
                <a:effectLst/>
                <a:latin typeface="+mn-lt"/>
                <a:ea typeface="+mn-ea"/>
                <a:cs typeface="+mn-cs"/>
              </a:rPr>
              <a:t>ExtractTextPlugin.extract</a:t>
            </a:r>
            <a:r>
              <a:rPr lang="en-US" sz="900" kern="1200" dirty="0" smtClean="0">
                <a:solidFill>
                  <a:schemeClr val="tx1"/>
                </a:solidFill>
                <a:effectLst/>
                <a:latin typeface="+mn-lt"/>
                <a:ea typeface="+mn-ea"/>
                <a:cs typeface="+mn-cs"/>
              </a:rPr>
              <a:t>("style-loader", "</a:t>
            </a:r>
            <a:r>
              <a:rPr lang="en-US" sz="900" kern="1200" dirty="0" err="1" smtClean="0">
                <a:solidFill>
                  <a:schemeClr val="tx1"/>
                </a:solidFill>
                <a:effectLst/>
                <a:latin typeface="+mn-lt"/>
                <a:ea typeface="+mn-ea"/>
                <a:cs typeface="+mn-cs"/>
              </a:rPr>
              <a:t>css-loader!less-loader</a:t>
            </a:r>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You could also use other loaders the same way. I. e. the </a:t>
            </a:r>
            <a:r>
              <a:rPr lang="en-US" sz="900" kern="1200" dirty="0" err="1" smtClean="0">
                <a:solidFill>
                  <a:schemeClr val="tx1"/>
                </a:solidFill>
                <a:effectLst/>
                <a:latin typeface="+mn-lt"/>
                <a:ea typeface="+mn-ea"/>
                <a:cs typeface="+mn-cs"/>
              </a:rPr>
              <a:t>autoprefixer</a:t>
            </a:r>
            <a:r>
              <a:rPr lang="en-US" sz="900" kern="1200" dirty="0" smtClean="0">
                <a:solidFill>
                  <a:schemeClr val="tx1"/>
                </a:solidFill>
                <a:effectLst/>
                <a:latin typeface="+mn-lt"/>
                <a:ea typeface="+mn-ea"/>
                <a:cs typeface="+mn-cs"/>
              </a:rPr>
              <a:t>-loader</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Use the plugin to specify the resulting filename (and add needed behavior to the compiler)</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plugins: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new </a:t>
            </a:r>
            <a:r>
              <a:rPr lang="en-US" sz="900" kern="1200" dirty="0" err="1" smtClean="0">
                <a:solidFill>
                  <a:schemeClr val="tx1"/>
                </a:solidFill>
                <a:effectLst/>
                <a:latin typeface="+mn-lt"/>
                <a:ea typeface="+mn-ea"/>
                <a:cs typeface="+mn-cs"/>
              </a:rPr>
              <a:t>ExtractTextPlugin</a:t>
            </a:r>
            <a:r>
              <a:rPr lang="en-US" sz="900" kern="1200" dirty="0" smtClean="0">
                <a:solidFill>
                  <a:schemeClr val="tx1"/>
                </a:solidFill>
                <a:effectLst/>
                <a:latin typeface="+mn-lt"/>
                <a:ea typeface="+mn-ea"/>
                <a:cs typeface="+mn-cs"/>
              </a:rPr>
              <a:t>("style.css",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allChunks</a:t>
            </a:r>
            <a:r>
              <a:rPr lang="en-US" sz="900" kern="1200" dirty="0" smtClean="0">
                <a:solidFill>
                  <a:schemeClr val="tx1"/>
                </a:solidFill>
                <a:effectLst/>
                <a:latin typeface="+mn-lt"/>
                <a:ea typeface="+mn-ea"/>
                <a:cs typeface="+mn-cs"/>
              </a:rPr>
              <a:t>: true</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    ]</a:t>
            </a:r>
            <a:endParaRPr lang="ru-RU"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a:t>
            </a:r>
            <a:endParaRPr lang="ru-RU" sz="9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912273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557665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endParaRPr lang="ru-R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36</a:t>
            </a:fld>
            <a:endParaRPr lang="en-US"/>
          </a:p>
        </p:txBody>
      </p:sp>
    </p:spTree>
    <p:extLst>
      <p:ext uri="{BB962C8B-B14F-4D97-AF65-F5344CB8AC3E}">
        <p14:creationId xmlns:p14="http://schemas.microsoft.com/office/powerpoint/2010/main" val="3191068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Let’s start from the </a:t>
            </a:r>
            <a:r>
              <a:rPr lang="en-US" sz="900" kern="1200" dirty="0" err="1" smtClean="0">
                <a:solidFill>
                  <a:schemeClr val="tx1"/>
                </a:solidFill>
                <a:effectLst/>
                <a:latin typeface="+mn-lt"/>
                <a:ea typeface="+mn-ea"/>
                <a:cs typeface="+mn-cs"/>
              </a:rPr>
              <a:t>begining</a:t>
            </a:r>
            <a:endParaRPr lang="ru-R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1083069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In short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is JavaScript modules collector . From the entry point it resolves dependencies of each module, and then bundles them into a single file. This is so</a:t>
            </a:r>
            <a:r>
              <a:rPr lang="en-US" sz="900" kern="1200" baseline="0" dirty="0" smtClean="0">
                <a:solidFill>
                  <a:schemeClr val="tx1"/>
                </a:solidFill>
                <a:effectLst/>
                <a:latin typeface="+mn-lt"/>
                <a:ea typeface="+mn-ea"/>
                <a:cs typeface="+mn-cs"/>
              </a:rPr>
              <a:t> to say dependency tree</a:t>
            </a:r>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3511642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But before we continue, we will remember how previously we had to work with the modules in the JS and see what problem </a:t>
            </a:r>
            <a:r>
              <a:rPr lang="en-US" sz="900" kern="1200" dirty="0" err="1" smtClean="0">
                <a:solidFill>
                  <a:schemeClr val="tx1"/>
                </a:solidFill>
                <a:effectLst/>
                <a:latin typeface="+mn-lt"/>
                <a:ea typeface="+mn-ea"/>
                <a:cs typeface="+mn-cs"/>
              </a:rPr>
              <a:t>webpack</a:t>
            </a:r>
            <a:r>
              <a:rPr lang="en-US" sz="900" kern="1200" dirty="0" smtClean="0">
                <a:solidFill>
                  <a:schemeClr val="tx1"/>
                </a:solidFill>
                <a:effectLst/>
                <a:latin typeface="+mn-lt"/>
                <a:ea typeface="+mn-ea"/>
                <a:cs typeface="+mn-cs"/>
              </a:rPr>
              <a:t> solves</a:t>
            </a:r>
            <a:endParaRPr lang="ru-R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07125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900" kern="1200" dirty="0" smtClean="0">
                <a:solidFill>
                  <a:schemeClr val="tx1"/>
                </a:solidFill>
                <a:effectLst/>
                <a:latin typeface="+mn-lt"/>
                <a:ea typeface="+mn-ea"/>
                <a:cs typeface="+mn-cs"/>
              </a:rPr>
              <a:t>Первый вариант это не использовать модули. Весь код пишется в отдельных файлах и затем включаются в страницу один за одним. У этого подхода есть ряд очевидных минусов:</a:t>
            </a:r>
          </a:p>
          <a:p>
            <a:pPr lvl="0"/>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Все файлы должны быть добавлены вручную</a:t>
            </a:r>
          </a:p>
          <a:p>
            <a:pPr lvl="0"/>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Нет изолированности - все находится в глобальной области видимости</a:t>
            </a:r>
          </a:p>
          <a:p>
            <a:pPr lvl="0"/>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Порядок имеет значение</a:t>
            </a:r>
          </a:p>
          <a:p>
            <a:pPr lvl="0"/>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Скорость загрузки - клиенту приходится отправлять много запросов на каждый файл</a:t>
            </a:r>
          </a:p>
          <a:p>
            <a:pPr lvl="0"/>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Управление версионностью подключаемых библиотек- вам вручную нужно искать для них обновления и заменять старые файлы библиотек на новые</a:t>
            </a:r>
          </a:p>
          <a:p>
            <a:pPr lvl="0"/>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Возникает сложность написания тестов</a:t>
            </a:r>
          </a:p>
          <a:p>
            <a:pPr lvl="0"/>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Подготовки кода для продакшена - минификация, конкатенация файлов и т.д.</a:t>
            </a:r>
          </a:p>
          <a:p>
            <a:r>
              <a:rPr lang="ru-RU" sz="900" kern="1200" dirty="0" smtClean="0">
                <a:solidFill>
                  <a:schemeClr val="tx1"/>
                </a:solidFill>
                <a:effectLst/>
                <a:latin typeface="+mn-lt"/>
                <a:ea typeface="+mn-ea"/>
                <a:cs typeface="+mn-cs"/>
              </a:rPr>
              <a:t>Думаю есть еще минусы такого похода, но это самые яркие из них.</a:t>
            </a:r>
          </a:p>
          <a:p>
            <a:endParaRPr lang="en-US" dirty="0" smtClean="0"/>
          </a:p>
          <a:p>
            <a:r>
              <a:rPr lang="en-US" dirty="0" smtClean="0"/>
              <a:t>The first option is to not use modules. All code is written in a separate file and then included in the page one by one. This approach has a number of obvious drawbacks:</a:t>
            </a:r>
          </a:p>
          <a:p>
            <a:r>
              <a:rPr lang="en-US" dirty="0" smtClean="0"/>
              <a:t>All files must be added manually</a:t>
            </a:r>
          </a:p>
          <a:p>
            <a:r>
              <a:rPr lang="en-US" dirty="0" smtClean="0"/>
              <a:t>No isolation - everything is in the global scope</a:t>
            </a:r>
          </a:p>
          <a:p>
            <a:r>
              <a:rPr lang="en-US" dirty="0" smtClean="0"/>
              <a:t>The order has a value of</a:t>
            </a:r>
          </a:p>
          <a:p>
            <a:r>
              <a:rPr lang="en-US" dirty="0" smtClean="0"/>
              <a:t>Download speed - the customer has to send a lot of requests for each file</a:t>
            </a:r>
          </a:p>
          <a:p>
            <a:r>
              <a:rPr lang="en-US" dirty="0" smtClean="0"/>
              <a:t>Manage versioning plug libraries attached manually you need to look for the updates and replace the old library for new files</a:t>
            </a:r>
          </a:p>
          <a:p>
            <a:r>
              <a:rPr lang="en-US" dirty="0" smtClean="0"/>
              <a:t>There is a complexity of writing tests</a:t>
            </a:r>
          </a:p>
          <a:p>
            <a:r>
              <a:rPr lang="en-US" dirty="0" smtClean="0"/>
              <a:t>Training code Productions - </a:t>
            </a:r>
            <a:r>
              <a:rPr lang="en-US" dirty="0" err="1" smtClean="0"/>
              <a:t>minification</a:t>
            </a:r>
            <a:r>
              <a:rPr lang="en-US" dirty="0" smtClean="0"/>
              <a:t>, concatenation of files, etc.</a:t>
            </a:r>
          </a:p>
          <a:p>
            <a:r>
              <a:rPr lang="en-US" dirty="0" smtClean="0"/>
              <a:t>I think there are disadvantages of this approach, but it is the brightest of them.</a:t>
            </a:r>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1427209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ru-RU" sz="900" kern="1200" dirty="0" smtClean="0">
                <a:solidFill>
                  <a:schemeClr val="tx1"/>
                </a:solidFill>
                <a:effectLst/>
                <a:latin typeface="+mn-lt"/>
                <a:ea typeface="+mn-ea"/>
                <a:cs typeface="+mn-cs"/>
              </a:rPr>
              <a:t>Этот подход очень похож на предыдущий за исключением того, что он решает проблему с тем, что все лежит в глобальной области видимости. Код модуля оборачивается в самовызывающуюся функцию которая возвращает публичные свойства этого модуля. Все остальные минусы предыдущего подхода остаются. </a:t>
            </a:r>
          </a:p>
          <a:p>
            <a:endParaRPr lang="en-US" dirty="0" smtClean="0"/>
          </a:p>
          <a:p>
            <a:endParaRPr lang="ru-RU"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237135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Require</a:t>
            </a:r>
            <a:r>
              <a:rPr lang="ru-RU" sz="900" kern="1200" dirty="0" smtClean="0">
                <a:solidFill>
                  <a:schemeClr val="tx1"/>
                </a:solidFill>
                <a:effectLst/>
                <a:latin typeface="+mn-lt"/>
                <a:ea typeface="+mn-ea"/>
                <a:cs typeface="+mn-cs"/>
              </a:rPr>
              <a:t>.</a:t>
            </a:r>
            <a:r>
              <a:rPr lang="en-US" sz="900" kern="1200" dirty="0" err="1" smtClean="0">
                <a:solidFill>
                  <a:schemeClr val="tx1"/>
                </a:solidFill>
                <a:effectLst/>
                <a:latin typeface="+mn-lt"/>
                <a:ea typeface="+mn-ea"/>
                <a:cs typeface="+mn-cs"/>
              </a:rPr>
              <a:t>js</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это библиотека которая помогает писать модульный </a:t>
            </a:r>
            <a:r>
              <a:rPr lang="en-US" sz="900" kern="1200" dirty="0" smtClean="0">
                <a:solidFill>
                  <a:schemeClr val="tx1"/>
                </a:solidFill>
                <a:effectLst/>
                <a:latin typeface="+mn-lt"/>
                <a:ea typeface="+mn-ea"/>
                <a:cs typeface="+mn-cs"/>
              </a:rPr>
              <a:t>JavaScript</a:t>
            </a:r>
            <a:r>
              <a:rPr lang="ru-RU" sz="900" kern="1200" dirty="0" smtClean="0">
                <a:solidFill>
                  <a:schemeClr val="tx1"/>
                </a:solidFill>
                <a:effectLst/>
                <a:latin typeface="+mn-lt"/>
                <a:ea typeface="+mn-ea"/>
                <a:cs typeface="+mn-cs"/>
              </a:rPr>
              <a:t>. Она помогает решить большинство проблем кроме скорости загрузки и подготовки кода для продакшена. так как модули </a:t>
            </a:r>
            <a:r>
              <a:rPr lang="en-US" sz="900" kern="1200" dirty="0" smtClean="0">
                <a:solidFill>
                  <a:schemeClr val="tx1"/>
                </a:solidFill>
                <a:effectLst/>
                <a:latin typeface="+mn-lt"/>
                <a:ea typeface="+mn-ea"/>
                <a:cs typeface="+mn-cs"/>
              </a:rPr>
              <a:t>require</a:t>
            </a:r>
            <a:r>
              <a:rPr lang="ru-RU" sz="900" kern="1200" dirty="0" smtClean="0">
                <a:solidFill>
                  <a:schemeClr val="tx1"/>
                </a:solidFill>
                <a:effectLst/>
                <a:latin typeface="+mn-lt"/>
                <a:ea typeface="+mn-ea"/>
                <a:cs typeface="+mn-cs"/>
              </a:rPr>
              <a:t>.</a:t>
            </a:r>
            <a:r>
              <a:rPr lang="en-US" sz="900" kern="1200" dirty="0" err="1" smtClean="0">
                <a:solidFill>
                  <a:schemeClr val="tx1"/>
                </a:solidFill>
                <a:effectLst/>
                <a:latin typeface="+mn-lt"/>
                <a:ea typeface="+mn-ea"/>
                <a:cs typeface="+mn-cs"/>
              </a:rPr>
              <a:t>js</a:t>
            </a:r>
            <a:r>
              <a:rPr lang="en-US" sz="900" kern="1200" dirty="0" smtClean="0">
                <a:solidFill>
                  <a:schemeClr val="tx1"/>
                </a:solidFill>
                <a:effectLst/>
                <a:latin typeface="+mn-lt"/>
                <a:ea typeface="+mn-ea"/>
                <a:cs typeface="+mn-cs"/>
              </a:rPr>
              <a:t> </a:t>
            </a:r>
            <a:r>
              <a:rPr lang="ru-RU" sz="900" kern="1200" dirty="0" smtClean="0">
                <a:solidFill>
                  <a:schemeClr val="tx1"/>
                </a:solidFill>
                <a:effectLst/>
                <a:latin typeface="+mn-lt"/>
                <a:ea typeface="+mn-ea"/>
                <a:cs typeface="+mn-cs"/>
              </a:rPr>
              <a:t>загружает асинхронно и по надобности. С одной стороны это хорошо так как модуль будет загружен тогда, когда он действительно нужен, с другой стороны начальная загрузка может занять много времени. Также нет возможности использовать пакетный менеджер.</a:t>
            </a:r>
            <a:endParaRPr lang="en-US" sz="900" kern="1200" dirty="0" smtClean="0">
              <a:solidFill>
                <a:schemeClr val="tx1"/>
              </a:solidFill>
              <a:effectLst/>
              <a:latin typeface="+mn-lt"/>
              <a:ea typeface="+mn-ea"/>
              <a:cs typeface="+mn-cs"/>
            </a:endParaRPr>
          </a:p>
          <a:p>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Require.js is a library that helps you to write modular JavaScript. It helps to solve the majority of problems in addition to the speed of loading and preparing code for Productions. since require.js module is loaded asynchronously and need. On the one hand this is good because the module is loaded when it is really needed, on the other hand the initial download can take a long time. It is also not possible to use the package manager.</a:t>
            </a:r>
            <a:endParaRPr lang="ru-RU"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243028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lnSpc>
                <a:spcPct val="85000"/>
              </a:lnSpc>
            </a:pPr>
            <a:endParaRPr lang="en-US" sz="140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242035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 Steps">
    <p:spTree>
      <p:nvGrpSpPr>
        <p:cNvPr id="1" name=""/>
        <p:cNvGrpSpPr/>
        <p:nvPr/>
      </p:nvGrpSpPr>
      <p:grpSpPr>
        <a:xfrm>
          <a:off x="0" y="0"/>
          <a:ext cx="0" cy="0"/>
          <a:chOff x="0" y="0"/>
          <a:chExt cx="0" cy="0"/>
        </a:xfrm>
      </p:grpSpPr>
      <p:sp>
        <p:nvSpPr>
          <p:cNvPr id="3" name="Rectangle 2"/>
          <p:cNvSpPr/>
          <p:nvPr userDrawn="1"/>
        </p:nvSpPr>
        <p:spPr>
          <a:xfrm>
            <a:off x="0" y="704274"/>
            <a:ext cx="778669" cy="41563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marR="0" indent="0" algn="l" defTabSz="342900" rtl="0" eaLnBrk="1" fontAlgn="auto" latinLnBrk="0" hangingPunct="1">
              <a:lnSpc>
                <a:spcPct val="100000"/>
              </a:lnSpc>
              <a:spcBef>
                <a:spcPct val="20000"/>
              </a:spcBef>
              <a:spcAft>
                <a:spcPts val="0"/>
              </a:spcAft>
              <a:buClr>
                <a:schemeClr val="accent2"/>
              </a:buClr>
              <a:buSzTx/>
              <a:buFont typeface="Arial"/>
              <a:buNone/>
              <a:tabLst/>
              <a:defRPr sz="2000" baseline="0">
                <a:latin typeface="Arial Black"/>
                <a:cs typeface="Arial Black"/>
              </a:defRPr>
            </a:lvl1pPr>
          </a:lstStyle>
          <a:p>
            <a:pPr marL="0" marR="0" lvl="0" indent="0" algn="l" defTabSz="342900" rtl="0" eaLnBrk="1" fontAlgn="auto" latinLnBrk="0" hangingPunct="1">
              <a:lnSpc>
                <a:spcPct val="100000"/>
              </a:lnSpc>
              <a:spcBef>
                <a:spcPct val="20000"/>
              </a:spcBef>
              <a:spcAft>
                <a:spcPts val="0"/>
              </a:spcAft>
              <a:buClr>
                <a:schemeClr val="accent2"/>
              </a:buClr>
              <a:buSzTx/>
              <a:buFont typeface="Arial"/>
              <a:buNone/>
              <a:tabLst/>
              <a:defRPr/>
            </a:pPr>
            <a:r>
              <a:rPr lang="en-US" dirty="0" smtClean="0"/>
              <a:t>CLICK TO ADD TITLE</a:t>
            </a:r>
          </a:p>
        </p:txBody>
      </p:sp>
      <p:sp>
        <p:nvSpPr>
          <p:cNvPr id="4" name="Oval 3"/>
          <p:cNvSpPr/>
          <p:nvPr userDrawn="1"/>
        </p:nvSpPr>
        <p:spPr>
          <a:xfrm>
            <a:off x="601266" y="2608236"/>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347518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601266" y="1222782"/>
            <a:ext cx="348437" cy="348436"/>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089728"/>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601266" y="3993690"/>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24" name="Text Placeholder 23"/>
          <p:cNvSpPr>
            <a:spLocks noGrp="1"/>
          </p:cNvSpPr>
          <p:nvPr>
            <p:ph type="body" sz="quarter" idx="17" hasCustomPrompt="1"/>
          </p:nvPr>
        </p:nvSpPr>
        <p:spPr>
          <a:xfrm>
            <a:off x="1119620" y="92407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6" name="Text Placeholder 25"/>
          <p:cNvSpPr>
            <a:spLocks noGrp="1"/>
          </p:cNvSpPr>
          <p:nvPr>
            <p:ph type="body" sz="quarter" idx="18" hasCustomPrompt="1"/>
          </p:nvPr>
        </p:nvSpPr>
        <p:spPr>
          <a:xfrm>
            <a:off x="2944813" y="924071"/>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
        <p:nvSpPr>
          <p:cNvPr id="27" name="Text Placeholder 23"/>
          <p:cNvSpPr>
            <a:spLocks noGrp="1"/>
          </p:cNvSpPr>
          <p:nvPr>
            <p:ph type="body" sz="quarter" idx="19" hasCustomPrompt="1"/>
          </p:nvPr>
        </p:nvSpPr>
        <p:spPr>
          <a:xfrm>
            <a:off x="1119620" y="2309525"/>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8" name="Text Placeholder 25"/>
          <p:cNvSpPr>
            <a:spLocks noGrp="1"/>
          </p:cNvSpPr>
          <p:nvPr>
            <p:ph type="body" sz="quarter" idx="20" hasCustomPrompt="1"/>
          </p:nvPr>
        </p:nvSpPr>
        <p:spPr>
          <a:xfrm>
            <a:off x="2944813" y="2309526"/>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
        <p:nvSpPr>
          <p:cNvPr id="29" name="Text Placeholder 23"/>
          <p:cNvSpPr>
            <a:spLocks noGrp="1"/>
          </p:cNvSpPr>
          <p:nvPr>
            <p:ph type="body" sz="quarter" idx="21" hasCustomPrompt="1"/>
          </p:nvPr>
        </p:nvSpPr>
        <p:spPr>
          <a:xfrm>
            <a:off x="1119620" y="369498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30" name="Text Placeholder 25"/>
          <p:cNvSpPr>
            <a:spLocks noGrp="1"/>
          </p:cNvSpPr>
          <p:nvPr>
            <p:ph type="body" sz="quarter" idx="22" hasCustomPrompt="1"/>
          </p:nvPr>
        </p:nvSpPr>
        <p:spPr>
          <a:xfrm>
            <a:off x="2944813" y="3694981"/>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Tree>
    <p:extLst>
      <p:ext uri="{BB962C8B-B14F-4D97-AF65-F5344CB8AC3E}">
        <p14:creationId xmlns:p14="http://schemas.microsoft.com/office/powerpoint/2010/main" val="38448203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32020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917779"/>
            <a:ext cx="8337502" cy="3394472"/>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256711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11" r:id="rId4"/>
    <p:sldLayoutId id="2147483749" r:id="rId5"/>
    <p:sldLayoutId id="2147483751" r:id="rId6"/>
    <p:sldLayoutId id="2147483752" r:id="rId7"/>
    <p:sldLayoutId id="2147483753" r:id="rId8"/>
    <p:sldLayoutId id="2147483754" r:id="rId9"/>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learn.epam.com/"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4.jpeg"/><Relationship Id="rId5" Type="http://schemas.openxmlformats.org/officeDocument/2006/relationships/hyperlink" Target="https://competency.epam.com/" TargetMode="External"/><Relationship Id="rId4" Type="http://schemas.openxmlformats.org/officeDocument/2006/relationships/hyperlink" Target="https://grow.epam.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webpack.github.io/docs/configuration.html#devtool"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frontender.info/packing-the-web-like-a-boss/" TargetMode="External"/><Relationship Id="rId7" Type="http://schemas.openxmlformats.org/officeDocument/2006/relationships/hyperlink" Target="https://learn.javascript.ru/screencast/webpack" TargetMode="External"/><Relationship Id="rId2" Type="http://schemas.openxmlformats.org/officeDocument/2006/relationships/hyperlink" Target="http://webpack.github.io/docs/" TargetMode="External"/><Relationship Id="rId1" Type="http://schemas.openxmlformats.org/officeDocument/2006/relationships/slideLayout" Target="../slideLayouts/slideLayout8.xml"/><Relationship Id="rId6" Type="http://schemas.openxmlformats.org/officeDocument/2006/relationships/hyperlink" Target="https://www.youtube.com/watch?v=kuXIgUsvpLo" TargetMode="External"/><Relationship Id="rId5" Type="http://schemas.openxmlformats.org/officeDocument/2006/relationships/hyperlink" Target="https://web-design-weekly.com/2014/09/24/diving-webpack/" TargetMode="External"/><Relationship Id="rId4" Type="http://schemas.openxmlformats.org/officeDocument/2006/relationships/hyperlink" Target="https://medium.com/@dabit3/beginner-s-guide-to-webpack-b1f1a3638460#.vuieleb42"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
            <a:ext cx="5721263" cy="3842133"/>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050" dirty="0"/>
          </a:p>
        </p:txBody>
      </p:sp>
      <p:pic>
        <p:nvPicPr>
          <p:cNvPr id="13" name="Picture Placeholder 12"/>
          <p:cNvPicPr>
            <a:picLocks noGrp="1" noChangeAspect="1"/>
          </p:cNvPicPr>
          <p:nvPr>
            <p:ph type="pic" sz="quarter" idx="18"/>
          </p:nvPr>
        </p:nvPicPr>
        <p:blipFill>
          <a:blip r:embed="rId3">
            <a:extLst>
              <a:ext uri="{28A0092B-C50C-407E-A947-70E740481C1C}">
                <a14:useLocalDpi xmlns:a14="http://schemas.microsoft.com/office/drawing/2010/main" val="0"/>
              </a:ext>
            </a:extLst>
          </a:blip>
          <a:stretch>
            <a:fillRect/>
          </a:stretch>
        </p:blipFill>
        <p:spPr>
          <a:xfrm>
            <a:off x="5721264" y="0"/>
            <a:ext cx="3442679" cy="5164019"/>
          </a:xfrm>
        </p:spPr>
      </p:pic>
      <p:sp>
        <p:nvSpPr>
          <p:cNvPr id="3" name="Text Placeholder 2"/>
          <p:cNvSpPr>
            <a:spLocks noGrp="1"/>
          </p:cNvSpPr>
          <p:nvPr>
            <p:ph type="body" sz="quarter" idx="15"/>
          </p:nvPr>
        </p:nvSpPr>
        <p:spPr>
          <a:xfrm>
            <a:off x="257804" y="1422755"/>
            <a:ext cx="5205657" cy="807913"/>
          </a:xfrm>
          <a:noFill/>
        </p:spPr>
        <p:txBody>
          <a:bodyPr anchor="ctr"/>
          <a:lstStyle/>
          <a:p>
            <a:r>
              <a:rPr lang="en-US" sz="6000" dirty="0" smtClean="0">
                <a:latin typeface="Oswald Regular" panose="02000503000000000000" pitchFamily="2" charset="-52"/>
              </a:rPr>
              <a:t>WEBPACK</a:t>
            </a:r>
            <a:endParaRPr lang="en-US" sz="6000" dirty="0">
              <a:latin typeface="Oswald Regular" panose="02000503000000000000" pitchFamily="2" charset="-52"/>
            </a:endParaRPr>
          </a:p>
        </p:txBody>
      </p:sp>
      <p:sp>
        <p:nvSpPr>
          <p:cNvPr id="4" name="Text Placeholder 3"/>
          <p:cNvSpPr>
            <a:spLocks noGrp="1"/>
          </p:cNvSpPr>
          <p:nvPr>
            <p:ph type="body" sz="quarter" idx="16"/>
          </p:nvPr>
        </p:nvSpPr>
        <p:spPr>
          <a:xfrm>
            <a:off x="660401" y="4063401"/>
            <a:ext cx="4591136" cy="284693"/>
          </a:xfrm>
        </p:spPr>
        <p:txBody>
          <a:bodyPr/>
          <a:lstStyle/>
          <a:p>
            <a:r>
              <a:rPr lang="en-US" dirty="0">
                <a:solidFill>
                  <a:srgbClr val="464547"/>
                </a:solidFill>
                <a:latin typeface="Oswald Regular" panose="02000503000000000000" pitchFamily="2" charset="-52"/>
              </a:rPr>
              <a:t>I</a:t>
            </a:r>
            <a:r>
              <a:rPr lang="en-US" dirty="0" smtClean="0">
                <a:solidFill>
                  <a:srgbClr val="464547"/>
                </a:solidFill>
                <a:latin typeface="Oswald Regular" panose="02000503000000000000" pitchFamily="2" charset="-52"/>
              </a:rPr>
              <a:t>nternal Training Web</a:t>
            </a:r>
            <a:endParaRPr lang="en-US" dirty="0">
              <a:solidFill>
                <a:srgbClr val="464547"/>
              </a:solidFill>
              <a:latin typeface="Oswald Regular" panose="02000503000000000000" pitchFamily="2" charset="-52"/>
            </a:endParaRPr>
          </a:p>
        </p:txBody>
      </p:sp>
      <p:sp>
        <p:nvSpPr>
          <p:cNvPr id="2" name="Text Placeholder 1"/>
          <p:cNvSpPr>
            <a:spLocks noGrp="1"/>
          </p:cNvSpPr>
          <p:nvPr>
            <p:ph type="body" sz="quarter" idx="17"/>
          </p:nvPr>
        </p:nvSpPr>
        <p:spPr>
          <a:xfrm>
            <a:off x="660399" y="4414211"/>
            <a:ext cx="3649662" cy="279797"/>
          </a:xfrm>
        </p:spPr>
        <p:txBody>
          <a:bodyPr>
            <a:normAutofit lnSpcReduction="10000"/>
          </a:bodyPr>
          <a:lstStyle/>
          <a:p>
            <a:r>
              <a:rPr lang="en-US" dirty="0" smtClean="0">
                <a:solidFill>
                  <a:srgbClr val="464547"/>
                </a:solidFill>
                <a:latin typeface="Oswald Regular" panose="02000503000000000000" pitchFamily="2" charset="-52"/>
              </a:rPr>
              <a:t>EPAM Ryazan · 2017</a:t>
            </a:r>
            <a:endParaRPr lang="en-US" dirty="0">
              <a:solidFill>
                <a:srgbClr val="464547"/>
              </a:solidFill>
              <a:latin typeface="Oswald Regular" panose="02000503000000000000" pitchFamily="2" charset="-52"/>
            </a:endParaRPr>
          </a:p>
        </p:txBody>
      </p:sp>
      <p:sp>
        <p:nvSpPr>
          <p:cNvPr id="6" name="Rounded Rectangle 5"/>
          <p:cNvSpPr/>
          <p:nvPr/>
        </p:nvSpPr>
        <p:spPr>
          <a:xfrm>
            <a:off x="160631" y="3653423"/>
            <a:ext cx="5400000" cy="82626"/>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ru-RU" sz="1050"/>
          </a:p>
        </p:txBody>
      </p:sp>
    </p:spTree>
    <p:extLst>
      <p:ext uri="{BB962C8B-B14F-4D97-AF65-F5344CB8AC3E}">
        <p14:creationId xmlns:p14="http://schemas.microsoft.com/office/powerpoint/2010/main" val="2971456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AMD </a:t>
            </a:r>
            <a:r>
              <a:rPr lang="en-US" dirty="0" smtClean="0"/>
              <a:t>modules</a:t>
            </a:r>
            <a:r>
              <a:rPr lang="ru-RU" dirty="0" smtClean="0"/>
              <a:t> </a:t>
            </a:r>
            <a:r>
              <a:rPr lang="en-US" dirty="0" smtClean="0"/>
              <a:t>and</a:t>
            </a:r>
            <a:r>
              <a:rPr lang="ru-RU" dirty="0" smtClean="0"/>
              <a:t> </a:t>
            </a:r>
            <a:r>
              <a:rPr lang="en-US" dirty="0"/>
              <a:t>require.js</a:t>
            </a:r>
            <a:endParaRPr lang="ru-RU" dirty="0"/>
          </a:p>
        </p:txBody>
      </p:sp>
      <p:sp>
        <p:nvSpPr>
          <p:cNvPr id="3" name="Content Placeholder 2"/>
          <p:cNvSpPr>
            <a:spLocks noGrp="1"/>
          </p:cNvSpPr>
          <p:nvPr>
            <p:ph idx="1"/>
          </p:nvPr>
        </p:nvSpPr>
        <p:spPr>
          <a:xfrm>
            <a:off x="274096" y="1566502"/>
            <a:ext cx="4297904" cy="1845529"/>
          </a:xfrm>
        </p:spPr>
        <p:txBody>
          <a:bodyPr/>
          <a:lstStyle/>
          <a:p>
            <a:pPr marL="285750" indent="-285750">
              <a:buFont typeface="Arial" panose="020B0604020202020204" pitchFamily="34" charset="0"/>
              <a:buChar char="•"/>
            </a:pPr>
            <a:r>
              <a:rPr lang="en-US" dirty="0"/>
              <a:t>Inefficient fetching (HTTP 1.1 concurrency limit)</a:t>
            </a:r>
          </a:p>
          <a:p>
            <a:pPr marL="285750" indent="-285750">
              <a:buFont typeface="Arial" panose="020B0604020202020204" pitchFamily="34" charset="0"/>
              <a:buChar char="•"/>
            </a:pPr>
            <a:r>
              <a:rPr lang="en-US" dirty="0"/>
              <a:t>No package management, meaning you have to copy/paste in prebuilt vendor code</a:t>
            </a:r>
          </a:p>
          <a:p>
            <a:pPr marL="285750" indent="-285750">
              <a:buFont typeface="Arial" panose="020B0604020202020204" pitchFamily="34" charset="0"/>
              <a:buChar char="•"/>
            </a:pPr>
            <a:r>
              <a:rPr lang="en-US" dirty="0"/>
              <a:t>One more lib in your </a:t>
            </a:r>
            <a:r>
              <a:rPr lang="en-US" dirty="0" smtClean="0"/>
              <a:t>code</a:t>
            </a:r>
            <a:endParaRPr lang="en-US" dirty="0"/>
          </a:p>
        </p:txBody>
      </p:sp>
      <p:sp>
        <p:nvSpPr>
          <p:cNvPr id="4" name="Rectangle 3"/>
          <p:cNvSpPr/>
          <p:nvPr/>
        </p:nvSpPr>
        <p:spPr>
          <a:xfrm>
            <a:off x="4763906" y="1057383"/>
            <a:ext cx="4360382" cy="1925976"/>
          </a:xfrm>
          <a:prstGeom prst="rect">
            <a:avLst/>
          </a:prstGeom>
        </p:spPr>
        <p:txBody>
          <a:bodyPr wrap="square">
            <a:spAutoFit/>
          </a:bodyPr>
          <a:lstStyle/>
          <a:p>
            <a:pPr>
              <a:lnSpc>
                <a:spcPct val="107000"/>
              </a:lnSpc>
              <a:spcAft>
                <a:spcPts val="0"/>
              </a:spcAft>
            </a:pP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define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require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Load any app-specific modules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with a relative require call,</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like: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var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messages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require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'./messages'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print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messages</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getHello</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4783618" y="771215"/>
            <a:ext cx="801823" cy="307777"/>
          </a:xfrm>
          <a:prstGeom prst="rect">
            <a:avLst/>
          </a:prstGeom>
          <a:noFill/>
        </p:spPr>
        <p:txBody>
          <a:bodyPr wrap="none" rtlCol="0">
            <a:spAutoFit/>
          </a:bodyPr>
          <a:lstStyle/>
          <a:p>
            <a:r>
              <a:rPr lang="en-US" b="1" dirty="0"/>
              <a:t>main.js</a:t>
            </a:r>
            <a:endParaRPr lang="ru-RU" dirty="0"/>
          </a:p>
        </p:txBody>
      </p:sp>
      <p:sp>
        <p:nvSpPr>
          <p:cNvPr id="7" name="Rectangle 6"/>
          <p:cNvSpPr/>
          <p:nvPr/>
        </p:nvSpPr>
        <p:spPr>
          <a:xfrm>
            <a:off x="4783618" y="2961750"/>
            <a:ext cx="1249060" cy="307777"/>
          </a:xfrm>
          <a:prstGeom prst="rect">
            <a:avLst/>
          </a:prstGeom>
        </p:spPr>
        <p:txBody>
          <a:bodyPr wrap="none">
            <a:spAutoFit/>
          </a:bodyPr>
          <a:lstStyle/>
          <a:p>
            <a:r>
              <a:rPr lang="en-US" b="1" dirty="0">
                <a:solidFill>
                  <a:srgbClr val="333333"/>
                </a:solidFill>
                <a:latin typeface="-apple-system"/>
              </a:rPr>
              <a:t>messages.js</a:t>
            </a:r>
            <a:endParaRPr lang="ru-RU" dirty="0"/>
          </a:p>
        </p:txBody>
      </p:sp>
      <p:sp>
        <p:nvSpPr>
          <p:cNvPr id="8" name="Rectangle 7"/>
          <p:cNvSpPr/>
          <p:nvPr/>
        </p:nvSpPr>
        <p:spPr>
          <a:xfrm>
            <a:off x="4763906" y="3198216"/>
            <a:ext cx="4246082" cy="1695464"/>
          </a:xfrm>
          <a:prstGeom prst="rect">
            <a:avLst/>
          </a:prstGeom>
        </p:spPr>
        <p:txBody>
          <a:bodyPr wrap="square">
            <a:spAutoFit/>
          </a:bodyPr>
          <a:lstStyle/>
          <a:p>
            <a:pPr>
              <a:lnSpc>
                <a:spcPct val="107000"/>
              </a:lnSpc>
              <a:spcAft>
                <a:spcPts val="0"/>
              </a:spcAft>
            </a:pP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define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return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getHello</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return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3161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a:t>
            </a:r>
            <a:r>
              <a:rPr lang="en-US" dirty="0" err="1" smtClean="0"/>
              <a:t>webpack</a:t>
            </a:r>
            <a:r>
              <a:rPr lang="en-US" dirty="0" smtClean="0"/>
              <a:t> way</a:t>
            </a:r>
            <a:endParaRPr lang="ru-RU" dirty="0"/>
          </a:p>
        </p:txBody>
      </p:sp>
      <p:sp>
        <p:nvSpPr>
          <p:cNvPr id="3" name="Content Placeholder 2"/>
          <p:cNvSpPr>
            <a:spLocks noGrp="1"/>
          </p:cNvSpPr>
          <p:nvPr>
            <p:ph idx="1"/>
          </p:nvPr>
        </p:nvSpPr>
        <p:spPr>
          <a:xfrm>
            <a:off x="340599" y="941832"/>
            <a:ext cx="7534226" cy="1447038"/>
          </a:xfrm>
        </p:spPr>
        <p:txBody>
          <a:bodyPr/>
          <a:lstStyle/>
          <a:p>
            <a:pPr marL="285750" indent="-285750">
              <a:buFont typeface="Arial" panose="020B0604020202020204" pitchFamily="34" charset="0"/>
              <a:buChar char="•"/>
            </a:pPr>
            <a:r>
              <a:rPr lang="en-US" dirty="0" err="1"/>
              <a:t>Webpack</a:t>
            </a:r>
            <a:r>
              <a:rPr lang="en-US" dirty="0"/>
              <a:t> is a module bundler and not a task runner.</a:t>
            </a:r>
          </a:p>
          <a:p>
            <a:pPr marL="285750" indent="-285750">
              <a:buFont typeface="Arial" panose="020B0604020202020204" pitchFamily="34" charset="0"/>
              <a:buChar char="•"/>
            </a:pPr>
            <a:r>
              <a:rPr lang="en-US" dirty="0"/>
              <a:t>Analyzes dependencies among your modules (not only JS but also CSS, HTML, </a:t>
            </a:r>
            <a:r>
              <a:rPr lang="en-US" dirty="0" err="1"/>
              <a:t>etc</a:t>
            </a:r>
            <a:r>
              <a:rPr lang="en-US" dirty="0"/>
              <a:t>) and generates assets.</a:t>
            </a:r>
          </a:p>
          <a:p>
            <a:pPr marL="285750" indent="-285750">
              <a:buFont typeface="Arial" panose="020B0604020202020204" pitchFamily="34" charset="0"/>
              <a:buChar char="•"/>
            </a:pPr>
            <a:r>
              <a:rPr lang="en-US" dirty="0"/>
              <a:t>Understands multiple standards for how to define dependencies and export values: AMD, </a:t>
            </a:r>
            <a:r>
              <a:rPr lang="en-US" dirty="0" err="1" smtClean="0"/>
              <a:t>CommonJS</a:t>
            </a:r>
            <a:r>
              <a:rPr lang="en-US" dirty="0" smtClean="0"/>
              <a:t>...</a:t>
            </a:r>
            <a:endParaRPr lang="en-US" dirty="0"/>
          </a:p>
        </p:txBody>
      </p:sp>
      <p:sp>
        <p:nvSpPr>
          <p:cNvPr id="5" name="Rectangle 4"/>
          <p:cNvSpPr/>
          <p:nvPr/>
        </p:nvSpPr>
        <p:spPr>
          <a:xfrm>
            <a:off x="2182804" y="2631186"/>
            <a:ext cx="4972050" cy="1925976"/>
          </a:xfrm>
          <a:prstGeom prst="rect">
            <a:avLst/>
          </a:prstGeom>
        </p:spPr>
        <p:txBody>
          <a:bodyPr wrap="square">
            <a:spAutoFit/>
          </a:bodyPr>
          <a:lstStyle/>
          <a:p>
            <a:pPr>
              <a:lnSpc>
                <a:spcPct val="107000"/>
              </a:lnSpc>
              <a:spcAft>
                <a:spcPts val="0"/>
              </a:spcAft>
            </a:pP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import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Component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from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'@angular/core'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Component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selector</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'my-app'</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template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'&lt;h1&gt;My First Angular 2 App&lt;/h1&gt;'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export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AppComponent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3493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2" y="2398060"/>
            <a:ext cx="7574494" cy="517642"/>
          </a:xfrm>
        </p:spPr>
        <p:txBody>
          <a:bodyPr wrap="square">
            <a:spAutoFit/>
          </a:bodyPr>
          <a:lstStyle/>
          <a:p>
            <a:r>
              <a:rPr lang="en-US" b="1" dirty="0" err="1"/>
              <a:t>Webpack</a:t>
            </a:r>
            <a:r>
              <a:rPr lang="en-US" b="1" dirty="0"/>
              <a:t> intro</a:t>
            </a:r>
            <a:endParaRPr lang="ru-RU" b="1" dirty="0"/>
          </a:p>
        </p:txBody>
      </p:sp>
    </p:spTree>
    <p:extLst>
      <p:ext uri="{BB962C8B-B14F-4D97-AF65-F5344CB8AC3E}">
        <p14:creationId xmlns:p14="http://schemas.microsoft.com/office/powerpoint/2010/main" val="3949310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Goals</a:t>
            </a:r>
            <a:endParaRPr lang="ru-RU" dirty="0"/>
          </a:p>
        </p:txBody>
      </p:sp>
      <p:sp>
        <p:nvSpPr>
          <p:cNvPr id="3" name="Content Placeholder 2"/>
          <p:cNvSpPr>
            <a:spLocks noGrp="1"/>
          </p:cNvSpPr>
          <p:nvPr>
            <p:ph idx="1"/>
          </p:nvPr>
        </p:nvSpPr>
        <p:spPr/>
        <p:txBody>
          <a:bodyPr/>
          <a:lstStyle/>
          <a:p>
            <a:r>
              <a:rPr lang="en-US" dirty="0" err="1" smtClean="0"/>
              <a:t>Webpack</a:t>
            </a:r>
            <a:r>
              <a:rPr lang="en-US" dirty="0" smtClean="0"/>
              <a:t> was developed with the following aims:</a:t>
            </a:r>
          </a:p>
          <a:p>
            <a:pPr marL="342900" indent="-342900">
              <a:buFont typeface="Arial" panose="020B0604020202020204" pitchFamily="34" charset="0"/>
              <a:buChar char="•"/>
            </a:pPr>
            <a:r>
              <a:rPr lang="en-US" dirty="0" smtClean="0"/>
              <a:t>Code </a:t>
            </a:r>
            <a:r>
              <a:rPr lang="en-US" dirty="0"/>
              <a:t>splitting and on demand loading</a:t>
            </a:r>
          </a:p>
          <a:p>
            <a:pPr marL="342900" indent="-342900">
              <a:buFont typeface="Arial" panose="020B0604020202020204" pitchFamily="34" charset="0"/>
              <a:buChar char="•"/>
            </a:pPr>
            <a:r>
              <a:rPr lang="en-US" dirty="0" smtClean="0"/>
              <a:t>Low </a:t>
            </a:r>
            <a:r>
              <a:rPr lang="en-US" dirty="0"/>
              <a:t>initial load time</a:t>
            </a:r>
          </a:p>
          <a:p>
            <a:pPr marL="342900" indent="-342900">
              <a:buFont typeface="Arial" panose="020B0604020202020204" pitchFamily="34" charset="0"/>
              <a:buChar char="•"/>
            </a:pPr>
            <a:r>
              <a:rPr lang="en-US" dirty="0" smtClean="0"/>
              <a:t>Every </a:t>
            </a:r>
            <a:r>
              <a:rPr lang="en-US" dirty="0"/>
              <a:t>static asset as a module</a:t>
            </a:r>
          </a:p>
          <a:p>
            <a:pPr marL="342900" indent="-342900">
              <a:buFont typeface="Arial" panose="020B0604020202020204" pitchFamily="34" charset="0"/>
              <a:buChar char="•"/>
            </a:pPr>
            <a:r>
              <a:rPr lang="en-US" dirty="0" smtClean="0"/>
              <a:t>3rd-party </a:t>
            </a:r>
            <a:r>
              <a:rPr lang="en-US" dirty="0"/>
              <a:t>libraries as modules</a:t>
            </a:r>
          </a:p>
          <a:p>
            <a:pPr marL="342900" indent="-342900">
              <a:buFont typeface="Arial" panose="020B0604020202020204" pitchFamily="34" charset="0"/>
              <a:buChar char="•"/>
            </a:pPr>
            <a:r>
              <a:rPr lang="en-US" dirty="0" smtClean="0"/>
              <a:t>Suited </a:t>
            </a:r>
            <a:r>
              <a:rPr lang="en-US" dirty="0"/>
              <a:t>for big projects</a:t>
            </a:r>
          </a:p>
          <a:p>
            <a:endParaRPr lang="ru-RU" dirty="0"/>
          </a:p>
        </p:txBody>
      </p:sp>
      <p:pic>
        <p:nvPicPr>
          <p:cNvPr id="5" name="Picture 2" descr="Goals-meme.jpg (372×3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662" y="1347596"/>
            <a:ext cx="3543300" cy="311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210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Distinctions</a:t>
            </a:r>
            <a:endParaRPr lang="ru-RU" dirty="0"/>
          </a:p>
        </p:txBody>
      </p:sp>
      <p:sp>
        <p:nvSpPr>
          <p:cNvPr id="3" name="Content Placeholder 2"/>
          <p:cNvSpPr>
            <a:spLocks noGrp="1"/>
          </p:cNvSpPr>
          <p:nvPr>
            <p:ph idx="1"/>
          </p:nvPr>
        </p:nvSpPr>
        <p:spPr/>
        <p:txBody>
          <a:bodyPr/>
          <a:lstStyle/>
          <a:p>
            <a:r>
              <a:rPr lang="en-US" dirty="0" err="1" smtClean="0"/>
              <a:t>Webpack</a:t>
            </a:r>
            <a:r>
              <a:rPr lang="en-US" dirty="0" smtClean="0"/>
              <a:t> has vivid distinctions that differs it from others</a:t>
            </a:r>
          </a:p>
          <a:p>
            <a:pPr marL="285750" indent="-285750">
              <a:buFont typeface="Arial" panose="020B0604020202020204" pitchFamily="34" charset="0"/>
              <a:buChar char="•"/>
            </a:pPr>
            <a:r>
              <a:rPr lang="en-US" dirty="0" smtClean="0"/>
              <a:t>Can </a:t>
            </a:r>
            <a:r>
              <a:rPr lang="en-US" dirty="0"/>
              <a:t>use dependency management (</a:t>
            </a:r>
            <a:r>
              <a:rPr lang="en-US" dirty="0" err="1"/>
              <a:t>npm</a:t>
            </a:r>
            <a:r>
              <a:rPr lang="en-US" dirty="0"/>
              <a:t>)</a:t>
            </a:r>
          </a:p>
          <a:p>
            <a:pPr marL="285750" indent="-285750">
              <a:buFont typeface="Arial" panose="020B0604020202020204" pitchFamily="34" charset="0"/>
              <a:buChar char="•"/>
            </a:pPr>
            <a:r>
              <a:rPr lang="en-US" dirty="0" smtClean="0"/>
              <a:t>Every </a:t>
            </a:r>
            <a:r>
              <a:rPr lang="en-US" dirty="0"/>
              <a:t>module declares their own dependencies, so the bundler can build the dependency graph</a:t>
            </a:r>
          </a:p>
          <a:p>
            <a:pPr marL="285750" indent="-285750">
              <a:buFont typeface="Arial" panose="020B0604020202020204" pitchFamily="34" charset="0"/>
              <a:buChar char="•"/>
            </a:pPr>
            <a:r>
              <a:rPr lang="en-US" dirty="0" smtClean="0"/>
              <a:t>No </a:t>
            </a:r>
            <a:r>
              <a:rPr lang="en-US" dirty="0"/>
              <a:t>more </a:t>
            </a:r>
            <a:r>
              <a:rPr lang="en-US" dirty="0" err="1"/>
              <a:t>globals</a:t>
            </a:r>
            <a:r>
              <a:rPr lang="en-US" dirty="0"/>
              <a:t> (unless you specifically declare them)</a:t>
            </a:r>
          </a:p>
          <a:p>
            <a:pPr marL="285750" indent="-285750">
              <a:buFont typeface="Arial" panose="020B0604020202020204" pitchFamily="34" charset="0"/>
              <a:buChar char="•"/>
            </a:pPr>
            <a:r>
              <a:rPr lang="en-US" dirty="0" smtClean="0"/>
              <a:t>Explicit </a:t>
            </a:r>
            <a:r>
              <a:rPr lang="en-US" dirty="0"/>
              <a:t>coupling</a:t>
            </a:r>
          </a:p>
          <a:p>
            <a:pPr marL="285750" indent="-285750">
              <a:buFont typeface="Arial" panose="020B0604020202020204" pitchFamily="34" charset="0"/>
              <a:buChar char="•"/>
            </a:pPr>
            <a:r>
              <a:rPr lang="en-US" dirty="0" smtClean="0"/>
              <a:t>Everything </a:t>
            </a:r>
            <a:r>
              <a:rPr lang="en-US" dirty="0"/>
              <a:t>always loads in the correct order</a:t>
            </a:r>
          </a:p>
          <a:p>
            <a:pPr marL="285750" indent="-285750">
              <a:buFont typeface="Arial" panose="020B0604020202020204" pitchFamily="34" charset="0"/>
              <a:buChar char="•"/>
            </a:pPr>
            <a:r>
              <a:rPr lang="en-US" dirty="0" smtClean="0"/>
              <a:t>Enables </a:t>
            </a:r>
            <a:r>
              <a:rPr lang="en-US" dirty="0"/>
              <a:t>you to test each module in isolation</a:t>
            </a:r>
          </a:p>
          <a:p>
            <a:endParaRPr lang="ru-RU" dirty="0"/>
          </a:p>
        </p:txBody>
      </p:sp>
      <p:pic>
        <p:nvPicPr>
          <p:cNvPr id="5" name="Picture 2" descr="notre_difference__081059100_1144_23102009.png (607×3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278" y="2083446"/>
            <a:ext cx="4472722" cy="2696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72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Dependency graph</a:t>
            </a:r>
            <a:endParaRPr lang="ru-RU" dirty="0"/>
          </a:p>
        </p:txBody>
      </p:sp>
      <p:sp>
        <p:nvSpPr>
          <p:cNvPr id="3" name="Content Placeholder 2"/>
          <p:cNvSpPr>
            <a:spLocks noGrp="1"/>
          </p:cNvSpPr>
          <p:nvPr>
            <p:ph idx="1"/>
          </p:nvPr>
        </p:nvSpPr>
        <p:spPr>
          <a:xfrm>
            <a:off x="95480" y="2324862"/>
            <a:ext cx="4548711" cy="1675638"/>
          </a:xfrm>
        </p:spPr>
        <p:txBody>
          <a:bodyPr/>
          <a:lstStyle/>
          <a:p>
            <a:r>
              <a:rPr lang="en-US" dirty="0" err="1" smtClean="0"/>
              <a:t>Webpack</a:t>
            </a:r>
            <a:r>
              <a:rPr lang="en-US" dirty="0" smtClean="0"/>
              <a:t> uses dependency resolution to build bundle</a:t>
            </a:r>
            <a:endParaRPr lang="ru-RU" dirty="0"/>
          </a:p>
        </p:txBody>
      </p:sp>
      <p:graphicFrame>
        <p:nvGraphicFramePr>
          <p:cNvPr id="8" name="Content Placeholder 7"/>
          <p:cNvGraphicFramePr>
            <a:graphicFrameLocks/>
          </p:cNvGraphicFramePr>
          <p:nvPr>
            <p:extLst>
              <p:ext uri="{D42A27DB-BD31-4B8C-83A1-F6EECF244321}">
                <p14:modId xmlns:p14="http://schemas.microsoft.com/office/powerpoint/2010/main" val="3072463547"/>
              </p:ext>
            </p:extLst>
          </p:nvPr>
        </p:nvGraphicFramePr>
        <p:xfrm>
          <a:off x="4644191" y="1078992"/>
          <a:ext cx="4499809" cy="3285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Arrow Connector 6"/>
          <p:cNvCxnSpPr/>
          <p:nvPr/>
        </p:nvCxnSpPr>
        <p:spPr>
          <a:xfrm>
            <a:off x="3051810" y="1200150"/>
            <a:ext cx="2617470" cy="25146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9" name="TextBox 8"/>
          <p:cNvSpPr txBox="1"/>
          <p:nvPr/>
        </p:nvSpPr>
        <p:spPr>
          <a:xfrm>
            <a:off x="1982671" y="1021115"/>
            <a:ext cx="1069139" cy="307777"/>
          </a:xfrm>
          <a:prstGeom prst="rect">
            <a:avLst/>
          </a:prstGeom>
          <a:noFill/>
        </p:spPr>
        <p:txBody>
          <a:bodyPr wrap="none" rtlCol="0">
            <a:spAutoFit/>
          </a:bodyPr>
          <a:lstStyle/>
          <a:p>
            <a:r>
              <a:rPr lang="en-US" dirty="0" smtClean="0"/>
              <a:t>Entry Point</a:t>
            </a:r>
            <a:endParaRPr lang="ru-RU" dirty="0"/>
          </a:p>
        </p:txBody>
      </p:sp>
    </p:spTree>
    <p:extLst>
      <p:ext uri="{BB962C8B-B14F-4D97-AF65-F5344CB8AC3E}">
        <p14:creationId xmlns:p14="http://schemas.microsoft.com/office/powerpoint/2010/main" val="1221043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Webpack</a:t>
            </a:r>
            <a:r>
              <a:rPr lang="en-US" dirty="0"/>
              <a:t> installation</a:t>
            </a:r>
            <a:endParaRPr lang="ru-RU" dirty="0"/>
          </a:p>
        </p:txBody>
      </p:sp>
      <p:pic>
        <p:nvPicPr>
          <p:cNvPr id="1026" name="Picture 2" descr="weekly-header-34-1200x.jpg (1200×4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543" y="1128488"/>
            <a:ext cx="7564270" cy="313917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reflection blurRad="6350" stA="50000" endA="300" endPos="38500" dist="50800" dir="5400000" sy="-100000" algn="bl" rotWithShape="0"/>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5" name="Rectangle 4"/>
          <p:cNvSpPr/>
          <p:nvPr/>
        </p:nvSpPr>
        <p:spPr>
          <a:xfrm>
            <a:off x="480475" y="1493470"/>
            <a:ext cx="7730375"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7200" dirty="0" err="1">
                <a:solidFill>
                  <a:srgbClr val="5C5C5C"/>
                </a:solidFill>
                <a:latin typeface="Monaco"/>
              </a:rPr>
              <a:t>npm</a:t>
            </a:r>
            <a:r>
              <a:rPr lang="en-US" sz="7200" dirty="0">
                <a:solidFill>
                  <a:srgbClr val="5C5C5C"/>
                </a:solidFill>
                <a:latin typeface="Monaco"/>
              </a:rPr>
              <a:t> </a:t>
            </a:r>
            <a:r>
              <a:rPr lang="en-US" sz="7200" dirty="0" err="1">
                <a:solidFill>
                  <a:srgbClr val="5C5C5C"/>
                </a:solidFill>
                <a:latin typeface="Monaco"/>
              </a:rPr>
              <a:t>i</a:t>
            </a:r>
            <a:r>
              <a:rPr lang="en-US" sz="7200" dirty="0">
                <a:solidFill>
                  <a:srgbClr val="5C5C5C"/>
                </a:solidFill>
                <a:latin typeface="Monaco"/>
              </a:rPr>
              <a:t> </a:t>
            </a:r>
            <a:r>
              <a:rPr lang="en-US" sz="7200" b="1" dirty="0">
                <a:solidFill>
                  <a:srgbClr val="FF0080"/>
                </a:solidFill>
                <a:latin typeface="Monaco"/>
              </a:rPr>
              <a:t>-</a:t>
            </a:r>
            <a:r>
              <a:rPr lang="en-US" sz="7200" dirty="0">
                <a:solidFill>
                  <a:srgbClr val="5C5C5C"/>
                </a:solidFill>
                <a:latin typeface="Monaco"/>
              </a:rPr>
              <a:t>g </a:t>
            </a:r>
            <a:r>
              <a:rPr lang="en-US" sz="7200" dirty="0" err="1">
                <a:solidFill>
                  <a:srgbClr val="5C5C5C"/>
                </a:solidFill>
                <a:latin typeface="Monaco"/>
              </a:rPr>
              <a:t>webpack</a:t>
            </a:r>
            <a:endParaRPr lang="en-US" sz="7200" b="0" i="0" dirty="0">
              <a:solidFill>
                <a:srgbClr val="5C5C5C"/>
              </a:solidFill>
              <a:effectLst/>
              <a:latin typeface="Monaco"/>
            </a:endParaRPr>
          </a:p>
        </p:txBody>
      </p:sp>
    </p:spTree>
    <p:extLst>
      <p:ext uri="{BB962C8B-B14F-4D97-AF65-F5344CB8AC3E}">
        <p14:creationId xmlns:p14="http://schemas.microsoft.com/office/powerpoint/2010/main" val="4176549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First try</a:t>
            </a:r>
            <a:endParaRPr lang="ru-RU" dirty="0"/>
          </a:p>
        </p:txBody>
      </p:sp>
      <p:sp>
        <p:nvSpPr>
          <p:cNvPr id="4" name="Rectangle 3"/>
          <p:cNvSpPr/>
          <p:nvPr/>
        </p:nvSpPr>
        <p:spPr>
          <a:xfrm>
            <a:off x="0" y="2274228"/>
            <a:ext cx="4653709" cy="584775"/>
          </a:xfrm>
          <a:prstGeom prst="rect">
            <a:avLst/>
          </a:prstGeom>
        </p:spPr>
        <p:txBody>
          <a:bodyPr wrap="square">
            <a:spAutoFit/>
          </a:bodyPr>
          <a:lstStyle/>
          <a:p>
            <a:r>
              <a:rPr lang="en-US" sz="3200" dirty="0" err="1">
                <a:solidFill>
                  <a:srgbClr val="5C5C5C"/>
                </a:solidFill>
                <a:latin typeface="Monaco"/>
              </a:rPr>
              <a:t>webpack</a:t>
            </a:r>
            <a:r>
              <a:rPr lang="en-US" sz="3200" dirty="0">
                <a:solidFill>
                  <a:srgbClr val="5C5C5C"/>
                </a:solidFill>
                <a:latin typeface="Monaco"/>
              </a:rPr>
              <a:t> init</a:t>
            </a:r>
            <a:r>
              <a:rPr lang="en-US" sz="3200" b="1" dirty="0">
                <a:solidFill>
                  <a:srgbClr val="FF0080"/>
                </a:solidFill>
                <a:latin typeface="Monaco"/>
              </a:rPr>
              <a:t>.</a:t>
            </a:r>
            <a:r>
              <a:rPr lang="en-US" sz="3200" dirty="0">
                <a:solidFill>
                  <a:srgbClr val="5C5C5C"/>
                </a:solidFill>
                <a:latin typeface="Monaco"/>
              </a:rPr>
              <a:t>js bundle</a:t>
            </a:r>
            <a:r>
              <a:rPr lang="en-US" sz="3200" b="1" dirty="0">
                <a:solidFill>
                  <a:srgbClr val="FF0080"/>
                </a:solidFill>
                <a:latin typeface="Monaco"/>
              </a:rPr>
              <a:t>.</a:t>
            </a:r>
            <a:r>
              <a:rPr lang="en-US" sz="3200" dirty="0">
                <a:solidFill>
                  <a:srgbClr val="5C5C5C"/>
                </a:solidFill>
                <a:latin typeface="Monaco"/>
              </a:rPr>
              <a:t>js</a:t>
            </a:r>
            <a:endParaRPr lang="en-US" sz="3200" b="0" i="0" dirty="0">
              <a:solidFill>
                <a:srgbClr val="5C5C5C"/>
              </a:solidFill>
              <a:effectLst/>
              <a:latin typeface="Monaco"/>
            </a:endParaRPr>
          </a:p>
        </p:txBody>
      </p:sp>
      <p:graphicFrame>
        <p:nvGraphicFramePr>
          <p:cNvPr id="6" name="Content Placeholder 7"/>
          <p:cNvGraphicFramePr>
            <a:graphicFrameLocks/>
          </p:cNvGraphicFramePr>
          <p:nvPr>
            <p:extLst>
              <p:ext uri="{D42A27DB-BD31-4B8C-83A1-F6EECF244321}">
                <p14:modId xmlns:p14="http://schemas.microsoft.com/office/powerpoint/2010/main" val="3402885321"/>
              </p:ext>
            </p:extLst>
          </p:nvPr>
        </p:nvGraphicFramePr>
        <p:xfrm>
          <a:off x="4644191" y="1078992"/>
          <a:ext cx="4499809" cy="3285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7488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Example with NPM</a:t>
            </a:r>
            <a:endParaRPr lang="ru-RU" dirty="0"/>
          </a:p>
        </p:txBody>
      </p:sp>
      <p:sp>
        <p:nvSpPr>
          <p:cNvPr id="3" name="Content Placeholder 2"/>
          <p:cNvSpPr>
            <a:spLocks noGrp="1"/>
          </p:cNvSpPr>
          <p:nvPr>
            <p:ph idx="1"/>
          </p:nvPr>
        </p:nvSpPr>
        <p:spPr>
          <a:xfrm>
            <a:off x="169528" y="1996483"/>
            <a:ext cx="3767643" cy="848227"/>
          </a:xfrm>
        </p:spPr>
        <p:txBody>
          <a:bodyPr/>
          <a:lstStyle/>
          <a:p>
            <a:r>
              <a:rPr lang="en-US" dirty="0" err="1" smtClean="0"/>
              <a:t>Webpack</a:t>
            </a:r>
            <a:r>
              <a:rPr lang="en-US" dirty="0" smtClean="0"/>
              <a:t> recognizes common.js modules and hence can resolve modules from </a:t>
            </a:r>
            <a:r>
              <a:rPr lang="en-US" i="1" dirty="0" err="1" smtClean="0"/>
              <a:t>node_modules</a:t>
            </a:r>
            <a:r>
              <a:rPr lang="en-US" dirty="0" smtClean="0"/>
              <a:t> folder</a:t>
            </a:r>
            <a:endParaRPr lang="ru-RU" dirty="0"/>
          </a:p>
        </p:txBody>
      </p:sp>
      <p:sp>
        <p:nvSpPr>
          <p:cNvPr id="6" name="Rectangle 5"/>
          <p:cNvSpPr/>
          <p:nvPr/>
        </p:nvSpPr>
        <p:spPr>
          <a:xfrm>
            <a:off x="5340004" y="2679787"/>
            <a:ext cx="2301949" cy="523220"/>
          </a:xfrm>
          <a:prstGeom prst="rect">
            <a:avLst/>
          </a:prstGeom>
        </p:spPr>
        <p:txBody>
          <a:bodyPr wrap="square">
            <a:spAutoFit/>
          </a:bodyPr>
          <a:lstStyle/>
          <a:p>
            <a:r>
              <a:rPr lang="en-US" b="1" dirty="0" err="1">
                <a:solidFill>
                  <a:srgbClr val="BB7977"/>
                </a:solidFill>
                <a:latin typeface="Monaco"/>
              </a:rPr>
              <a:t>var</a:t>
            </a:r>
            <a:r>
              <a:rPr lang="en-US" dirty="0">
                <a:solidFill>
                  <a:srgbClr val="5C5C5C"/>
                </a:solidFill>
                <a:latin typeface="Monaco"/>
              </a:rPr>
              <a:t> $ </a:t>
            </a:r>
            <a:r>
              <a:rPr lang="en-US" b="1" dirty="0">
                <a:solidFill>
                  <a:srgbClr val="FF0080"/>
                </a:solidFill>
                <a:latin typeface="Monaco"/>
              </a:rPr>
              <a:t>=</a:t>
            </a:r>
            <a:r>
              <a:rPr lang="en-US" dirty="0">
                <a:solidFill>
                  <a:srgbClr val="5C5C5C"/>
                </a:solidFill>
                <a:latin typeface="Monaco"/>
              </a:rPr>
              <a:t> </a:t>
            </a:r>
            <a:r>
              <a:rPr lang="en-US" dirty="0" err="1">
                <a:solidFill>
                  <a:srgbClr val="004466"/>
                </a:solidFill>
                <a:latin typeface="Monaco"/>
              </a:rPr>
              <a:t>requre</a:t>
            </a:r>
            <a:r>
              <a:rPr lang="en-US" b="1" dirty="0">
                <a:solidFill>
                  <a:srgbClr val="FF0080"/>
                </a:solidFill>
                <a:latin typeface="Monaco"/>
              </a:rPr>
              <a:t>(</a:t>
            </a:r>
            <a:r>
              <a:rPr lang="en-US" dirty="0">
                <a:solidFill>
                  <a:srgbClr val="5C5C5C"/>
                </a:solidFill>
                <a:latin typeface="Monaco"/>
              </a:rPr>
              <a:t>'</a:t>
            </a:r>
            <a:r>
              <a:rPr lang="en-US" dirty="0" err="1">
                <a:solidFill>
                  <a:srgbClr val="5C5C5C"/>
                </a:solidFill>
                <a:latin typeface="Monaco"/>
              </a:rPr>
              <a:t>jquery</a:t>
            </a:r>
            <a:r>
              <a:rPr lang="en-US" dirty="0">
                <a:solidFill>
                  <a:srgbClr val="5C5C5C"/>
                </a:solidFill>
                <a:latin typeface="Monaco"/>
              </a:rPr>
              <a:t>'</a:t>
            </a:r>
            <a:r>
              <a:rPr lang="en-US" b="1" dirty="0">
                <a:solidFill>
                  <a:srgbClr val="FF0080"/>
                </a:solidFill>
                <a:latin typeface="Monaco"/>
              </a:rPr>
              <a:t>);</a:t>
            </a:r>
            <a:endParaRPr lang="en-US" dirty="0">
              <a:solidFill>
                <a:srgbClr val="5C5C5C"/>
              </a:solidFill>
              <a:latin typeface="Monaco"/>
            </a:endParaRPr>
          </a:p>
          <a:p>
            <a:r>
              <a:rPr lang="en-US" dirty="0">
                <a:solidFill>
                  <a:srgbClr val="5C5C5C"/>
                </a:solidFill>
                <a:latin typeface="Monaco"/>
              </a:rPr>
              <a:t>$</a:t>
            </a:r>
            <a:r>
              <a:rPr lang="en-US" b="1" dirty="0">
                <a:solidFill>
                  <a:srgbClr val="FF0080"/>
                </a:solidFill>
                <a:latin typeface="Monaco"/>
              </a:rPr>
              <a:t>(</a:t>
            </a:r>
            <a:r>
              <a:rPr lang="en-US" dirty="0">
                <a:solidFill>
                  <a:srgbClr val="5C5C5C"/>
                </a:solidFill>
                <a:latin typeface="Monaco"/>
              </a:rPr>
              <a:t>'app'</a:t>
            </a:r>
            <a:r>
              <a:rPr lang="en-US" b="1" dirty="0">
                <a:solidFill>
                  <a:srgbClr val="FF0080"/>
                </a:solidFill>
                <a:latin typeface="Monaco"/>
              </a:rPr>
              <a:t>).</a:t>
            </a:r>
            <a:r>
              <a:rPr lang="en-US" dirty="0">
                <a:solidFill>
                  <a:srgbClr val="004466"/>
                </a:solidFill>
                <a:latin typeface="Monaco"/>
              </a:rPr>
              <a:t>html</a:t>
            </a:r>
            <a:r>
              <a:rPr lang="en-US" b="1" dirty="0">
                <a:solidFill>
                  <a:srgbClr val="FF0080"/>
                </a:solidFill>
                <a:latin typeface="Monaco"/>
              </a:rPr>
              <a:t>(</a:t>
            </a:r>
            <a:r>
              <a:rPr lang="en-US" dirty="0">
                <a:solidFill>
                  <a:srgbClr val="5C5C5C"/>
                </a:solidFill>
                <a:latin typeface="Monaco"/>
              </a:rPr>
              <a:t>'hello'</a:t>
            </a:r>
            <a:r>
              <a:rPr lang="en-US" b="1" dirty="0">
                <a:solidFill>
                  <a:srgbClr val="FF0080"/>
                </a:solidFill>
                <a:latin typeface="Monaco"/>
              </a:rPr>
              <a:t>);</a:t>
            </a:r>
            <a:endParaRPr lang="en-US" b="0" i="0" dirty="0">
              <a:solidFill>
                <a:srgbClr val="5C5C5C"/>
              </a:solidFill>
              <a:effectLst/>
              <a:latin typeface="Monaco"/>
            </a:endParaRPr>
          </a:p>
        </p:txBody>
      </p:sp>
      <p:grpSp>
        <p:nvGrpSpPr>
          <p:cNvPr id="9" name="Group 8"/>
          <p:cNvGrpSpPr/>
          <p:nvPr/>
        </p:nvGrpSpPr>
        <p:grpSpPr>
          <a:xfrm>
            <a:off x="5340004" y="1551916"/>
            <a:ext cx="2195409" cy="463845"/>
            <a:chOff x="5340004" y="1435960"/>
            <a:chExt cx="2195409" cy="463845"/>
          </a:xfrm>
        </p:grpSpPr>
        <p:sp>
          <p:nvSpPr>
            <p:cNvPr id="4" name="Rectangle 3"/>
            <p:cNvSpPr/>
            <p:nvPr/>
          </p:nvSpPr>
          <p:spPr>
            <a:xfrm>
              <a:off x="5803849" y="1513993"/>
              <a:ext cx="1731564" cy="307777"/>
            </a:xfrm>
            <a:prstGeom prst="rect">
              <a:avLst/>
            </a:prstGeom>
          </p:spPr>
          <p:txBody>
            <a:bodyPr wrap="none">
              <a:spAutoFit/>
            </a:bodyPr>
            <a:lstStyle/>
            <a:p>
              <a:r>
                <a:rPr lang="en-US" dirty="0" smtClean="0">
                  <a:solidFill>
                    <a:srgbClr val="5C5C5C"/>
                  </a:solidFill>
                  <a:latin typeface="Monaco"/>
                </a:rPr>
                <a:t>&gt; </a:t>
              </a:r>
              <a:r>
                <a:rPr lang="en-US" dirty="0" err="1" smtClean="0">
                  <a:solidFill>
                    <a:srgbClr val="5C5C5C"/>
                  </a:solidFill>
                  <a:latin typeface="Monaco"/>
                </a:rPr>
                <a:t>npm</a:t>
              </a:r>
              <a:r>
                <a:rPr lang="en-US" dirty="0" smtClean="0">
                  <a:solidFill>
                    <a:srgbClr val="5C5C5C"/>
                  </a:solidFill>
                  <a:latin typeface="Monaco"/>
                </a:rPr>
                <a:t> install </a:t>
              </a:r>
              <a:r>
                <a:rPr lang="en-US" dirty="0" err="1">
                  <a:solidFill>
                    <a:srgbClr val="5C5C5C"/>
                  </a:solidFill>
                  <a:latin typeface="Monaco"/>
                </a:rPr>
                <a:t>jquery</a:t>
              </a:r>
              <a:endParaRPr lang="en-US" b="0" i="0" dirty="0">
                <a:solidFill>
                  <a:srgbClr val="5C5C5C"/>
                </a:solidFill>
                <a:effectLst/>
                <a:latin typeface="Monaco"/>
              </a:endParaRPr>
            </a:p>
          </p:txBody>
        </p:sp>
        <p:pic>
          <p:nvPicPr>
            <p:cNvPr id="8" name="Picture 2" descr="http://4.bp.blogspot.com/-RQ9V4TU43Ac/UzF1OYGDfHI/AAAAAAAACQc/ZLa6cS8wYSE/s1600/Termina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004" y="1435960"/>
              <a:ext cx="463845" cy="4638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5340004" y="3574926"/>
            <a:ext cx="2734018" cy="463845"/>
            <a:chOff x="5340004" y="1435960"/>
            <a:chExt cx="2734018" cy="463845"/>
          </a:xfrm>
        </p:grpSpPr>
        <p:sp>
          <p:nvSpPr>
            <p:cNvPr id="11" name="Rectangle 10"/>
            <p:cNvSpPr/>
            <p:nvPr/>
          </p:nvSpPr>
          <p:spPr>
            <a:xfrm>
              <a:off x="5803849" y="1513993"/>
              <a:ext cx="2270173" cy="307777"/>
            </a:xfrm>
            <a:prstGeom prst="rect">
              <a:avLst/>
            </a:prstGeom>
          </p:spPr>
          <p:txBody>
            <a:bodyPr wrap="none">
              <a:spAutoFit/>
            </a:bodyPr>
            <a:lstStyle/>
            <a:p>
              <a:r>
                <a:rPr lang="en-US" dirty="0" smtClean="0">
                  <a:solidFill>
                    <a:srgbClr val="5C5C5C"/>
                  </a:solidFill>
                  <a:latin typeface="Monaco"/>
                </a:rPr>
                <a:t>&gt; </a:t>
              </a:r>
              <a:r>
                <a:rPr lang="en-US" dirty="0" err="1">
                  <a:solidFill>
                    <a:srgbClr val="5C5C5C"/>
                  </a:solidFill>
                  <a:latin typeface="Monaco"/>
                </a:rPr>
                <a:t>webpack</a:t>
              </a:r>
              <a:r>
                <a:rPr lang="en-US" dirty="0">
                  <a:solidFill>
                    <a:srgbClr val="5C5C5C"/>
                  </a:solidFill>
                  <a:latin typeface="Monaco"/>
                </a:rPr>
                <a:t> init</a:t>
              </a:r>
              <a:r>
                <a:rPr lang="en-US" b="1" dirty="0">
                  <a:solidFill>
                    <a:srgbClr val="FF0080"/>
                  </a:solidFill>
                  <a:latin typeface="Monaco"/>
                </a:rPr>
                <a:t>.</a:t>
              </a:r>
              <a:r>
                <a:rPr lang="en-US" dirty="0">
                  <a:solidFill>
                    <a:srgbClr val="5C5C5C"/>
                  </a:solidFill>
                  <a:latin typeface="Monaco"/>
                </a:rPr>
                <a:t>js bundle</a:t>
              </a:r>
              <a:r>
                <a:rPr lang="en-US" b="1" dirty="0">
                  <a:solidFill>
                    <a:srgbClr val="FF0080"/>
                  </a:solidFill>
                  <a:latin typeface="Monaco"/>
                </a:rPr>
                <a:t>.</a:t>
              </a:r>
              <a:r>
                <a:rPr lang="en-US" dirty="0">
                  <a:solidFill>
                    <a:srgbClr val="5C5C5C"/>
                  </a:solidFill>
                  <a:latin typeface="Monaco"/>
                </a:rPr>
                <a:t>js</a:t>
              </a:r>
              <a:endParaRPr lang="en-US" b="0" i="0" dirty="0">
                <a:solidFill>
                  <a:srgbClr val="5C5C5C"/>
                </a:solidFill>
                <a:effectLst/>
                <a:latin typeface="Monaco"/>
              </a:endParaRPr>
            </a:p>
          </p:txBody>
        </p:sp>
        <p:pic>
          <p:nvPicPr>
            <p:cNvPr id="12" name="Picture 2" descr="http://4.bp.blogspot.com/-RQ9V4TU43Ac/UzF1OYGDfHI/AAAAAAAACQc/ZLa6cS8wYSE/s1600/Termina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004" y="1435960"/>
              <a:ext cx="463845" cy="46384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5340004" y="2391718"/>
            <a:ext cx="671979" cy="307777"/>
          </a:xfrm>
          <a:prstGeom prst="rect">
            <a:avLst/>
          </a:prstGeom>
          <a:noFill/>
        </p:spPr>
        <p:txBody>
          <a:bodyPr wrap="none" rtlCol="0">
            <a:spAutoFit/>
          </a:bodyPr>
          <a:lstStyle/>
          <a:p>
            <a:r>
              <a:rPr lang="en-US" b="1" dirty="0" smtClean="0"/>
              <a:t>Init.js</a:t>
            </a:r>
            <a:endParaRPr lang="ru-RU" dirty="0"/>
          </a:p>
        </p:txBody>
      </p:sp>
    </p:spTree>
    <p:extLst>
      <p:ext uri="{BB962C8B-B14F-4D97-AF65-F5344CB8AC3E}">
        <p14:creationId xmlns:p14="http://schemas.microsoft.com/office/powerpoint/2010/main" val="2908003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Webpack</a:t>
            </a:r>
            <a:r>
              <a:rPr lang="en-US" dirty="0"/>
              <a:t> </a:t>
            </a:r>
            <a:r>
              <a:rPr lang="en-US" dirty="0" smtClean="0"/>
              <a:t>CLI</a:t>
            </a:r>
            <a:endParaRPr lang="ru-RU" dirty="0"/>
          </a:p>
        </p:txBody>
      </p:sp>
      <p:sp>
        <p:nvSpPr>
          <p:cNvPr id="3" name="Content Placeholder 2"/>
          <p:cNvSpPr>
            <a:spLocks noGrp="1"/>
          </p:cNvSpPr>
          <p:nvPr>
            <p:ph idx="1"/>
          </p:nvPr>
        </p:nvSpPr>
        <p:spPr/>
        <p:txBody>
          <a:bodyPr/>
          <a:lstStyle/>
          <a:p>
            <a:r>
              <a:rPr lang="en-US" dirty="0" err="1" smtClean="0"/>
              <a:t>Webpack</a:t>
            </a:r>
            <a:r>
              <a:rPr lang="en-US" dirty="0" smtClean="0"/>
              <a:t> </a:t>
            </a:r>
            <a:r>
              <a:rPr lang="en-US" dirty="0" err="1" smtClean="0"/>
              <a:t>Comand</a:t>
            </a:r>
            <a:r>
              <a:rPr lang="en-US" dirty="0" smtClean="0"/>
              <a:t> Line Interface has several important options:</a:t>
            </a:r>
          </a:p>
          <a:p>
            <a:pPr marL="285750" indent="-285750">
              <a:buFont typeface="Arial" panose="020B0604020202020204" pitchFamily="34" charset="0"/>
              <a:buChar char="•"/>
            </a:pPr>
            <a:r>
              <a:rPr lang="en-US" dirty="0" err="1" smtClean="0"/>
              <a:t>webpack</a:t>
            </a:r>
            <a:r>
              <a:rPr lang="en-US" dirty="0" smtClean="0"/>
              <a:t> </a:t>
            </a:r>
            <a:r>
              <a:rPr lang="en-US" dirty="0"/>
              <a:t>– for building once for development</a:t>
            </a:r>
          </a:p>
          <a:p>
            <a:pPr marL="285750" indent="-285750">
              <a:buFont typeface="Arial" panose="020B0604020202020204" pitchFamily="34" charset="0"/>
              <a:buChar char="•"/>
            </a:pPr>
            <a:r>
              <a:rPr lang="en-US" dirty="0" err="1" smtClean="0"/>
              <a:t>webpack</a:t>
            </a:r>
            <a:r>
              <a:rPr lang="en-US" dirty="0" smtClean="0"/>
              <a:t> </a:t>
            </a:r>
            <a:r>
              <a:rPr lang="en-US" dirty="0"/>
              <a:t>-p – for building once for production (</a:t>
            </a:r>
            <a:r>
              <a:rPr lang="en-US" dirty="0" err="1"/>
              <a:t>minification</a:t>
            </a:r>
            <a:r>
              <a:rPr lang="en-US" dirty="0"/>
              <a:t>)</a:t>
            </a:r>
          </a:p>
          <a:p>
            <a:pPr marL="285750" indent="-285750">
              <a:buFont typeface="Arial" panose="020B0604020202020204" pitchFamily="34" charset="0"/>
              <a:buChar char="•"/>
            </a:pPr>
            <a:r>
              <a:rPr lang="en-US" dirty="0" err="1" smtClean="0"/>
              <a:t>webpack</a:t>
            </a:r>
            <a:r>
              <a:rPr lang="en-US" dirty="0" smtClean="0"/>
              <a:t> </a:t>
            </a:r>
            <a:r>
              <a:rPr lang="en-US" dirty="0"/>
              <a:t>--watch – for continuous incremental build</a:t>
            </a:r>
          </a:p>
          <a:p>
            <a:pPr marL="285750" indent="-285750">
              <a:buFont typeface="Arial" panose="020B0604020202020204" pitchFamily="34" charset="0"/>
              <a:buChar char="•"/>
            </a:pPr>
            <a:r>
              <a:rPr lang="en-US" dirty="0" err="1" smtClean="0"/>
              <a:t>webpack</a:t>
            </a:r>
            <a:r>
              <a:rPr lang="en-US" dirty="0" smtClean="0"/>
              <a:t> </a:t>
            </a:r>
            <a:r>
              <a:rPr lang="en-US" dirty="0"/>
              <a:t>-d – to include source maps</a:t>
            </a:r>
          </a:p>
          <a:p>
            <a:pPr marL="285750" indent="-285750">
              <a:buFont typeface="Arial" panose="020B0604020202020204" pitchFamily="34" charset="0"/>
              <a:buChar char="•"/>
            </a:pPr>
            <a:r>
              <a:rPr lang="en-US" dirty="0" err="1" smtClean="0"/>
              <a:t>webpack</a:t>
            </a:r>
            <a:r>
              <a:rPr lang="en-US" dirty="0" smtClean="0"/>
              <a:t> </a:t>
            </a:r>
            <a:r>
              <a:rPr lang="en-US" dirty="0"/>
              <a:t>--colors – for making things pretty</a:t>
            </a:r>
          </a:p>
          <a:p>
            <a:endParaRPr lang="ru-RU" dirty="0"/>
          </a:p>
        </p:txBody>
      </p:sp>
      <p:pic>
        <p:nvPicPr>
          <p:cNvPr id="1026" name="Picture 2" descr="http://4.bp.blogspot.com/-RQ9V4TU43Ac/UzF1OYGDfHI/AAAAAAAACQc/ZLa6cS8wYSE/s1600/Termina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605" y="1120353"/>
            <a:ext cx="3721395" cy="372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721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flipV="1">
            <a:off x="2910506" y="377677"/>
            <a:ext cx="0" cy="448056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0"/>
          </p:nvPr>
        </p:nvSpPr>
        <p:spPr/>
        <p:txBody>
          <a:bodyPr>
            <a:normAutofit/>
          </a:bodyPr>
          <a:lstStyle/>
          <a:p>
            <a:r>
              <a:rPr lang="en-US" b="1" dirty="0"/>
              <a:t>Dmitrii </a:t>
            </a:r>
            <a:r>
              <a:rPr lang="en-US" b="1" dirty="0" smtClean="0"/>
              <a:t>Pikulin</a:t>
            </a:r>
            <a:r>
              <a:rPr lang="ru-RU" b="1" dirty="0" smtClean="0"/>
              <a:t> – </a:t>
            </a:r>
            <a:r>
              <a:rPr lang="en-US" b="1" dirty="0" smtClean="0"/>
              <a:t>About me</a:t>
            </a:r>
            <a:endParaRPr lang="en-US" dirty="0"/>
          </a:p>
        </p:txBody>
      </p:sp>
      <p:sp>
        <p:nvSpPr>
          <p:cNvPr id="12" name="Content Placeholder 7"/>
          <p:cNvSpPr>
            <a:spLocks noGrp="1"/>
          </p:cNvSpPr>
          <p:nvPr>
            <p:ph idx="1"/>
          </p:nvPr>
        </p:nvSpPr>
        <p:spPr>
          <a:xfrm>
            <a:off x="3501633" y="1011524"/>
            <a:ext cx="5051242" cy="3286155"/>
          </a:xfrm>
        </p:spPr>
        <p:txBody>
          <a:bodyPr wrap="square">
            <a:noAutofit/>
          </a:bodyPr>
          <a:lstStyle/>
          <a:p>
            <a:pPr marL="285750" indent="-285750">
              <a:buFont typeface="Arial" panose="020B0604020202020204" pitchFamily="34" charset="0"/>
              <a:buChar char="•"/>
            </a:pPr>
            <a:r>
              <a:rPr lang="en-US" sz="1800" dirty="0" smtClean="0"/>
              <a:t>I am a front-and developer</a:t>
            </a:r>
          </a:p>
          <a:p>
            <a:pPr marL="285750" indent="-285750">
              <a:buFont typeface="Arial" panose="020B0604020202020204" pitchFamily="34" charset="0"/>
              <a:buChar char="•"/>
            </a:pPr>
            <a:r>
              <a:rPr lang="en-US" sz="1800" dirty="0" smtClean="0"/>
              <a:t>Worked on </a:t>
            </a:r>
          </a:p>
          <a:p>
            <a:pPr marL="842963" lvl="1" indent="-285750">
              <a:buFont typeface="Arial" panose="020B0604020202020204" pitchFamily="34" charset="0"/>
              <a:buChar char="•"/>
            </a:pPr>
            <a:r>
              <a:rPr lang="en-US" sz="1600" dirty="0">
                <a:hlinkClick r:id="rId3"/>
              </a:rPr>
              <a:t>https://learn.epam.com</a:t>
            </a:r>
            <a:r>
              <a:rPr lang="en-US" sz="1600" dirty="0" smtClean="0">
                <a:hlinkClick r:id="rId3"/>
              </a:rPr>
              <a:t>/</a:t>
            </a:r>
            <a:r>
              <a:rPr lang="en-US" sz="1600" dirty="0" smtClean="0"/>
              <a:t> </a:t>
            </a:r>
            <a:endParaRPr lang="en-US" sz="1600" dirty="0"/>
          </a:p>
          <a:p>
            <a:pPr marL="842963" lvl="1" indent="-285750">
              <a:buFont typeface="Arial" panose="020B0604020202020204" pitchFamily="34" charset="0"/>
              <a:buChar char="•"/>
            </a:pPr>
            <a:r>
              <a:rPr lang="en-US" sz="1600" dirty="0">
                <a:hlinkClick r:id="rId4"/>
              </a:rPr>
              <a:t>https://grow.epam.com</a:t>
            </a:r>
            <a:r>
              <a:rPr lang="en-US" sz="1600" dirty="0" smtClean="0">
                <a:hlinkClick r:id="rId4"/>
              </a:rPr>
              <a:t>/</a:t>
            </a:r>
            <a:endParaRPr lang="en-US" sz="1600" dirty="0" smtClean="0"/>
          </a:p>
          <a:p>
            <a:pPr marL="842963" lvl="1" indent="-285750">
              <a:buFont typeface="Arial" panose="020B0604020202020204" pitchFamily="34" charset="0"/>
              <a:buChar char="•"/>
            </a:pPr>
            <a:r>
              <a:rPr lang="en-US" sz="1600" dirty="0">
                <a:hlinkClick r:id="rId5"/>
              </a:rPr>
              <a:t>https://competency.epam.com</a:t>
            </a:r>
            <a:r>
              <a:rPr lang="en-US" sz="1600" dirty="0" smtClean="0">
                <a:hlinkClick r:id="rId5"/>
              </a:rPr>
              <a:t>/</a:t>
            </a:r>
            <a:endParaRPr lang="en-US" sz="1600" dirty="0" smtClean="0"/>
          </a:p>
          <a:p>
            <a:pPr marL="285750" indent="-285750">
              <a:buFont typeface="Arial" panose="020B0604020202020204" pitchFamily="34" charset="0"/>
              <a:buChar char="•"/>
            </a:pPr>
            <a:r>
              <a:rPr lang="en-US" sz="1800" dirty="0" smtClean="0"/>
              <a:t>I am an RD trainer</a:t>
            </a:r>
            <a:endParaRPr lang="en-US" sz="1800" dirty="0"/>
          </a:p>
          <a:p>
            <a:pPr marL="285750" indent="-285750">
              <a:buFont typeface="Arial" panose="020B0604020202020204" pitchFamily="34" charset="0"/>
              <a:buChar char="•"/>
            </a:pPr>
            <a:endParaRPr lang="en-US" sz="1800" dirty="0"/>
          </a:p>
        </p:txBody>
      </p:sp>
      <p:sp>
        <p:nvSpPr>
          <p:cNvPr id="2" name="TextBox 1"/>
          <p:cNvSpPr txBox="1"/>
          <p:nvPr/>
        </p:nvSpPr>
        <p:spPr>
          <a:xfrm>
            <a:off x="-1678214" y="172358"/>
            <a:ext cx="138564" cy="401648"/>
          </a:xfrm>
          <a:prstGeom prst="rect">
            <a:avLst/>
          </a:prstGeom>
          <a:noFill/>
        </p:spPr>
        <p:txBody>
          <a:bodyPr wrap="none" lIns="68580" tIns="34290" rIns="68580" bIns="34290" rtlCol="0">
            <a:spAutoFit/>
          </a:bodyPr>
          <a:lstStyle/>
          <a:p>
            <a:pPr>
              <a:lnSpc>
                <a:spcPct val="120000"/>
              </a:lnSpc>
            </a:pPr>
            <a:endParaRPr lang="en-US" sz="1800" dirty="0" err="1">
              <a:solidFill>
                <a:srgbClr val="444444"/>
              </a:solidFill>
              <a:latin typeface="Trebuchet MS"/>
              <a:cs typeface="Trebuchet MS"/>
            </a:endParaRPr>
          </a:p>
        </p:txBody>
      </p:sp>
      <p:sp>
        <p:nvSpPr>
          <p:cNvPr id="18" name="Text Placeholder 6"/>
          <p:cNvSpPr txBox="1">
            <a:spLocks/>
          </p:cNvSpPr>
          <p:nvPr/>
        </p:nvSpPr>
        <p:spPr>
          <a:xfrm>
            <a:off x="754783" y="2899059"/>
            <a:ext cx="1523495" cy="326243"/>
          </a:xfrm>
          <a:prstGeom prst="rect">
            <a:avLst/>
          </a:prstGeom>
          <a:solidFill>
            <a:srgbClr val="88C341"/>
          </a:solidFill>
          <a:ln>
            <a:noFill/>
          </a:ln>
        </p:spPr>
        <p:txBody>
          <a:bodyPr wrap="none" lIns="68580" tIns="54864" rIns="68580" bIns="54864" anchor="ctr" anchorCtr="0">
            <a:spAutoFit/>
          </a:bodyPr>
          <a:lstStyle>
            <a:lvl1pPr marL="0" indent="0" algn="ctr"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sz="1400" b="1" dirty="0"/>
              <a:t>Dmitrii </a:t>
            </a:r>
            <a:r>
              <a:rPr lang="en-US" sz="1400" b="1" dirty="0" smtClean="0"/>
              <a:t>Pikulin</a:t>
            </a:r>
            <a:endParaRPr lang="en-US" sz="1400" dirty="0"/>
          </a:p>
        </p:txBody>
      </p:sp>
      <p:sp>
        <p:nvSpPr>
          <p:cNvPr id="19" name="Text Placeholder 7"/>
          <p:cNvSpPr txBox="1">
            <a:spLocks/>
          </p:cNvSpPr>
          <p:nvPr/>
        </p:nvSpPr>
        <p:spPr>
          <a:xfrm>
            <a:off x="132080" y="3226623"/>
            <a:ext cx="2768898" cy="254572"/>
          </a:xfrm>
          <a:prstGeom prst="rect">
            <a:avLst/>
          </a:prstGeom>
        </p:spPr>
        <p:txBody>
          <a:bodyPr vert="horz"/>
          <a:lstStyle>
            <a:lvl1pPr marL="0" indent="0" algn="ctr" defTabSz="342900" rtl="0" eaLnBrk="1" latinLnBrk="0" hangingPunct="1">
              <a:spcBef>
                <a:spcPct val="20000"/>
              </a:spcBef>
              <a:buFont typeface="Arial"/>
              <a:buNone/>
              <a:defRPr sz="800" kern="1200">
                <a:solidFill>
                  <a:schemeClr val="tx1"/>
                </a:solidFill>
                <a:latin typeface="+mn-lt"/>
                <a:ea typeface="+mn-ea"/>
                <a:cs typeface="+mn-cs"/>
              </a:defRPr>
            </a:lvl1pPr>
            <a:lvl2pPr marL="342900" indent="0" algn="l" defTabSz="342900" rtl="0" eaLnBrk="1" latinLnBrk="0" hangingPunct="1">
              <a:spcBef>
                <a:spcPct val="20000"/>
              </a:spcBef>
              <a:buFont typeface="Arial"/>
              <a:buNone/>
              <a:defRPr sz="800" kern="1200">
                <a:solidFill>
                  <a:schemeClr val="tx1"/>
                </a:solidFill>
                <a:latin typeface="+mn-lt"/>
                <a:ea typeface="+mn-ea"/>
                <a:cs typeface="+mn-cs"/>
              </a:defRPr>
            </a:lvl2pPr>
            <a:lvl3pPr marL="685800" indent="0" algn="l" defTabSz="342900" rtl="0" eaLnBrk="1" latinLnBrk="0" hangingPunct="1">
              <a:spcBef>
                <a:spcPct val="20000"/>
              </a:spcBef>
              <a:buFont typeface="Arial"/>
              <a:buNone/>
              <a:defRPr sz="800" kern="1200">
                <a:solidFill>
                  <a:schemeClr val="tx1"/>
                </a:solidFill>
                <a:latin typeface="+mn-lt"/>
                <a:ea typeface="+mn-ea"/>
                <a:cs typeface="+mn-cs"/>
              </a:defRPr>
            </a:lvl3pPr>
            <a:lvl4pPr marL="1028700" indent="0" algn="l" defTabSz="342900" rtl="0" eaLnBrk="1" latinLnBrk="0" hangingPunct="1">
              <a:spcBef>
                <a:spcPct val="20000"/>
              </a:spcBef>
              <a:buFont typeface="Arial"/>
              <a:buNone/>
              <a:defRPr sz="800" kern="1200">
                <a:solidFill>
                  <a:schemeClr val="tx1"/>
                </a:solidFill>
                <a:latin typeface="+mn-lt"/>
                <a:ea typeface="+mn-ea"/>
                <a:cs typeface="+mn-cs"/>
              </a:defRPr>
            </a:lvl4pPr>
            <a:lvl5pPr marL="1371600" indent="0" algn="l" defTabSz="342900" rtl="0" eaLnBrk="1" latinLnBrk="0" hangingPunct="1">
              <a:spcBef>
                <a:spcPct val="20000"/>
              </a:spcBef>
              <a:buFont typeface="Arial"/>
              <a:buNone/>
              <a:defRPr sz="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lvl="0"/>
            <a:r>
              <a:rPr lang="en-US" sz="1200" b="1" dirty="0">
                <a:solidFill>
                  <a:srgbClr val="464547"/>
                </a:solidFill>
                <a:latin typeface="Trebuchet MS"/>
              </a:rPr>
              <a:t>EPAM Systems, Software Engineer</a:t>
            </a:r>
          </a:p>
        </p:txBody>
      </p:sp>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36923" y="919682"/>
            <a:ext cx="1759211" cy="175921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312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2" y="2398060"/>
            <a:ext cx="7574494" cy="513987"/>
          </a:xfrm>
        </p:spPr>
        <p:txBody>
          <a:bodyPr wrap="square">
            <a:spAutoFit/>
          </a:bodyPr>
          <a:lstStyle/>
          <a:p>
            <a:r>
              <a:rPr lang="en-US" b="1" dirty="0" err="1" smtClean="0"/>
              <a:t>Webpack</a:t>
            </a:r>
            <a:r>
              <a:rPr lang="en-US" b="1" dirty="0" smtClean="0"/>
              <a:t> </a:t>
            </a:r>
            <a:r>
              <a:rPr lang="en-US" b="1" dirty="0" err="1"/>
              <a:t>config</a:t>
            </a:r>
            <a:r>
              <a:rPr lang="en-US" b="1" dirty="0"/>
              <a:t> file</a:t>
            </a:r>
            <a:endParaRPr lang="ru-RU" b="1" dirty="0"/>
          </a:p>
        </p:txBody>
      </p:sp>
    </p:spTree>
    <p:extLst>
      <p:ext uri="{BB962C8B-B14F-4D97-AF65-F5344CB8AC3E}">
        <p14:creationId xmlns:p14="http://schemas.microsoft.com/office/powerpoint/2010/main" val="2379041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Config</a:t>
            </a:r>
            <a:r>
              <a:rPr lang="en-US" dirty="0" smtClean="0"/>
              <a:t> file</a:t>
            </a:r>
            <a:endParaRPr lang="ru-RU" dirty="0"/>
          </a:p>
        </p:txBody>
      </p:sp>
      <p:sp>
        <p:nvSpPr>
          <p:cNvPr id="3" name="Content Placeholder 2"/>
          <p:cNvSpPr>
            <a:spLocks noGrp="1"/>
          </p:cNvSpPr>
          <p:nvPr>
            <p:ph idx="1"/>
          </p:nvPr>
        </p:nvSpPr>
        <p:spPr>
          <a:xfrm>
            <a:off x="1" y="980712"/>
            <a:ext cx="4178807" cy="3063485"/>
          </a:xfrm>
        </p:spPr>
        <p:txBody>
          <a:bodyPr>
            <a:normAutofit/>
          </a:bodyPr>
          <a:lstStyle/>
          <a:p>
            <a:pPr marL="285750" indent="-285750">
              <a:buFont typeface="Arial" panose="020B0604020202020204" pitchFamily="34" charset="0"/>
              <a:buChar char="•"/>
            </a:pPr>
            <a:r>
              <a:rPr lang="en-US" dirty="0"/>
              <a:t>entry - the entry point for the bundle</a:t>
            </a:r>
            <a:r>
              <a:rPr lang="en-US" dirty="0" smtClean="0"/>
              <a:t>.</a:t>
            </a:r>
          </a:p>
          <a:p>
            <a:pPr marL="285750" indent="-285750">
              <a:buFont typeface="Arial" panose="020B0604020202020204" pitchFamily="34" charset="0"/>
              <a:buChar char="•"/>
            </a:pPr>
            <a:r>
              <a:rPr lang="en-US" dirty="0"/>
              <a:t>context - the base directory (absolute path!) for resolving the entry option</a:t>
            </a:r>
          </a:p>
          <a:p>
            <a:pPr marL="285750" indent="-285750">
              <a:buFont typeface="Arial" panose="020B0604020202020204" pitchFamily="34" charset="0"/>
              <a:buChar char="•"/>
            </a:pPr>
            <a:r>
              <a:rPr lang="en-US" dirty="0" err="1" smtClean="0"/>
              <a:t>output.filename</a:t>
            </a:r>
            <a:r>
              <a:rPr lang="en-US" dirty="0" smtClean="0"/>
              <a:t> </a:t>
            </a:r>
            <a:r>
              <a:rPr lang="en-US" dirty="0"/>
              <a:t>- Specifies the name of each output file on disk.</a:t>
            </a:r>
          </a:p>
          <a:p>
            <a:pPr marL="285750" indent="-285750">
              <a:buFont typeface="Arial" panose="020B0604020202020204" pitchFamily="34" charset="0"/>
              <a:buChar char="•"/>
            </a:pPr>
            <a:r>
              <a:rPr lang="en-US" dirty="0" err="1"/>
              <a:t>output.path</a:t>
            </a:r>
            <a:r>
              <a:rPr lang="en-US" dirty="0"/>
              <a:t> - the output directory as absolute path</a:t>
            </a:r>
          </a:p>
          <a:p>
            <a:pPr marL="285750" indent="-285750">
              <a:buFont typeface="Arial" panose="020B0604020202020204" pitchFamily="34" charset="0"/>
              <a:buChar char="•"/>
            </a:pPr>
            <a:r>
              <a:rPr lang="en-US" dirty="0" err="1"/>
              <a:t>resolve.extensions</a:t>
            </a:r>
            <a:r>
              <a:rPr lang="en-US" dirty="0"/>
              <a:t> – such files you can require without extensions</a:t>
            </a:r>
          </a:p>
          <a:p>
            <a:pPr marL="285750" indent="-285750">
              <a:buFont typeface="Arial" panose="020B0604020202020204" pitchFamily="34" charset="0"/>
              <a:buChar char="•"/>
            </a:pPr>
            <a:r>
              <a:rPr lang="en-US" dirty="0"/>
              <a:t>watch - Enter watch mode, which rebuilds on file change.</a:t>
            </a:r>
            <a:endParaRPr lang="ru-RU" dirty="0"/>
          </a:p>
        </p:txBody>
      </p:sp>
      <p:sp>
        <p:nvSpPr>
          <p:cNvPr id="7" name="TextBox 6"/>
          <p:cNvSpPr txBox="1"/>
          <p:nvPr/>
        </p:nvSpPr>
        <p:spPr>
          <a:xfrm>
            <a:off x="5688418" y="699516"/>
            <a:ext cx="1702710" cy="523220"/>
          </a:xfrm>
          <a:prstGeom prst="rect">
            <a:avLst/>
          </a:prstGeom>
          <a:noFill/>
        </p:spPr>
        <p:txBody>
          <a:bodyPr wrap="none" rtlCol="0">
            <a:spAutoFit/>
          </a:bodyPr>
          <a:lstStyle/>
          <a:p>
            <a:r>
              <a:rPr lang="en-US" b="1" dirty="0" smtClean="0"/>
              <a:t>webpack.config.js</a:t>
            </a:r>
            <a:endParaRPr lang="en-US" b="1" dirty="0"/>
          </a:p>
          <a:p>
            <a:r>
              <a:rPr lang="en-US" b="1" dirty="0" smtClean="0"/>
              <a:t> </a:t>
            </a:r>
            <a:endParaRPr lang="ru-RU" dirty="0"/>
          </a:p>
        </p:txBody>
      </p:sp>
      <p:grpSp>
        <p:nvGrpSpPr>
          <p:cNvPr id="10" name="Group 9"/>
          <p:cNvGrpSpPr/>
          <p:nvPr/>
        </p:nvGrpSpPr>
        <p:grpSpPr>
          <a:xfrm>
            <a:off x="5688418" y="4304701"/>
            <a:ext cx="1509324" cy="463845"/>
            <a:chOff x="5340004" y="1435960"/>
            <a:chExt cx="1509324" cy="463845"/>
          </a:xfrm>
        </p:grpSpPr>
        <p:sp>
          <p:nvSpPr>
            <p:cNvPr id="11" name="Rectangle 10"/>
            <p:cNvSpPr/>
            <p:nvPr/>
          </p:nvSpPr>
          <p:spPr>
            <a:xfrm>
              <a:off x="5803849" y="1513993"/>
              <a:ext cx="1045479" cy="307777"/>
            </a:xfrm>
            <a:prstGeom prst="rect">
              <a:avLst/>
            </a:prstGeom>
          </p:spPr>
          <p:txBody>
            <a:bodyPr wrap="none">
              <a:spAutoFit/>
            </a:bodyPr>
            <a:lstStyle/>
            <a:p>
              <a:r>
                <a:rPr lang="en-US" dirty="0" smtClean="0">
                  <a:solidFill>
                    <a:srgbClr val="5C5C5C"/>
                  </a:solidFill>
                  <a:latin typeface="Monaco"/>
                </a:rPr>
                <a:t>&gt; </a:t>
              </a:r>
              <a:r>
                <a:rPr lang="en-US" dirty="0" err="1" smtClean="0">
                  <a:solidFill>
                    <a:srgbClr val="5C5C5C"/>
                  </a:solidFill>
                  <a:latin typeface="Monaco"/>
                </a:rPr>
                <a:t>webpack</a:t>
              </a:r>
              <a:endParaRPr lang="en-US" b="0" i="0" dirty="0">
                <a:solidFill>
                  <a:srgbClr val="5C5C5C"/>
                </a:solidFill>
                <a:effectLst/>
                <a:latin typeface="Monaco"/>
              </a:endParaRPr>
            </a:p>
          </p:txBody>
        </p:sp>
        <p:pic>
          <p:nvPicPr>
            <p:cNvPr id="12" name="Picture 2" descr="http://4.bp.blogspot.com/-RQ9V4TU43Ac/UzF1OYGDfHI/AAAAAAAACQc/ZLa6cS8wYSE/s1600/Termina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004" y="1435960"/>
              <a:ext cx="463845" cy="463845"/>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p:cNvSpPr/>
          <p:nvPr/>
        </p:nvSpPr>
        <p:spPr>
          <a:xfrm>
            <a:off x="4178808" y="1103970"/>
            <a:ext cx="4965191" cy="3088987"/>
          </a:xfrm>
          <a:prstGeom prst="rect">
            <a:avLst/>
          </a:prstGeom>
        </p:spPr>
        <p:txBody>
          <a:bodyPr wrap="square">
            <a:spAutoFit/>
          </a:bodyPr>
          <a:lstStyle/>
          <a:p>
            <a:pPr>
              <a:lnSpc>
                <a:spcPct val="107000"/>
              </a:lnSpc>
              <a:spcAft>
                <a:spcPts val="0"/>
              </a:spcAft>
            </a:pP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const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require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'path'</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module</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exports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context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path</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resolve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__</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dirname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entry</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'./init.js'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output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filename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'bundle.js'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path</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resolve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__</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dirname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'built'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resolve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extensions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js</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watch</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false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8948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Multiple entry points</a:t>
            </a:r>
            <a:endParaRPr lang="ru-RU" dirty="0"/>
          </a:p>
        </p:txBody>
      </p:sp>
      <p:sp>
        <p:nvSpPr>
          <p:cNvPr id="3" name="Content Placeholder 2"/>
          <p:cNvSpPr>
            <a:spLocks noGrp="1"/>
          </p:cNvSpPr>
          <p:nvPr>
            <p:ph idx="1"/>
          </p:nvPr>
        </p:nvSpPr>
        <p:spPr>
          <a:xfrm>
            <a:off x="341043" y="1455806"/>
            <a:ext cx="3889918" cy="2281428"/>
          </a:xfrm>
        </p:spPr>
        <p:txBody>
          <a:bodyPr/>
          <a:lstStyle/>
          <a:p>
            <a:r>
              <a:rPr lang="en-US" dirty="0"/>
              <a:t>To use multiple entry points you can pass an object to the entry option. </a:t>
            </a:r>
            <a:endParaRPr lang="en-US" dirty="0" smtClean="0"/>
          </a:p>
          <a:p>
            <a:endParaRPr lang="en-US" dirty="0"/>
          </a:p>
          <a:p>
            <a:r>
              <a:rPr lang="en-US" dirty="0" smtClean="0"/>
              <a:t>Each </a:t>
            </a:r>
            <a:r>
              <a:rPr lang="en-US" dirty="0"/>
              <a:t>value is treated as an entry point and the key represents the name of the entry </a:t>
            </a:r>
            <a:r>
              <a:rPr lang="en-US" dirty="0" smtClean="0"/>
              <a:t>point</a:t>
            </a:r>
          </a:p>
          <a:p>
            <a:endParaRPr lang="en-US" dirty="0" smtClean="0"/>
          </a:p>
          <a:p>
            <a:r>
              <a:rPr lang="en-US" dirty="0"/>
              <a:t>Dependency to an entry point is not allowed  </a:t>
            </a:r>
          </a:p>
        </p:txBody>
      </p:sp>
      <p:sp>
        <p:nvSpPr>
          <p:cNvPr id="5" name="Rectangle 4"/>
          <p:cNvSpPr/>
          <p:nvPr/>
        </p:nvSpPr>
        <p:spPr>
          <a:xfrm>
            <a:off x="4230961" y="776545"/>
            <a:ext cx="4913039" cy="4011034"/>
          </a:xfrm>
          <a:prstGeom prst="rect">
            <a:avLst/>
          </a:prstGeom>
        </p:spPr>
        <p:txBody>
          <a:bodyPr wrap="square">
            <a:spAutoFit/>
          </a:bodyPr>
          <a:lstStyle/>
          <a:p>
            <a:pPr>
              <a:lnSpc>
                <a:spcPct val="107000"/>
              </a:lnSpc>
              <a:spcAft>
                <a:spcPts val="0"/>
              </a:spcAft>
            </a:pP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const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require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'path'</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module</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exports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context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path</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join</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__</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dirname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entry</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home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"./home"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order</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"./order"</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profile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"./profile"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shop</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"./shop"</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output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path</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join</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__</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dirname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"built"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filename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"[name].</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js</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resolve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extensions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js</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044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Source maps</a:t>
            </a:r>
            <a:endParaRPr lang="ru-RU" dirty="0"/>
          </a:p>
        </p:txBody>
      </p:sp>
      <p:sp>
        <p:nvSpPr>
          <p:cNvPr id="3" name="Content Placeholder 2"/>
          <p:cNvSpPr>
            <a:spLocks noGrp="1"/>
          </p:cNvSpPr>
          <p:nvPr>
            <p:ph idx="1"/>
          </p:nvPr>
        </p:nvSpPr>
        <p:spPr/>
        <p:txBody>
          <a:bodyPr/>
          <a:lstStyle/>
          <a:p>
            <a:r>
              <a:rPr lang="en-US" dirty="0"/>
              <a:t>In order to use source map, you should change </a:t>
            </a:r>
            <a:r>
              <a:rPr lang="en-US" dirty="0" err="1"/>
              <a:t>devtool</a:t>
            </a:r>
            <a:r>
              <a:rPr lang="en-US" dirty="0"/>
              <a:t> option value from true to the value which available in this </a:t>
            </a:r>
            <a:r>
              <a:rPr lang="en-US" dirty="0" smtClean="0"/>
              <a:t>list:</a:t>
            </a:r>
          </a:p>
          <a:p>
            <a:pPr marL="285750" indent="-285750">
              <a:buFont typeface="Arial" panose="020B0604020202020204" pitchFamily="34" charset="0"/>
              <a:buChar char="•"/>
            </a:pPr>
            <a:r>
              <a:rPr lang="en-US" b="1" dirty="0" err="1" smtClean="0"/>
              <a:t>eval</a:t>
            </a:r>
            <a:r>
              <a:rPr lang="en-US" dirty="0" smtClean="0"/>
              <a:t> </a:t>
            </a:r>
          </a:p>
          <a:p>
            <a:pPr marL="285750" indent="-285750">
              <a:buFont typeface="Arial" panose="020B0604020202020204" pitchFamily="34" charset="0"/>
              <a:buChar char="•"/>
            </a:pPr>
            <a:r>
              <a:rPr lang="en-US" b="1" dirty="0" smtClean="0"/>
              <a:t>source-map </a:t>
            </a:r>
            <a:endParaRPr lang="en-US" dirty="0"/>
          </a:p>
          <a:p>
            <a:pPr marL="285750" indent="-285750">
              <a:buFont typeface="Arial" panose="020B0604020202020204" pitchFamily="34" charset="0"/>
              <a:buChar char="•"/>
            </a:pPr>
            <a:r>
              <a:rPr lang="en-US" b="1" dirty="0" smtClean="0"/>
              <a:t>more in </a:t>
            </a:r>
            <a:r>
              <a:rPr lang="en-US" b="1" dirty="0" smtClean="0">
                <a:hlinkClick r:id="rId3"/>
              </a:rPr>
              <a:t>docs</a:t>
            </a:r>
            <a:endParaRPr lang="en-US" b="1" dirty="0" smtClean="0"/>
          </a:p>
        </p:txBody>
      </p:sp>
      <p:pic>
        <p:nvPicPr>
          <p:cNvPr id="2052" name="Picture 4" descr="https://blog.getsentry.com/img/post-images/source-maps/hel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1429859"/>
            <a:ext cx="5723811" cy="3032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04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2" y="2398060"/>
            <a:ext cx="7574494" cy="513987"/>
          </a:xfrm>
        </p:spPr>
        <p:txBody>
          <a:bodyPr wrap="square">
            <a:spAutoFit/>
          </a:bodyPr>
          <a:lstStyle/>
          <a:p>
            <a:r>
              <a:rPr lang="en-US" b="1" dirty="0" smtClean="0"/>
              <a:t>Plugins</a:t>
            </a:r>
            <a:endParaRPr lang="ru-RU" b="1" dirty="0"/>
          </a:p>
        </p:txBody>
      </p:sp>
    </p:spTree>
    <p:extLst>
      <p:ext uri="{BB962C8B-B14F-4D97-AF65-F5344CB8AC3E}">
        <p14:creationId xmlns:p14="http://schemas.microsoft.com/office/powerpoint/2010/main" val="689825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Plugins</a:t>
            </a:r>
            <a:endParaRPr lang="ru-RU" dirty="0"/>
          </a:p>
        </p:txBody>
      </p:sp>
      <p:sp>
        <p:nvSpPr>
          <p:cNvPr id="3" name="Content Placeholder 2"/>
          <p:cNvSpPr>
            <a:spLocks noGrp="1"/>
          </p:cNvSpPr>
          <p:nvPr>
            <p:ph idx="1"/>
          </p:nvPr>
        </p:nvSpPr>
        <p:spPr>
          <a:xfrm>
            <a:off x="352472" y="1078992"/>
            <a:ext cx="4962478" cy="3383280"/>
          </a:xfrm>
        </p:spPr>
        <p:txBody>
          <a:bodyPr/>
          <a:lstStyle/>
          <a:p>
            <a:pPr lvl="0"/>
            <a:r>
              <a:rPr lang="en-US" dirty="0" smtClean="0"/>
              <a:t>Plugins aims:</a:t>
            </a:r>
          </a:p>
          <a:p>
            <a:pPr marL="285750" lvl="0" indent="-285750">
              <a:buFont typeface="Arial" panose="020B0604020202020204" pitchFamily="34" charset="0"/>
              <a:buChar char="•"/>
            </a:pPr>
            <a:r>
              <a:rPr lang="en-US" dirty="0" smtClean="0"/>
              <a:t>Automatically </a:t>
            </a:r>
            <a:r>
              <a:rPr lang="en-US" dirty="0"/>
              <a:t>pull out common stuff to one or more separate files (code splitting)</a:t>
            </a:r>
            <a:endParaRPr lang="ru-RU" dirty="0"/>
          </a:p>
          <a:p>
            <a:pPr marL="285750" lvl="0" indent="-285750">
              <a:buFont typeface="Arial" panose="020B0604020202020204" pitchFamily="34" charset="0"/>
              <a:buChar char="•"/>
            </a:pPr>
            <a:r>
              <a:rPr lang="ru-RU" dirty="0"/>
              <a:t>Minification</a:t>
            </a:r>
          </a:p>
          <a:p>
            <a:pPr marL="285750" lvl="0" indent="-285750">
              <a:buFont typeface="Arial" panose="020B0604020202020204" pitchFamily="34" charset="0"/>
              <a:buChar char="•"/>
            </a:pPr>
            <a:r>
              <a:rPr lang="en-US" dirty="0"/>
              <a:t>Hot module </a:t>
            </a:r>
            <a:r>
              <a:rPr lang="en-US" dirty="0" smtClean="0"/>
              <a:t>replacement (live reload)</a:t>
            </a:r>
          </a:p>
        </p:txBody>
      </p:sp>
      <p:sp>
        <p:nvSpPr>
          <p:cNvPr id="4" name="Rectangle 3"/>
          <p:cNvSpPr/>
          <p:nvPr/>
        </p:nvSpPr>
        <p:spPr>
          <a:xfrm>
            <a:off x="4974336" y="1760688"/>
            <a:ext cx="4169664" cy="2627964"/>
          </a:xfrm>
          <a:prstGeom prst="rect">
            <a:avLst/>
          </a:prstGeom>
        </p:spPr>
        <p:txBody>
          <a:bodyPr wrap="square">
            <a:spAutoFit/>
          </a:bodyPr>
          <a:lstStyle/>
          <a:p>
            <a:pPr>
              <a:lnSpc>
                <a:spcPct val="107000"/>
              </a:lnSpc>
              <a:spcAft>
                <a:spcPts val="0"/>
              </a:spcAf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module</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exports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entry</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app</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/app.js'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search</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/search.js'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output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filename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'[name].</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js</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__</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dirname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'/built'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plugins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new</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SomePlugin</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6310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UglifyJsPlugin</a:t>
            </a:r>
            <a:endParaRPr lang="ru-RU" dirty="0"/>
          </a:p>
        </p:txBody>
      </p:sp>
      <p:sp>
        <p:nvSpPr>
          <p:cNvPr id="3" name="Content Placeholder 2"/>
          <p:cNvSpPr>
            <a:spLocks noGrp="1"/>
          </p:cNvSpPr>
          <p:nvPr>
            <p:ph idx="1"/>
          </p:nvPr>
        </p:nvSpPr>
        <p:spPr>
          <a:xfrm>
            <a:off x="352473" y="1078992"/>
            <a:ext cx="4305252" cy="3383280"/>
          </a:xfrm>
        </p:spPr>
        <p:txBody>
          <a:bodyPr/>
          <a:lstStyle/>
          <a:p>
            <a:r>
              <a:rPr lang="en-US" dirty="0"/>
              <a:t>Minimize all JavaScript output of chunks. Loaders are switched into minimizing mode. You can pass an object containing </a:t>
            </a:r>
            <a:r>
              <a:rPr lang="en-US" dirty="0" err="1"/>
              <a:t>UglifyJS</a:t>
            </a:r>
            <a:r>
              <a:rPr lang="en-US" dirty="0"/>
              <a:t> options.</a:t>
            </a:r>
            <a:endParaRPr lang="ru-RU" dirty="0"/>
          </a:p>
        </p:txBody>
      </p:sp>
      <p:sp>
        <p:nvSpPr>
          <p:cNvPr id="6" name="Rectangle 5"/>
          <p:cNvSpPr/>
          <p:nvPr/>
        </p:nvSpPr>
        <p:spPr>
          <a:xfrm>
            <a:off x="2916936" y="2064821"/>
            <a:ext cx="5779008" cy="2397451"/>
          </a:xfrm>
          <a:prstGeom prst="rect">
            <a:avLst/>
          </a:prstGeom>
        </p:spPr>
        <p:txBody>
          <a:bodyPr wrap="square">
            <a:spAutoFit/>
          </a:bodyPr>
          <a:lstStyle/>
          <a:p>
            <a:pPr>
              <a:lnSpc>
                <a:spcPct val="107000"/>
              </a:lnSpc>
              <a:spcAft>
                <a:spcPts val="0"/>
              </a:spcAft>
            </a:pP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const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webpack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require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webpack</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module</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exports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entry</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'index.js'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output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dist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filename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'index_bundle.js'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plugins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new</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webpack</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optimize</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UglifyJsPlugin</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8885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DefinePlugin</a:t>
            </a:r>
            <a:endParaRPr lang="ru-RU" dirty="0"/>
          </a:p>
        </p:txBody>
      </p:sp>
      <p:sp>
        <p:nvSpPr>
          <p:cNvPr id="3" name="Content Placeholder 2"/>
          <p:cNvSpPr>
            <a:spLocks noGrp="1"/>
          </p:cNvSpPr>
          <p:nvPr>
            <p:ph idx="1"/>
          </p:nvPr>
        </p:nvSpPr>
        <p:spPr>
          <a:xfrm>
            <a:off x="352473" y="1078992"/>
            <a:ext cx="3028902" cy="1692783"/>
          </a:xfrm>
        </p:spPr>
        <p:txBody>
          <a:bodyPr/>
          <a:lstStyle/>
          <a:p>
            <a:r>
              <a:rPr lang="en-US" dirty="0"/>
              <a:t>The </a:t>
            </a:r>
            <a:r>
              <a:rPr lang="en-US" dirty="0" err="1"/>
              <a:t>DefinePlugin</a:t>
            </a:r>
            <a:r>
              <a:rPr lang="en-US" dirty="0"/>
              <a:t> allows you to create global constants which can be configured at compile time. </a:t>
            </a:r>
            <a:endParaRPr lang="ru-RU" dirty="0"/>
          </a:p>
        </p:txBody>
      </p:sp>
      <p:cxnSp>
        <p:nvCxnSpPr>
          <p:cNvPr id="7" name="Straight Arrow Connector 6"/>
          <p:cNvCxnSpPr/>
          <p:nvPr/>
        </p:nvCxnSpPr>
        <p:spPr>
          <a:xfrm flipH="1">
            <a:off x="3524250" y="2880659"/>
            <a:ext cx="1343025" cy="3036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572000" y="738225"/>
            <a:ext cx="4572000" cy="3319498"/>
          </a:xfrm>
          <a:prstGeom prst="rect">
            <a:avLst/>
          </a:prstGeom>
        </p:spPr>
        <p:txBody>
          <a:bodyPr>
            <a:spAutoFit/>
          </a:bodyPr>
          <a:lstStyle/>
          <a:p>
            <a:pPr>
              <a:lnSpc>
                <a:spcPct val="107000"/>
              </a:lnSpc>
              <a:spcAft>
                <a:spcPts val="0"/>
              </a:spcAft>
            </a:pPr>
            <a:r>
              <a:rPr lang="en-US" dirty="0" err="1" smtClean="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const</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webpack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require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webpack</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module</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exports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entry</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'index.js'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output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dist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filename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'index_bundle.js'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plugins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new</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webpack</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DefinePlugin</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PRODUCTION</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true</a:t>
            </a:r>
            <a:r>
              <a:rPr lang="en-US" dirty="0" smtClean="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VERSION</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5fa3b9"</a:t>
            </a:r>
            <a:r>
              <a:rPr lang="en-US" dirty="0" smtClean="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BROWSER_SUPPORTS_HTML5</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true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0" y="3330048"/>
            <a:ext cx="4992624" cy="1014380"/>
          </a:xfrm>
          <a:prstGeom prst="rect">
            <a:avLst/>
          </a:prstGeom>
        </p:spPr>
        <p:txBody>
          <a:bodyPr wrap="square">
            <a:spAutoFit/>
          </a:bodyPr>
          <a:lstStyle/>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console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log</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"Running App version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VERSION</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if</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BROWSER_SUPPORTS_HTML5</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require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"html5shiv"</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6104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HTML </a:t>
            </a:r>
            <a:r>
              <a:rPr lang="en-US" dirty="0" err="1"/>
              <a:t>Webpack</a:t>
            </a:r>
            <a:r>
              <a:rPr lang="en-US" dirty="0"/>
              <a:t> Plugin</a:t>
            </a:r>
            <a:endParaRPr lang="ru-RU" dirty="0"/>
          </a:p>
        </p:txBody>
      </p:sp>
      <p:sp>
        <p:nvSpPr>
          <p:cNvPr id="3" name="Content Placeholder 2"/>
          <p:cNvSpPr>
            <a:spLocks noGrp="1"/>
          </p:cNvSpPr>
          <p:nvPr>
            <p:ph idx="1"/>
          </p:nvPr>
        </p:nvSpPr>
        <p:spPr>
          <a:xfrm>
            <a:off x="352473" y="1078992"/>
            <a:ext cx="3305127" cy="3383280"/>
          </a:xfrm>
        </p:spPr>
        <p:txBody>
          <a:bodyPr/>
          <a:lstStyle/>
          <a:p>
            <a:r>
              <a:rPr lang="en-US" dirty="0"/>
              <a:t>This is a </a:t>
            </a:r>
            <a:r>
              <a:rPr lang="en-US" dirty="0" err="1"/>
              <a:t>webpack</a:t>
            </a:r>
            <a:r>
              <a:rPr lang="en-US" dirty="0"/>
              <a:t> plugin that simplifies creation of HTML files to serve your </a:t>
            </a:r>
            <a:r>
              <a:rPr lang="en-US" dirty="0" err="1"/>
              <a:t>webpack</a:t>
            </a:r>
            <a:r>
              <a:rPr lang="en-US" dirty="0"/>
              <a:t> bundles</a:t>
            </a:r>
            <a:endParaRPr lang="ru-RU" dirty="0"/>
          </a:p>
        </p:txBody>
      </p:sp>
      <p:cxnSp>
        <p:nvCxnSpPr>
          <p:cNvPr id="9" name="Straight Arrow Connector 8"/>
          <p:cNvCxnSpPr/>
          <p:nvPr/>
        </p:nvCxnSpPr>
        <p:spPr>
          <a:xfrm flipH="1">
            <a:off x="3352800" y="1989600"/>
            <a:ext cx="1066800" cy="907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572000" y="834204"/>
            <a:ext cx="4572000" cy="1936428"/>
          </a:xfrm>
          <a:prstGeom prst="rect">
            <a:avLst/>
          </a:prstGeom>
        </p:spPr>
        <p:txBody>
          <a:bodyPr>
            <a:spAutoFit/>
          </a:bodyPr>
          <a:lstStyle/>
          <a:p>
            <a:pPr>
              <a:lnSpc>
                <a:spcPct val="107000"/>
              </a:lnSpc>
              <a:spcAft>
                <a:spcPts val="0"/>
              </a:spcAf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module</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exports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entry</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'index.js'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output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dist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filename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'index_bundle.js'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plugins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new</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HtmlWebpackPlugin</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91440" y="2354272"/>
            <a:ext cx="5056632" cy="2397451"/>
          </a:xfrm>
          <a:prstGeom prst="rect">
            <a:avLst/>
          </a:prstGeom>
        </p:spPr>
        <p:txBody>
          <a:bodyPr wrap="square">
            <a:spAutoFit/>
          </a:bodyPr>
          <a:lstStyle/>
          <a:p>
            <a:pPr>
              <a:lnSpc>
                <a:spcPct val="107000"/>
              </a:lnSpc>
              <a:spcAft>
                <a:spcPts val="0"/>
              </a:spcAft>
            </a:pP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&lt;!DOCTYPE html&gt;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html</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head</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meta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charset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UTF-8</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title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Webpack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App</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title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head</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body</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 </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index_bundle.js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body</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html</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1646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CommonsChunkPlugin</a:t>
            </a:r>
            <a:endParaRPr lang="ru-RU" dirty="0"/>
          </a:p>
        </p:txBody>
      </p:sp>
      <p:sp>
        <p:nvSpPr>
          <p:cNvPr id="3" name="Content Placeholder 2"/>
          <p:cNvSpPr>
            <a:spLocks noGrp="1"/>
          </p:cNvSpPr>
          <p:nvPr>
            <p:ph idx="1"/>
          </p:nvPr>
        </p:nvSpPr>
        <p:spPr>
          <a:xfrm>
            <a:off x="0" y="1905985"/>
            <a:ext cx="3762327" cy="1180115"/>
          </a:xfrm>
        </p:spPr>
        <p:txBody>
          <a:bodyPr/>
          <a:lstStyle/>
          <a:p>
            <a:r>
              <a:rPr lang="en-US" dirty="0" smtClean="0"/>
              <a:t>This plugin finds shared module between entry points and move them to one bundle</a:t>
            </a:r>
            <a:endParaRPr lang="ru-RU" dirty="0"/>
          </a:p>
        </p:txBody>
      </p:sp>
      <p:sp>
        <p:nvSpPr>
          <p:cNvPr id="5" name="Rectangle 4"/>
          <p:cNvSpPr/>
          <p:nvPr/>
        </p:nvSpPr>
        <p:spPr>
          <a:xfrm>
            <a:off x="3762327" y="805474"/>
            <a:ext cx="5198793" cy="4060407"/>
          </a:xfrm>
          <a:prstGeom prst="rect">
            <a:avLst/>
          </a:prstGeom>
        </p:spPr>
        <p:txBody>
          <a:bodyPr wrap="square">
            <a:spAutoFit/>
          </a:bodyPr>
          <a:lstStyle/>
          <a:p>
            <a:pPr>
              <a:lnSpc>
                <a:spcPct val="107000"/>
              </a:lnSpc>
              <a:spcAft>
                <a:spcPts val="0"/>
              </a:spcAft>
            </a:pPr>
            <a:r>
              <a:rPr lang="en-US" sz="1050"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webpack</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require</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webpack</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module</a:t>
            </a:r>
            <a:r>
              <a:rPr lang="en-US" sz="105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exports</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entry</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vendor</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jquery</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"other-lib"</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app</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"./entry"</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search</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"./search"</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common</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utils</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vendor</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jquery</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output</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dist</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filename</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'index_bundle.js'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plugins</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new</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webpack</a:t>
            </a:r>
            <a:r>
              <a:rPr lang="en-US" sz="105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CommonsChunkPlugin</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name</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"vendor"</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filename: "vendor.js"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minChunks</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Infinity</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(with more entries, this ensures that no other module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goes into the vendor chunk)</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9744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dirty="0" smtClean="0"/>
              <a:t>Modules overview</a:t>
            </a:r>
          </a:p>
          <a:p>
            <a:r>
              <a:rPr lang="en-US" dirty="0" err="1" smtClean="0"/>
              <a:t>Webpack</a:t>
            </a:r>
            <a:r>
              <a:rPr lang="en-US" dirty="0" smtClean="0"/>
              <a:t> intro</a:t>
            </a:r>
            <a:r>
              <a:rPr lang="ru-RU" dirty="0" smtClean="0"/>
              <a:t> </a:t>
            </a:r>
            <a:r>
              <a:rPr lang="en-US" dirty="0" smtClean="0"/>
              <a:t>&amp; installation</a:t>
            </a:r>
          </a:p>
          <a:p>
            <a:r>
              <a:rPr lang="en-US" dirty="0" smtClean="0"/>
              <a:t>Configuration</a:t>
            </a:r>
          </a:p>
          <a:p>
            <a:r>
              <a:rPr lang="en-US" dirty="0" smtClean="0"/>
              <a:t>Source map</a:t>
            </a:r>
          </a:p>
          <a:p>
            <a:r>
              <a:rPr lang="en-US" dirty="0" smtClean="0"/>
              <a:t>Plugins </a:t>
            </a:r>
          </a:p>
          <a:p>
            <a:r>
              <a:rPr lang="en-US" dirty="0" smtClean="0"/>
              <a:t>Loaders</a:t>
            </a:r>
          </a:p>
          <a:p>
            <a:r>
              <a:rPr lang="en-US" dirty="0" smtClean="0"/>
              <a:t>Pitfalls</a:t>
            </a:r>
          </a:p>
        </p:txBody>
      </p:sp>
      <p:sp>
        <p:nvSpPr>
          <p:cNvPr id="2" name="Text Placeholder 1"/>
          <p:cNvSpPr>
            <a:spLocks noGrp="1"/>
          </p:cNvSpPr>
          <p:nvPr>
            <p:ph type="body" sz="quarter" idx="10"/>
          </p:nvPr>
        </p:nvSpPr>
        <p:spPr/>
        <p:txBody>
          <a:bodyPr/>
          <a:lstStyle/>
          <a:p>
            <a:r>
              <a:rPr lang="en-US" dirty="0" smtClean="0"/>
              <a:t>Agenda</a:t>
            </a:r>
            <a:endParaRPr lang="ru-RU" dirty="0"/>
          </a:p>
        </p:txBody>
      </p:sp>
    </p:spTree>
    <p:extLst>
      <p:ext uri="{BB962C8B-B14F-4D97-AF65-F5344CB8AC3E}">
        <p14:creationId xmlns:p14="http://schemas.microsoft.com/office/powerpoint/2010/main" val="1780304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2" y="2398060"/>
            <a:ext cx="7574494" cy="513987"/>
          </a:xfrm>
        </p:spPr>
        <p:txBody>
          <a:bodyPr wrap="square">
            <a:spAutoFit/>
          </a:bodyPr>
          <a:lstStyle/>
          <a:p>
            <a:r>
              <a:rPr lang="en-US" b="1" dirty="0" smtClean="0"/>
              <a:t>Loaders</a:t>
            </a:r>
            <a:endParaRPr lang="ru-RU" b="1" dirty="0"/>
          </a:p>
        </p:txBody>
      </p:sp>
    </p:spTree>
    <p:extLst>
      <p:ext uri="{BB962C8B-B14F-4D97-AF65-F5344CB8AC3E}">
        <p14:creationId xmlns:p14="http://schemas.microsoft.com/office/powerpoint/2010/main" val="1040502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Loaders</a:t>
            </a:r>
            <a:endParaRPr lang="ru-RU" b="1" dirty="0"/>
          </a:p>
        </p:txBody>
      </p:sp>
      <p:sp>
        <p:nvSpPr>
          <p:cNvPr id="3" name="Content Placeholder 2"/>
          <p:cNvSpPr>
            <a:spLocks noGrp="1"/>
          </p:cNvSpPr>
          <p:nvPr>
            <p:ph idx="1"/>
          </p:nvPr>
        </p:nvSpPr>
        <p:spPr>
          <a:xfrm>
            <a:off x="352473" y="1078992"/>
            <a:ext cx="4124277" cy="3383280"/>
          </a:xfrm>
        </p:spPr>
        <p:txBody>
          <a:bodyPr>
            <a:normAutofit/>
          </a:bodyPr>
          <a:lstStyle/>
          <a:p>
            <a:r>
              <a:rPr lang="en-US" dirty="0"/>
              <a:t>Each loader is an object in the array with three main properties.</a:t>
            </a:r>
          </a:p>
          <a:p>
            <a:pPr marL="285750" indent="-285750">
              <a:buFont typeface="Arial" panose="020B0604020202020204" pitchFamily="34" charset="0"/>
              <a:buChar char="•"/>
            </a:pPr>
            <a:r>
              <a:rPr lang="en-US" dirty="0"/>
              <a:t>The test property tells the loader which file type to check for.</a:t>
            </a:r>
          </a:p>
          <a:p>
            <a:pPr marL="285750" indent="-285750">
              <a:buFont typeface="Arial" panose="020B0604020202020204" pitchFamily="34" charset="0"/>
              <a:buChar char="•"/>
            </a:pPr>
            <a:r>
              <a:rPr lang="en-US" dirty="0"/>
              <a:t>The exclude property tells the loader which folders to stay away from or alternatively there is an include property which specifies which to stay in</a:t>
            </a:r>
            <a:r>
              <a:rPr lang="en-US" dirty="0" smtClean="0"/>
              <a:t>.</a:t>
            </a:r>
          </a:p>
          <a:p>
            <a:pPr marL="285750" indent="-285750">
              <a:buFont typeface="Arial" panose="020B0604020202020204" pitchFamily="34" charset="0"/>
              <a:buChar char="•"/>
            </a:pPr>
            <a:r>
              <a:rPr lang="en-US" dirty="0" smtClean="0"/>
              <a:t>The </a:t>
            </a:r>
            <a:r>
              <a:rPr lang="en-US" dirty="0"/>
              <a:t>loader property is a string value which corresponds to the loader in your </a:t>
            </a:r>
            <a:r>
              <a:rPr lang="en-US" dirty="0" err="1"/>
              <a:t>node_modules</a:t>
            </a:r>
            <a:r>
              <a:rPr lang="en-US" dirty="0"/>
              <a:t> folder. </a:t>
            </a:r>
            <a:endParaRPr lang="ru-RU" dirty="0"/>
          </a:p>
        </p:txBody>
      </p:sp>
      <p:sp>
        <p:nvSpPr>
          <p:cNvPr id="6" name="Rectangle 5"/>
          <p:cNvSpPr/>
          <p:nvPr/>
        </p:nvSpPr>
        <p:spPr>
          <a:xfrm>
            <a:off x="4672584" y="748540"/>
            <a:ext cx="4471416" cy="4044184"/>
          </a:xfrm>
          <a:prstGeom prst="rect">
            <a:avLst/>
          </a:prstGeom>
        </p:spPr>
        <p:txBody>
          <a:bodyPr wrap="square">
            <a:spAutoFit/>
          </a:bodyPr>
          <a:lstStyle/>
          <a:p>
            <a:pPr>
              <a:lnSpc>
                <a:spcPct val="107000"/>
              </a:lnSpc>
              <a:spcAft>
                <a:spcPts val="0"/>
              </a:spcAft>
            </a:pPr>
            <a:r>
              <a:rPr lang="en-US" sz="1000"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 </a:t>
            </a:r>
            <a:r>
              <a:rPr lang="en-US" sz="1000"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require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'path'</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module</a:t>
            </a:r>
            <a:r>
              <a:rPr lang="en-US" sz="10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exports</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context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path</a:t>
            </a:r>
            <a:r>
              <a:rPr lang="en-US" sz="10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join</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__</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dirname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entry</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home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"./Home"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order</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"./Order"</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output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path</a:t>
            </a:r>
            <a:r>
              <a:rPr lang="en-US" sz="10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join</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__</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dirname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"built"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filename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"[name].</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js</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resolve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extensions</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ts</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js</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module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rules</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test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EE99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EE9900"/>
                </a:solidFill>
                <a:latin typeface="Consolas" panose="020B0609020204030204" pitchFamily="49" charset="0"/>
                <a:ea typeface="Times New Roman" panose="02020603050405020304" pitchFamily="18" charset="0"/>
                <a:cs typeface="Times New Roman" panose="02020603050405020304" pitchFamily="18" charset="0"/>
              </a:rPr>
              <a:t>ts</a:t>
            </a:r>
            <a:r>
              <a:rPr lang="en-US" sz="1000" dirty="0">
                <a:solidFill>
                  <a:srgbClr val="EE99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loader</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'awesome-typescript-loader'</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options</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useCache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true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1356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Awesome </a:t>
            </a:r>
            <a:r>
              <a:rPr lang="en-US" dirty="0" smtClean="0"/>
              <a:t>Typescript </a:t>
            </a:r>
            <a:r>
              <a:rPr lang="en-US" dirty="0"/>
              <a:t>Loader</a:t>
            </a:r>
            <a:endParaRPr lang="ru-RU" dirty="0"/>
          </a:p>
        </p:txBody>
      </p:sp>
      <p:sp>
        <p:nvSpPr>
          <p:cNvPr id="3" name="Content Placeholder 2"/>
          <p:cNvSpPr>
            <a:spLocks noGrp="1"/>
          </p:cNvSpPr>
          <p:nvPr>
            <p:ph idx="1"/>
          </p:nvPr>
        </p:nvSpPr>
        <p:spPr>
          <a:xfrm>
            <a:off x="85773" y="958917"/>
            <a:ext cx="3379803" cy="3383280"/>
          </a:xfrm>
        </p:spPr>
        <p:txBody>
          <a:bodyPr/>
          <a:lstStyle/>
          <a:p>
            <a:r>
              <a:rPr lang="en-US" dirty="0" smtClean="0"/>
              <a:t>This loader </a:t>
            </a:r>
            <a:r>
              <a:rPr lang="en-US" dirty="0"/>
              <a:t>was created mostly to speed-up compilation in my own projects</a:t>
            </a:r>
            <a:r>
              <a:rPr lang="en-US" dirty="0" smtClean="0"/>
              <a:t>.</a:t>
            </a:r>
          </a:p>
          <a:p>
            <a:r>
              <a:rPr lang="en-US" dirty="0" smtClean="0"/>
              <a:t>Some </a:t>
            </a:r>
            <a:r>
              <a:rPr lang="en-US" dirty="0"/>
              <a:t>of them are quite big and </a:t>
            </a:r>
            <a:r>
              <a:rPr lang="en-US" dirty="0" smtClean="0"/>
              <a:t>the author </a:t>
            </a:r>
            <a:r>
              <a:rPr lang="en-US" dirty="0"/>
              <a:t>wanted to have full control on how </a:t>
            </a:r>
            <a:r>
              <a:rPr lang="en-US" dirty="0" smtClean="0"/>
              <a:t>the </a:t>
            </a:r>
            <a:r>
              <a:rPr lang="en-US" dirty="0"/>
              <a:t>files are compiled</a:t>
            </a:r>
            <a:endParaRPr lang="ru-RU" dirty="0"/>
          </a:p>
        </p:txBody>
      </p:sp>
      <p:sp>
        <p:nvSpPr>
          <p:cNvPr id="6" name="Rectangle 5"/>
          <p:cNvSpPr/>
          <p:nvPr/>
        </p:nvSpPr>
        <p:spPr>
          <a:xfrm>
            <a:off x="3465576" y="958917"/>
            <a:ext cx="5559552" cy="3780522"/>
          </a:xfrm>
          <a:prstGeom prst="rect">
            <a:avLst/>
          </a:prstGeom>
        </p:spPr>
        <p:txBody>
          <a:bodyPr wrap="square">
            <a:spAutoFit/>
          </a:bodyPr>
          <a:lstStyle/>
          <a:p>
            <a:pPr>
              <a:lnSpc>
                <a:spcPct val="107000"/>
              </a:lnSpc>
              <a:spcAft>
                <a:spcPts val="0"/>
              </a:spcAf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module</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exports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Currently we need to add '.</a:t>
            </a:r>
            <a:r>
              <a:rPr lang="en-US" dirty="0" err="1">
                <a:solidFill>
                  <a:srgbClr val="7D8B99"/>
                </a:solidFill>
                <a:latin typeface="Consolas" panose="020B0609020204030204" pitchFamily="49" charset="0"/>
                <a:ea typeface="Times New Roman" panose="02020603050405020304" pitchFamily="18" charset="0"/>
                <a:cs typeface="Times New Roman" panose="02020603050405020304" pitchFamily="18" charset="0"/>
              </a:rPr>
              <a:t>ts</a:t>
            </a: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to the </a:t>
            </a:r>
            <a:r>
              <a:rPr lang="en-US" dirty="0" err="1">
                <a:solidFill>
                  <a:srgbClr val="7D8B99"/>
                </a:solidFill>
                <a:latin typeface="Consolas" panose="020B0609020204030204" pitchFamily="49" charset="0"/>
                <a:ea typeface="Times New Roman" panose="02020603050405020304" pitchFamily="18" charset="0"/>
                <a:cs typeface="Times New Roman" panose="02020603050405020304" pitchFamily="18" charset="0"/>
              </a:rPr>
              <a:t>resolve.extensions</a:t>
            </a: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array.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resolve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extensions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ts</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tsx</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js</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jsx</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Add the loader for .</a:t>
            </a:r>
            <a:r>
              <a:rPr lang="en-US" dirty="0" err="1">
                <a:solidFill>
                  <a:srgbClr val="7D8B99"/>
                </a:solidFill>
                <a:latin typeface="Consolas" panose="020B0609020204030204" pitchFamily="49" charset="0"/>
                <a:ea typeface="Times New Roman" panose="02020603050405020304" pitchFamily="18" charset="0"/>
                <a:cs typeface="Times New Roman" panose="02020603050405020304" pitchFamily="18" charset="0"/>
              </a:rPr>
              <a:t>ts</a:t>
            </a: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files.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module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rules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test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EE99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EE9900"/>
                </a:solidFill>
                <a:latin typeface="Consolas" panose="020B0609020204030204" pitchFamily="49" charset="0"/>
                <a:ea typeface="Times New Roman" panose="02020603050405020304" pitchFamily="18" charset="0"/>
                <a:cs typeface="Times New Roman" panose="02020603050405020304" pitchFamily="18" charset="0"/>
              </a:rPr>
              <a:t>ts</a:t>
            </a:r>
            <a:r>
              <a:rPr lang="en-US" dirty="0">
                <a:solidFill>
                  <a:srgbClr val="EE99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loader</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'awesome-typescript-loader'</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331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CSS</a:t>
            </a:r>
            <a:endParaRPr lang="ru-RU" dirty="0"/>
          </a:p>
        </p:txBody>
      </p:sp>
      <p:sp>
        <p:nvSpPr>
          <p:cNvPr id="3" name="Content Placeholder 2"/>
          <p:cNvSpPr>
            <a:spLocks noGrp="1"/>
          </p:cNvSpPr>
          <p:nvPr>
            <p:ph idx="1"/>
          </p:nvPr>
        </p:nvSpPr>
        <p:spPr>
          <a:xfrm>
            <a:off x="5468112" y="918972"/>
            <a:ext cx="3523822" cy="2338197"/>
          </a:xfrm>
        </p:spPr>
        <p:txBody>
          <a:bodyPr/>
          <a:lstStyle/>
          <a:p>
            <a:r>
              <a:rPr lang="en-US" dirty="0" smtClean="0"/>
              <a:t>In order to use CSS you have to use two loaders: style-loader</a:t>
            </a:r>
            <a:r>
              <a:rPr lang="en-US" dirty="0"/>
              <a:t> </a:t>
            </a:r>
            <a:r>
              <a:rPr lang="en-US" dirty="0" smtClean="0"/>
              <a:t>and </a:t>
            </a:r>
            <a:r>
              <a:rPr lang="en-US" dirty="0" err="1" smtClean="0"/>
              <a:t>css</a:t>
            </a:r>
            <a:r>
              <a:rPr lang="en-US" dirty="0" smtClean="0"/>
              <a:t>-loader and one more plugin </a:t>
            </a:r>
            <a:r>
              <a:rPr lang="en-US" dirty="0" err="1"/>
              <a:t>ExtractTextPlugin</a:t>
            </a:r>
            <a:endParaRPr lang="ru-RU" dirty="0"/>
          </a:p>
        </p:txBody>
      </p:sp>
      <p:sp>
        <p:nvSpPr>
          <p:cNvPr id="7" name="Rectangle 6"/>
          <p:cNvSpPr/>
          <p:nvPr/>
        </p:nvSpPr>
        <p:spPr>
          <a:xfrm>
            <a:off x="81916" y="918972"/>
            <a:ext cx="6757416" cy="3879524"/>
          </a:xfrm>
          <a:prstGeom prst="rect">
            <a:avLst/>
          </a:prstGeom>
        </p:spPr>
        <p:txBody>
          <a:bodyPr wrap="square">
            <a:spAutoFit/>
          </a:bodyPr>
          <a:lstStyle/>
          <a:p>
            <a:pPr>
              <a:lnSpc>
                <a:spcPct val="107000"/>
              </a:lnSpc>
              <a:spcAft>
                <a:spcPts val="0"/>
              </a:spcAft>
            </a:pPr>
            <a:r>
              <a:rPr lang="en-US" sz="1000"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 </a:t>
            </a:r>
            <a:r>
              <a:rPr lang="en-US" sz="1000"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require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'path'</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ExtractTextPlugin</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require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"extract-text-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webpack</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-plugin"</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module</a:t>
            </a:r>
            <a:r>
              <a:rPr lang="en-US" sz="10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exports</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context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path</a:t>
            </a:r>
            <a:r>
              <a:rPr lang="en-US" sz="10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join</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__</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dirname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entry</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home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init</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styles</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'./home.css'</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output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path</a:t>
            </a:r>
            <a:r>
              <a:rPr lang="en-US" sz="10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join</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__</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dirname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"built"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filename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"[name].</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js</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module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rules</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test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EE99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EE9900"/>
                </a:solidFill>
                <a:latin typeface="Consolas" panose="020B0609020204030204" pitchFamily="49" charset="0"/>
                <a:ea typeface="Times New Roman" panose="02020603050405020304" pitchFamily="18" charset="0"/>
                <a:cs typeface="Times New Roman" panose="02020603050405020304" pitchFamily="18" charset="0"/>
              </a:rPr>
              <a:t>css</a:t>
            </a:r>
            <a:r>
              <a:rPr lang="en-US" sz="1000" dirty="0">
                <a:solidFill>
                  <a:srgbClr val="EE99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use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ExtractTextPlugin</a:t>
            </a:r>
            <a:r>
              <a:rPr lang="en-US" sz="10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extract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fallback</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"style-loader"</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use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css</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-loader"</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plugins</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new</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ExtractTextPlugin</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"[name].</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css</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20443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LESS</a:t>
            </a:r>
            <a:endParaRPr lang="ru-RU" dirty="0"/>
          </a:p>
        </p:txBody>
      </p:sp>
      <p:sp>
        <p:nvSpPr>
          <p:cNvPr id="3" name="Content Placeholder 2"/>
          <p:cNvSpPr>
            <a:spLocks noGrp="1"/>
          </p:cNvSpPr>
          <p:nvPr>
            <p:ph idx="1"/>
          </p:nvPr>
        </p:nvSpPr>
        <p:spPr>
          <a:xfrm>
            <a:off x="5248656" y="1352918"/>
            <a:ext cx="3111247" cy="3383280"/>
          </a:xfrm>
        </p:spPr>
        <p:txBody>
          <a:bodyPr/>
          <a:lstStyle/>
          <a:p>
            <a:r>
              <a:rPr lang="en-US" dirty="0"/>
              <a:t>In order to use </a:t>
            </a:r>
            <a:r>
              <a:rPr lang="en-US" dirty="0" smtClean="0"/>
              <a:t>LESS you have to add less loader</a:t>
            </a:r>
          </a:p>
        </p:txBody>
      </p:sp>
      <p:sp>
        <p:nvSpPr>
          <p:cNvPr id="6" name="Rectangle 5"/>
          <p:cNvSpPr/>
          <p:nvPr/>
        </p:nvSpPr>
        <p:spPr>
          <a:xfrm>
            <a:off x="0" y="824670"/>
            <a:ext cx="8677656" cy="3879524"/>
          </a:xfrm>
          <a:prstGeom prst="rect">
            <a:avLst/>
          </a:prstGeom>
        </p:spPr>
        <p:txBody>
          <a:bodyPr wrap="square">
            <a:spAutoFit/>
          </a:bodyPr>
          <a:lstStyle/>
          <a:p>
            <a:pPr>
              <a:lnSpc>
                <a:spcPct val="107000"/>
              </a:lnSpc>
              <a:spcAft>
                <a:spcPts val="0"/>
              </a:spcAft>
            </a:pPr>
            <a:r>
              <a:rPr lang="en-US" sz="1000"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 </a:t>
            </a:r>
            <a:r>
              <a:rPr lang="en-US" sz="1000"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require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'path'</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ExtractTextPlugin</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require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"extract-text-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webpack</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-plugin"</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module</a:t>
            </a:r>
            <a:r>
              <a:rPr lang="en-US" sz="10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exports</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context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path</a:t>
            </a:r>
            <a:r>
              <a:rPr lang="en-US" sz="10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join</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__</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dirname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entry</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home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init</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styles</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home.less</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output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path</a:t>
            </a:r>
            <a:r>
              <a:rPr lang="en-US" sz="10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join</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__</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dirname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"built"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filename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"[name].</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js</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module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rules</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test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EE9900"/>
                </a:solidFill>
                <a:latin typeface="Consolas" panose="020B0609020204030204" pitchFamily="49" charset="0"/>
                <a:ea typeface="Times New Roman" panose="02020603050405020304" pitchFamily="18" charset="0"/>
                <a:cs typeface="Times New Roman" panose="02020603050405020304" pitchFamily="18" charset="0"/>
              </a:rPr>
              <a:t>/\.less$/</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use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ExtractTextPlugin</a:t>
            </a:r>
            <a:r>
              <a:rPr lang="en-US" sz="10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extract</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fallback</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'style-loader'</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use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css</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-loader'</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'less-loader'</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plugins</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new</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ExtractTextPlugin</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filename</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'style.css'</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allChunks</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true</a:t>
            </a: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0802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File loader</a:t>
            </a:r>
            <a:endParaRPr lang="ru-RU" dirty="0"/>
          </a:p>
        </p:txBody>
      </p:sp>
      <p:sp>
        <p:nvSpPr>
          <p:cNvPr id="3" name="Content Placeholder 2"/>
          <p:cNvSpPr>
            <a:spLocks noGrp="1"/>
          </p:cNvSpPr>
          <p:nvPr>
            <p:ph idx="1"/>
          </p:nvPr>
        </p:nvSpPr>
        <p:spPr>
          <a:xfrm>
            <a:off x="4288533" y="1316736"/>
            <a:ext cx="4394121" cy="1453896"/>
          </a:xfrm>
        </p:spPr>
        <p:txBody>
          <a:bodyPr/>
          <a:lstStyle/>
          <a:p>
            <a:r>
              <a:rPr lang="en-US" dirty="0" smtClean="0"/>
              <a:t>By using this loader you can require any file</a:t>
            </a:r>
            <a:endParaRPr lang="ru-RU" dirty="0"/>
          </a:p>
        </p:txBody>
      </p:sp>
      <p:sp>
        <p:nvSpPr>
          <p:cNvPr id="5" name="Rectangle 4"/>
          <p:cNvSpPr/>
          <p:nvPr/>
        </p:nvSpPr>
        <p:spPr>
          <a:xfrm>
            <a:off x="112226" y="653963"/>
            <a:ext cx="6373368" cy="4233338"/>
          </a:xfrm>
          <a:prstGeom prst="rect">
            <a:avLst/>
          </a:prstGeom>
        </p:spPr>
        <p:txBody>
          <a:bodyPr wrap="square">
            <a:spAutoFit/>
          </a:bodyPr>
          <a:lstStyle/>
          <a:p>
            <a:pPr>
              <a:lnSpc>
                <a:spcPct val="107000"/>
              </a:lnSpc>
              <a:spcAft>
                <a:spcPts val="0"/>
              </a:spcAft>
            </a:pPr>
            <a:r>
              <a:rPr lang="en-US" sz="1200"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 </a:t>
            </a:r>
            <a:r>
              <a:rPr lang="en-US" sz="1200"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require</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'path'</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module</a:t>
            </a:r>
            <a:r>
              <a:rPr lang="en-US" sz="12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exports</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context</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path</a:t>
            </a:r>
            <a:r>
              <a:rPr lang="en-US" sz="12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join</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__</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dirname</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sz="12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entry</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output</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path</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path</a:t>
            </a:r>
            <a:r>
              <a:rPr lang="en-US" sz="1200"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join</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__</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dirname</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"built"</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filename</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"[name].</a:t>
            </a:r>
            <a:r>
              <a:rPr lang="en-US" sz="12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js</a:t>
            </a:r>
            <a:r>
              <a:rPr lang="en-US" sz="12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module</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rules</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test</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EE99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err="1">
                <a:solidFill>
                  <a:srgbClr val="EE9900"/>
                </a:solidFill>
                <a:latin typeface="Consolas" panose="020B0609020204030204" pitchFamily="49" charset="0"/>
                <a:ea typeface="Times New Roman" panose="02020603050405020304" pitchFamily="18" charset="0"/>
                <a:cs typeface="Times New Roman" panose="02020603050405020304" pitchFamily="18" charset="0"/>
              </a:rPr>
              <a:t>ttf|eot|svg|woff|png</a:t>
            </a:r>
            <a:r>
              <a:rPr lang="en-US" sz="1200" dirty="0">
                <a:solidFill>
                  <a:srgbClr val="EE9900"/>
                </a:solidFill>
                <a:latin typeface="Consolas" panose="020B0609020204030204" pitchFamily="49" charset="0"/>
                <a:ea typeface="Times New Roman" panose="02020603050405020304" pitchFamily="18" charset="0"/>
                <a:cs typeface="Times New Roman" panose="02020603050405020304" pitchFamily="18" charset="0"/>
              </a:rPr>
              <a:t>)(\?v=[0-9]\.[0-9]\.[0-9])?$/</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loader</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"file-loader"</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options</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name</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'[path][name].[</a:t>
            </a:r>
            <a:r>
              <a:rPr lang="en-US" sz="1200"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ext</a:t>
            </a:r>
            <a:r>
              <a:rPr lang="en-US" sz="1200"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]?[hash]'</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74853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2" y="2398060"/>
            <a:ext cx="7574494" cy="513987"/>
          </a:xfrm>
        </p:spPr>
        <p:txBody>
          <a:bodyPr wrap="square">
            <a:spAutoFit/>
          </a:bodyPr>
          <a:lstStyle/>
          <a:p>
            <a:r>
              <a:rPr lang="en-US" b="1" dirty="0" smtClean="0"/>
              <a:t>Dev tools</a:t>
            </a:r>
            <a:endParaRPr lang="ru-RU" b="1" dirty="0"/>
          </a:p>
        </p:txBody>
      </p:sp>
    </p:spTree>
    <p:extLst>
      <p:ext uri="{BB962C8B-B14F-4D97-AF65-F5344CB8AC3E}">
        <p14:creationId xmlns:p14="http://schemas.microsoft.com/office/powerpoint/2010/main" val="12375710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Webpack</a:t>
            </a:r>
            <a:r>
              <a:rPr lang="en-US" dirty="0" smtClean="0"/>
              <a:t> dev server</a:t>
            </a:r>
            <a:endParaRPr lang="ru-RU" dirty="0"/>
          </a:p>
        </p:txBody>
      </p:sp>
      <p:sp>
        <p:nvSpPr>
          <p:cNvPr id="3" name="Content Placeholder 2"/>
          <p:cNvSpPr>
            <a:spLocks noGrp="1"/>
          </p:cNvSpPr>
          <p:nvPr>
            <p:ph idx="1"/>
          </p:nvPr>
        </p:nvSpPr>
        <p:spPr/>
        <p:txBody>
          <a:bodyPr/>
          <a:lstStyle/>
          <a:p>
            <a:r>
              <a:rPr lang="en-US" dirty="0"/>
              <a:t>The </a:t>
            </a:r>
            <a:r>
              <a:rPr lang="en-US" dirty="0" err="1"/>
              <a:t>webpack</a:t>
            </a:r>
            <a:r>
              <a:rPr lang="en-US" dirty="0"/>
              <a:t>-dev-server is a little node.js Express server, which uses the </a:t>
            </a:r>
            <a:r>
              <a:rPr lang="en-US" dirty="0" err="1"/>
              <a:t>webpack</a:t>
            </a:r>
            <a:r>
              <a:rPr lang="en-US" dirty="0"/>
              <a:t>-dev-middleware to serve a </a:t>
            </a:r>
            <a:r>
              <a:rPr lang="en-US" dirty="0" err="1"/>
              <a:t>webpack</a:t>
            </a:r>
            <a:r>
              <a:rPr lang="en-US" dirty="0"/>
              <a:t> bundle</a:t>
            </a:r>
            <a:r>
              <a:rPr lang="en-US" dirty="0" smtClean="0"/>
              <a:t>.</a:t>
            </a:r>
          </a:p>
          <a:p>
            <a:endParaRPr lang="en-US" dirty="0"/>
          </a:p>
          <a:p>
            <a:r>
              <a:rPr lang="en-US" dirty="0" smtClean="0"/>
              <a:t>Install dev server globally</a:t>
            </a:r>
            <a:endParaRPr lang="en-US" dirty="0"/>
          </a:p>
          <a:p>
            <a:endParaRPr lang="en-US" dirty="0" smtClean="0"/>
          </a:p>
          <a:p>
            <a:endParaRPr lang="en-US" dirty="0"/>
          </a:p>
          <a:p>
            <a:endParaRPr lang="en-US" dirty="0" smtClean="0"/>
          </a:p>
          <a:p>
            <a:endParaRPr lang="en-US" dirty="0"/>
          </a:p>
          <a:p>
            <a:r>
              <a:rPr lang="en-US" dirty="0" smtClean="0"/>
              <a:t>Run server</a:t>
            </a:r>
            <a:endParaRPr lang="en-US" dirty="0"/>
          </a:p>
          <a:p>
            <a:endParaRPr lang="ru-RU" dirty="0"/>
          </a:p>
        </p:txBody>
      </p:sp>
      <p:grpSp>
        <p:nvGrpSpPr>
          <p:cNvPr id="5" name="Group 4"/>
          <p:cNvGrpSpPr/>
          <p:nvPr/>
        </p:nvGrpSpPr>
        <p:grpSpPr>
          <a:xfrm>
            <a:off x="352473" y="2454886"/>
            <a:ext cx="3567580" cy="463845"/>
            <a:chOff x="5340004" y="1435960"/>
            <a:chExt cx="3567580" cy="463845"/>
          </a:xfrm>
        </p:grpSpPr>
        <p:sp>
          <p:nvSpPr>
            <p:cNvPr id="6" name="Rectangle 5"/>
            <p:cNvSpPr/>
            <p:nvPr/>
          </p:nvSpPr>
          <p:spPr>
            <a:xfrm>
              <a:off x="5803849" y="1513993"/>
              <a:ext cx="3103735" cy="307777"/>
            </a:xfrm>
            <a:prstGeom prst="rect">
              <a:avLst/>
            </a:prstGeom>
          </p:spPr>
          <p:txBody>
            <a:bodyPr wrap="none">
              <a:spAutoFit/>
            </a:bodyPr>
            <a:lstStyle/>
            <a:p>
              <a:r>
                <a:rPr lang="en-US" dirty="0" smtClean="0">
                  <a:solidFill>
                    <a:srgbClr val="5C5C5C"/>
                  </a:solidFill>
                  <a:latin typeface="Monaco"/>
                </a:rPr>
                <a:t>&gt; </a:t>
              </a:r>
              <a:r>
                <a:rPr lang="en-US" dirty="0" err="1" smtClean="0">
                  <a:solidFill>
                    <a:srgbClr val="5C5C5C"/>
                  </a:solidFill>
                  <a:latin typeface="Monaco"/>
                </a:rPr>
                <a:t>npm</a:t>
              </a:r>
              <a:r>
                <a:rPr lang="en-US" dirty="0" smtClean="0">
                  <a:solidFill>
                    <a:srgbClr val="5C5C5C"/>
                  </a:solidFill>
                  <a:latin typeface="Monaco"/>
                </a:rPr>
                <a:t> install –g </a:t>
              </a:r>
              <a:r>
                <a:rPr lang="en-US" dirty="0" err="1" smtClean="0">
                  <a:solidFill>
                    <a:srgbClr val="5C5C5C"/>
                  </a:solidFill>
                  <a:latin typeface="Monaco"/>
                </a:rPr>
                <a:t>webpack</a:t>
              </a:r>
              <a:r>
                <a:rPr lang="en-US" dirty="0" smtClean="0">
                  <a:solidFill>
                    <a:srgbClr val="5C5C5C"/>
                  </a:solidFill>
                  <a:latin typeface="Monaco"/>
                </a:rPr>
                <a:t>-dev-server</a:t>
              </a:r>
              <a:endParaRPr lang="en-US" b="0" i="0" dirty="0">
                <a:solidFill>
                  <a:srgbClr val="5C5C5C"/>
                </a:solidFill>
                <a:effectLst/>
                <a:latin typeface="Monaco"/>
              </a:endParaRPr>
            </a:p>
          </p:txBody>
        </p:sp>
        <p:pic>
          <p:nvPicPr>
            <p:cNvPr id="7" name="Picture 2" descr="http://4.bp.blogspot.com/-RQ9V4TU43Ac/UzF1OYGDfHI/AAAAAAAACQc/ZLa6cS8wYSE/s1600/Terminal-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0004" y="1435960"/>
              <a:ext cx="463845" cy="4638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352473" y="3601696"/>
            <a:ext cx="2413418" cy="463845"/>
            <a:chOff x="5340004" y="1435960"/>
            <a:chExt cx="2413418" cy="463845"/>
          </a:xfrm>
        </p:grpSpPr>
        <p:sp>
          <p:nvSpPr>
            <p:cNvPr id="9" name="Rectangle 8"/>
            <p:cNvSpPr/>
            <p:nvPr/>
          </p:nvSpPr>
          <p:spPr>
            <a:xfrm>
              <a:off x="5803849" y="1513993"/>
              <a:ext cx="1949573" cy="307777"/>
            </a:xfrm>
            <a:prstGeom prst="rect">
              <a:avLst/>
            </a:prstGeom>
          </p:spPr>
          <p:txBody>
            <a:bodyPr wrap="none">
              <a:spAutoFit/>
            </a:bodyPr>
            <a:lstStyle/>
            <a:p>
              <a:r>
                <a:rPr lang="en-US" dirty="0" smtClean="0">
                  <a:solidFill>
                    <a:srgbClr val="5C5C5C"/>
                  </a:solidFill>
                  <a:latin typeface="Monaco"/>
                </a:rPr>
                <a:t>&gt; </a:t>
              </a:r>
              <a:r>
                <a:rPr lang="en-US" dirty="0" err="1" smtClean="0">
                  <a:solidFill>
                    <a:srgbClr val="5C5C5C"/>
                  </a:solidFill>
                  <a:latin typeface="Monaco"/>
                </a:rPr>
                <a:t>webpack</a:t>
              </a:r>
              <a:r>
                <a:rPr lang="en-US" dirty="0" smtClean="0">
                  <a:solidFill>
                    <a:srgbClr val="5C5C5C"/>
                  </a:solidFill>
                  <a:latin typeface="Monaco"/>
                </a:rPr>
                <a:t>-dev-server</a:t>
              </a:r>
              <a:endParaRPr lang="en-US" b="0" i="0" dirty="0">
                <a:solidFill>
                  <a:srgbClr val="5C5C5C"/>
                </a:solidFill>
                <a:effectLst/>
                <a:latin typeface="Monaco"/>
              </a:endParaRPr>
            </a:p>
          </p:txBody>
        </p:sp>
        <p:pic>
          <p:nvPicPr>
            <p:cNvPr id="10" name="Picture 2" descr="http://4.bp.blogspot.com/-RQ9V4TU43Ac/UzF1OYGDfHI/AAAAAAAACQc/ZLa6cS8wYSE/s1600/Terminal-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0004" y="1435960"/>
              <a:ext cx="463845" cy="46384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167901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Hot module replacement</a:t>
            </a:r>
            <a:endParaRPr lang="ru-RU" dirty="0"/>
          </a:p>
        </p:txBody>
      </p:sp>
      <p:sp>
        <p:nvSpPr>
          <p:cNvPr id="3" name="Content Placeholder 2"/>
          <p:cNvSpPr>
            <a:spLocks noGrp="1"/>
          </p:cNvSpPr>
          <p:nvPr>
            <p:ph idx="1"/>
          </p:nvPr>
        </p:nvSpPr>
        <p:spPr/>
        <p:txBody>
          <a:bodyPr/>
          <a:lstStyle/>
          <a:p>
            <a:r>
              <a:rPr lang="en-US" dirty="0"/>
              <a:t>Hot Module Replacement (HMR) exchanges, adds, or removes modules while an application is running </a:t>
            </a:r>
            <a:r>
              <a:rPr lang="en-US" b="1" dirty="0"/>
              <a:t>without</a:t>
            </a:r>
            <a:r>
              <a:rPr lang="en-US" dirty="0"/>
              <a:t> a page reload</a:t>
            </a:r>
            <a:r>
              <a:rPr lang="en-US" dirty="0" smtClean="0"/>
              <a:t>.</a:t>
            </a:r>
          </a:p>
          <a:p>
            <a:endParaRPr lang="en-US" dirty="0"/>
          </a:p>
          <a:p>
            <a:r>
              <a:rPr lang="en-US" dirty="0" smtClean="0"/>
              <a:t>It can be applied for example to styles</a:t>
            </a:r>
          </a:p>
          <a:p>
            <a:endParaRPr lang="en-US" dirty="0"/>
          </a:p>
          <a:p>
            <a:r>
              <a:rPr lang="en-US" dirty="0" smtClean="0"/>
              <a:t>Add to </a:t>
            </a:r>
            <a:r>
              <a:rPr lang="en-US" dirty="0" err="1" smtClean="0"/>
              <a:t>config</a:t>
            </a:r>
            <a:r>
              <a:rPr lang="en-US" dirty="0"/>
              <a:t>:</a:t>
            </a:r>
            <a:endParaRPr lang="ru-RU" dirty="0"/>
          </a:p>
        </p:txBody>
      </p:sp>
      <p:sp>
        <p:nvSpPr>
          <p:cNvPr id="6" name="Rectangle 5"/>
          <p:cNvSpPr/>
          <p:nvPr/>
        </p:nvSpPr>
        <p:spPr>
          <a:xfrm>
            <a:off x="1956816" y="2316281"/>
            <a:ext cx="6144768" cy="2397451"/>
          </a:xfrm>
          <a:prstGeom prst="rect">
            <a:avLst/>
          </a:prstGeom>
        </p:spPr>
        <p:txBody>
          <a:bodyPr wrap="square">
            <a:spAutoFit/>
          </a:bodyPr>
          <a:lstStyle/>
          <a:p>
            <a:pPr>
              <a:lnSpc>
                <a:spcPct val="107000"/>
              </a:lnSpc>
              <a:spcAft>
                <a:spcPts val="0"/>
              </a:spcAf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module</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exports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plugins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new</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webpack</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HotModuleReplacementPlugin</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devServer</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hot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true</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69568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Pitfalls</a:t>
            </a:r>
            <a:endParaRPr lang="ru-RU"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Watch sometimes doesn’t work</a:t>
            </a:r>
          </a:p>
          <a:p>
            <a:pPr marL="285750" indent="-285750">
              <a:buFont typeface="Arial" panose="020B0604020202020204" pitchFamily="34" charset="0"/>
              <a:buChar char="•"/>
            </a:pPr>
            <a:r>
              <a:rPr lang="en-US" dirty="0" smtClean="0"/>
              <a:t>Module order depends on file structure</a:t>
            </a:r>
          </a:p>
          <a:p>
            <a:pPr marL="285750" indent="-285750">
              <a:buFont typeface="Arial" panose="020B0604020202020204" pitchFamily="34" charset="0"/>
              <a:buChar char="•"/>
            </a:pPr>
            <a:r>
              <a:rPr lang="en-US" dirty="0" smtClean="0"/>
              <a:t>Every module is an object</a:t>
            </a:r>
          </a:p>
          <a:p>
            <a:pPr marL="285750" indent="-285750">
              <a:buFont typeface="Arial" panose="020B0604020202020204" pitchFamily="34" charset="0"/>
              <a:buChar char="•"/>
            </a:pPr>
            <a:r>
              <a:rPr lang="en-US" dirty="0" err="1" smtClean="0"/>
              <a:t>TypeScript</a:t>
            </a:r>
            <a:r>
              <a:rPr lang="en-US" dirty="0" smtClean="0"/>
              <a:t> doesn’t generate require if it is never used</a:t>
            </a:r>
          </a:p>
          <a:p>
            <a:pPr marL="285750" indent="-285750">
              <a:buFont typeface="Arial" panose="020B0604020202020204" pitchFamily="34" charset="0"/>
              <a:buChar char="•"/>
            </a:pPr>
            <a:endParaRPr lang="ru-RU" dirty="0"/>
          </a:p>
        </p:txBody>
      </p:sp>
    </p:spTree>
    <p:extLst>
      <p:ext uri="{BB962C8B-B14F-4D97-AF65-F5344CB8AC3E}">
        <p14:creationId xmlns:p14="http://schemas.microsoft.com/office/powerpoint/2010/main" val="2369807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2" y="2398060"/>
            <a:ext cx="7574494" cy="517642"/>
          </a:xfrm>
        </p:spPr>
        <p:txBody>
          <a:bodyPr wrap="square">
            <a:spAutoFit/>
          </a:bodyPr>
          <a:lstStyle/>
          <a:p>
            <a:r>
              <a:rPr lang="en-US" dirty="0" smtClean="0"/>
              <a:t>Overview</a:t>
            </a:r>
            <a:endParaRPr lang="en-US" dirty="0"/>
          </a:p>
        </p:txBody>
      </p:sp>
    </p:spTree>
    <p:extLst>
      <p:ext uri="{BB962C8B-B14F-4D97-AF65-F5344CB8AC3E}">
        <p14:creationId xmlns:p14="http://schemas.microsoft.com/office/powerpoint/2010/main" val="41052742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Usefull</a:t>
            </a:r>
            <a:r>
              <a:rPr lang="en-US" dirty="0" smtClean="0"/>
              <a:t> links</a:t>
            </a:r>
            <a:endParaRPr lang="ru-RU"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err="1">
                <a:hlinkClick r:id="rId2"/>
              </a:rPr>
              <a:t>Webpack</a:t>
            </a:r>
            <a:r>
              <a:rPr lang="en-US" dirty="0">
                <a:hlinkClick r:id="rId2"/>
              </a:rPr>
              <a:t> Module Bundler</a:t>
            </a:r>
            <a:endParaRPr lang="en-US" dirty="0"/>
          </a:p>
          <a:p>
            <a:pPr marL="285750" indent="-285750">
              <a:buFont typeface="Arial" panose="020B0604020202020204" pitchFamily="34" charset="0"/>
              <a:buChar char="•"/>
            </a:pPr>
            <a:r>
              <a:rPr lang="en-US" dirty="0" err="1">
                <a:hlinkClick r:id="rId3"/>
              </a:rPr>
              <a:t>Frontender</a:t>
            </a:r>
            <a:r>
              <a:rPr lang="en-US" dirty="0">
                <a:hlinkClick r:id="rId3"/>
              </a:rPr>
              <a:t> Magazine</a:t>
            </a:r>
            <a:endParaRPr lang="en-US" dirty="0"/>
          </a:p>
          <a:p>
            <a:pPr marL="285750" indent="-285750">
              <a:buFont typeface="Arial" panose="020B0604020202020204" pitchFamily="34" charset="0"/>
              <a:buChar char="•"/>
            </a:pPr>
            <a:r>
              <a:rPr lang="en-US" dirty="0">
                <a:hlinkClick r:id="rId4"/>
              </a:rPr>
              <a:t>Beginner’s guide to </a:t>
            </a:r>
            <a:r>
              <a:rPr lang="en-US" dirty="0" err="1">
                <a:hlinkClick r:id="rId4"/>
              </a:rPr>
              <a:t>Webpack</a:t>
            </a:r>
            <a:endParaRPr lang="en-US" dirty="0"/>
          </a:p>
          <a:p>
            <a:pPr marL="285750" indent="-285750">
              <a:buFont typeface="Arial" panose="020B0604020202020204" pitchFamily="34" charset="0"/>
              <a:buChar char="•"/>
            </a:pPr>
            <a:r>
              <a:rPr lang="en-US" dirty="0">
                <a:hlinkClick r:id="rId5"/>
              </a:rPr>
              <a:t>Diving into </a:t>
            </a:r>
            <a:r>
              <a:rPr lang="en-US" dirty="0" err="1">
                <a:hlinkClick r:id="rId5"/>
              </a:rPr>
              <a:t>Webpack</a:t>
            </a:r>
            <a:endParaRPr lang="en-US" dirty="0"/>
          </a:p>
          <a:p>
            <a:pPr marL="285750" indent="-285750">
              <a:buFont typeface="Arial" panose="020B0604020202020204" pitchFamily="34" charset="0"/>
              <a:buChar char="•"/>
            </a:pPr>
            <a:r>
              <a:rPr lang="en-US" dirty="0">
                <a:hlinkClick r:id="rId6"/>
              </a:rPr>
              <a:t>"</a:t>
            </a:r>
            <a:r>
              <a:rPr lang="en-US" dirty="0" err="1">
                <a:hlinkClick r:id="rId6"/>
              </a:rPr>
              <a:t>Webpack</a:t>
            </a:r>
            <a:r>
              <a:rPr lang="en-US" dirty="0">
                <a:hlinkClick r:id="rId6"/>
              </a:rPr>
              <a:t>" by Denis </a:t>
            </a:r>
            <a:r>
              <a:rPr lang="en-US" dirty="0" err="1">
                <a:hlinkClick r:id="rId6"/>
              </a:rPr>
              <a:t>Izmaylov</a:t>
            </a:r>
            <a:endParaRPr lang="en-US" dirty="0"/>
          </a:p>
          <a:p>
            <a:pPr marL="285750" indent="-285750">
              <a:buFont typeface="Arial" panose="020B0604020202020204" pitchFamily="34" charset="0"/>
              <a:buChar char="•"/>
            </a:pPr>
            <a:r>
              <a:rPr lang="en-US" dirty="0">
                <a:hlinkClick r:id="rId7"/>
              </a:rPr>
              <a:t>Screencast </a:t>
            </a:r>
            <a:r>
              <a:rPr lang="en-US" dirty="0" err="1">
                <a:hlinkClick r:id="rId7"/>
              </a:rPr>
              <a:t>Webpack</a:t>
            </a:r>
            <a:endParaRPr lang="en-US" dirty="0"/>
          </a:p>
          <a:p>
            <a:pPr marL="285750" indent="-285750">
              <a:buFont typeface="Arial" panose="020B0604020202020204" pitchFamily="34" charset="0"/>
              <a:buChar char="•"/>
            </a:pPr>
            <a:endParaRPr lang="ru-RU" dirty="0"/>
          </a:p>
        </p:txBody>
      </p:sp>
    </p:spTree>
    <p:extLst>
      <p:ext uri="{BB962C8B-B14F-4D97-AF65-F5344CB8AC3E}">
        <p14:creationId xmlns:p14="http://schemas.microsoft.com/office/powerpoint/2010/main" val="3909567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4" name="Text Placeholder 3"/>
          <p:cNvSpPr>
            <a:spLocks noGrp="1"/>
          </p:cNvSpPr>
          <p:nvPr>
            <p:ph type="body" sz="quarter" idx="15"/>
          </p:nvPr>
        </p:nvSpPr>
        <p:spPr>
          <a:xfrm>
            <a:off x="1568857" y="3892176"/>
            <a:ext cx="4393280" cy="700192"/>
          </a:xfrm>
          <a:solidFill>
            <a:srgbClr val="2E2D2F"/>
          </a:solidFill>
        </p:spPr>
        <p:txBody>
          <a:bodyPr anchor="ctr"/>
          <a:lstStyle/>
          <a:p>
            <a:pPr>
              <a:lnSpc>
                <a:spcPct val="100000"/>
              </a:lnSpc>
            </a:pPr>
            <a:r>
              <a:rPr lang="en-US" dirty="0" smtClean="0">
                <a:latin typeface="Oswald Regular" panose="02000503000000000000" pitchFamily="2" charset="-52"/>
              </a:rPr>
              <a:t>Thanks for attention!</a:t>
            </a:r>
            <a:endParaRPr lang="en-US" dirty="0">
              <a:latin typeface="Oswald Regular" panose="02000503000000000000" pitchFamily="2" charset="-52"/>
            </a:endParaRPr>
          </a:p>
        </p:txBody>
      </p:sp>
      <p:sp>
        <p:nvSpPr>
          <p:cNvPr id="12" name="Rectangle 11"/>
          <p:cNvSpPr/>
          <p:nvPr/>
        </p:nvSpPr>
        <p:spPr>
          <a:xfrm>
            <a:off x="161262" y="3760142"/>
            <a:ext cx="1230746" cy="123074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p>
        </p:txBody>
      </p:sp>
      <p:pic>
        <p:nvPicPr>
          <p:cNvPr id="9" name="Picture Placeholder 8"/>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161262" y="4146396"/>
            <a:ext cx="1221965" cy="458237"/>
          </a:xfrm>
        </p:spPr>
      </p:pic>
      <p:sp>
        <p:nvSpPr>
          <p:cNvPr id="14" name="Text Placeholder 4"/>
          <p:cNvSpPr>
            <a:spLocks noGrp="1"/>
          </p:cNvSpPr>
          <p:nvPr>
            <p:ph type="body" sz="quarter" idx="16"/>
          </p:nvPr>
        </p:nvSpPr>
        <p:spPr>
          <a:xfrm>
            <a:off x="1568857" y="4725319"/>
            <a:ext cx="4393280" cy="284693"/>
          </a:xfrm>
          <a:solidFill>
            <a:schemeClr val="bg1"/>
          </a:solidFill>
        </p:spPr>
        <p:txBody>
          <a:bodyPr/>
          <a:lstStyle/>
          <a:p>
            <a:r>
              <a:rPr lang="en-US" dirty="0" smtClean="0">
                <a:solidFill>
                  <a:srgbClr val="2E2D2F"/>
                </a:solidFill>
                <a:latin typeface="Oswald Regular" panose="02000503000000000000" pitchFamily="2" charset="-52"/>
              </a:rPr>
              <a:t>Dmitrii Pikulin, Ryazan, Russia</a:t>
            </a:r>
            <a:endParaRPr lang="en-US" dirty="0">
              <a:solidFill>
                <a:srgbClr val="2E2D2F"/>
              </a:solidFill>
              <a:latin typeface="Oswald Regular" panose="02000503000000000000" pitchFamily="2" charset="-52"/>
            </a:endParaRPr>
          </a:p>
        </p:txBody>
      </p:sp>
    </p:spTree>
    <p:extLst>
      <p:ext uri="{BB962C8B-B14F-4D97-AF65-F5344CB8AC3E}">
        <p14:creationId xmlns:p14="http://schemas.microsoft.com/office/powerpoint/2010/main" val="3965646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3A4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547116"/>
            <a:ext cx="9144000" cy="3905067"/>
          </a:xfrm>
          <a:prstGeom prst="rect">
            <a:avLst/>
          </a:prstGeom>
        </p:spPr>
      </p:pic>
    </p:spTree>
    <p:extLst>
      <p:ext uri="{BB962C8B-B14F-4D97-AF65-F5344CB8AC3E}">
        <p14:creationId xmlns:p14="http://schemas.microsoft.com/office/powerpoint/2010/main" val="4284105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Quick features overview</a:t>
            </a:r>
          </a:p>
        </p:txBody>
      </p:sp>
      <p:sp>
        <p:nvSpPr>
          <p:cNvPr id="8" name="Text Placeholder 7"/>
          <p:cNvSpPr>
            <a:spLocks noGrp="1"/>
          </p:cNvSpPr>
          <p:nvPr>
            <p:ph type="body" sz="quarter" idx="17"/>
          </p:nvPr>
        </p:nvSpPr>
        <p:spPr/>
        <p:txBody>
          <a:bodyPr/>
          <a:lstStyle/>
          <a:p>
            <a:r>
              <a:rPr lang="en-US" dirty="0" smtClean="0"/>
              <a:t>Module system</a:t>
            </a:r>
            <a:endParaRPr lang="en-US" dirty="0"/>
          </a:p>
        </p:txBody>
      </p:sp>
      <p:sp>
        <p:nvSpPr>
          <p:cNvPr id="9" name="Text Placeholder 8"/>
          <p:cNvSpPr>
            <a:spLocks noGrp="1"/>
          </p:cNvSpPr>
          <p:nvPr>
            <p:ph type="body" sz="quarter" idx="18"/>
          </p:nvPr>
        </p:nvSpPr>
        <p:spPr/>
        <p:txBody>
          <a:bodyPr/>
          <a:lstStyle/>
          <a:p>
            <a:r>
              <a:rPr lang="en-US" dirty="0" smtClean="0"/>
              <a:t>AMD</a:t>
            </a:r>
          </a:p>
          <a:p>
            <a:r>
              <a:rPr lang="en-US" dirty="0" smtClean="0"/>
              <a:t>Common.js</a:t>
            </a:r>
            <a:endParaRPr lang="en-US" dirty="0"/>
          </a:p>
        </p:txBody>
      </p:sp>
      <p:sp>
        <p:nvSpPr>
          <p:cNvPr id="10" name="Text Placeholder 9"/>
          <p:cNvSpPr>
            <a:spLocks noGrp="1"/>
          </p:cNvSpPr>
          <p:nvPr>
            <p:ph type="body" sz="quarter" idx="19"/>
          </p:nvPr>
        </p:nvSpPr>
        <p:spPr/>
        <p:txBody>
          <a:bodyPr/>
          <a:lstStyle/>
          <a:p>
            <a:r>
              <a:rPr lang="en-US" dirty="0" smtClean="0"/>
              <a:t>Package management</a:t>
            </a:r>
            <a:endParaRPr lang="en-US" dirty="0"/>
          </a:p>
        </p:txBody>
      </p:sp>
      <p:sp>
        <p:nvSpPr>
          <p:cNvPr id="11" name="Text Placeholder 10"/>
          <p:cNvSpPr>
            <a:spLocks noGrp="1"/>
          </p:cNvSpPr>
          <p:nvPr>
            <p:ph type="body" sz="quarter" idx="20"/>
          </p:nvPr>
        </p:nvSpPr>
        <p:spPr/>
        <p:txBody>
          <a:bodyPr/>
          <a:lstStyle/>
          <a:p>
            <a:r>
              <a:rPr lang="en-US" dirty="0" smtClean="0"/>
              <a:t>Bower</a:t>
            </a:r>
          </a:p>
          <a:p>
            <a:r>
              <a:rPr lang="en-US" dirty="0" smtClean="0"/>
              <a:t>NPM</a:t>
            </a:r>
            <a:endParaRPr lang="en-US" dirty="0"/>
          </a:p>
        </p:txBody>
      </p:sp>
      <p:sp>
        <p:nvSpPr>
          <p:cNvPr id="12" name="Text Placeholder 11"/>
          <p:cNvSpPr>
            <a:spLocks noGrp="1"/>
          </p:cNvSpPr>
          <p:nvPr>
            <p:ph type="body" sz="quarter" idx="21"/>
          </p:nvPr>
        </p:nvSpPr>
        <p:spPr/>
        <p:txBody>
          <a:bodyPr/>
          <a:lstStyle/>
          <a:p>
            <a:r>
              <a:rPr lang="en-US" dirty="0" smtClean="0"/>
              <a:t>Live reload</a:t>
            </a:r>
            <a:endParaRPr lang="en-US" dirty="0"/>
          </a:p>
        </p:txBody>
      </p:sp>
      <p:sp>
        <p:nvSpPr>
          <p:cNvPr id="13" name="Text Placeholder 12"/>
          <p:cNvSpPr>
            <a:spLocks noGrp="1"/>
          </p:cNvSpPr>
          <p:nvPr>
            <p:ph type="body" sz="quarter" idx="22"/>
          </p:nvPr>
        </p:nvSpPr>
        <p:spPr/>
        <p:txBody>
          <a:bodyPr/>
          <a:lstStyle/>
          <a:p>
            <a:r>
              <a:rPr lang="en-US" dirty="0" smtClean="0"/>
              <a:t>Hot Module Replacement</a:t>
            </a:r>
            <a:endParaRPr lang="en-US" dirty="0"/>
          </a:p>
        </p:txBody>
      </p:sp>
    </p:spTree>
    <p:extLst>
      <p:ext uri="{BB962C8B-B14F-4D97-AF65-F5344CB8AC3E}">
        <p14:creationId xmlns:p14="http://schemas.microsoft.com/office/powerpoint/2010/main" val="2999558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2" y="2398060"/>
            <a:ext cx="7574494" cy="517642"/>
          </a:xfrm>
        </p:spPr>
        <p:txBody>
          <a:bodyPr wrap="square">
            <a:spAutoFit/>
          </a:bodyPr>
          <a:lstStyle/>
          <a:p>
            <a:r>
              <a:rPr lang="en-US" dirty="0" smtClean="0"/>
              <a:t>Not long time ago…</a:t>
            </a:r>
            <a:endParaRPr lang="en-US" dirty="0"/>
          </a:p>
        </p:txBody>
      </p:sp>
    </p:spTree>
    <p:extLst>
      <p:ext uri="{BB962C8B-B14F-4D97-AF65-F5344CB8AC3E}">
        <p14:creationId xmlns:p14="http://schemas.microsoft.com/office/powerpoint/2010/main" val="2982656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Without modules</a:t>
            </a:r>
            <a:endParaRPr lang="ru-RU" dirty="0"/>
          </a:p>
        </p:txBody>
      </p:sp>
      <p:sp>
        <p:nvSpPr>
          <p:cNvPr id="2" name="Content Placeholder 1"/>
          <p:cNvSpPr>
            <a:spLocks noGrp="1"/>
          </p:cNvSpPr>
          <p:nvPr>
            <p:ph idx="1"/>
          </p:nvPr>
        </p:nvSpPr>
        <p:spPr/>
        <p:txBody>
          <a:bodyPr/>
          <a:lstStyle/>
          <a:p>
            <a:r>
              <a:rPr lang="en-US" dirty="0" smtClean="0"/>
              <a:t>Cons:</a:t>
            </a:r>
          </a:p>
          <a:p>
            <a:pPr marL="285750" indent="-285750">
              <a:buFont typeface="Arial" panose="020B0604020202020204" pitchFamily="34" charset="0"/>
              <a:buChar char="•"/>
            </a:pPr>
            <a:r>
              <a:rPr lang="en-US" dirty="0"/>
              <a:t>Have to know "correct" order (inter-dependencies)</a:t>
            </a:r>
          </a:p>
          <a:p>
            <a:pPr marL="285750" indent="-285750">
              <a:buFont typeface="Arial" panose="020B0604020202020204" pitchFamily="34" charset="0"/>
              <a:buChar char="•"/>
            </a:pPr>
            <a:r>
              <a:rPr lang="en-US" dirty="0"/>
              <a:t>Have to make sure correct dependencies are added</a:t>
            </a:r>
          </a:p>
          <a:p>
            <a:pPr marL="285750" indent="-285750">
              <a:buFont typeface="Arial" panose="020B0604020202020204" pitchFamily="34" charset="0"/>
              <a:buChar char="•"/>
            </a:pPr>
            <a:r>
              <a:rPr lang="en-US" dirty="0"/>
              <a:t>(on each page)</a:t>
            </a:r>
          </a:p>
          <a:p>
            <a:pPr marL="285750" indent="-285750">
              <a:buFont typeface="Arial" panose="020B0604020202020204" pitchFamily="34" charset="0"/>
              <a:buChar char="•"/>
            </a:pPr>
            <a:r>
              <a:rPr lang="en-US" dirty="0"/>
              <a:t>Inefficient fetching (HTTP 1.1 concurrency limit)</a:t>
            </a:r>
          </a:p>
          <a:p>
            <a:pPr marL="285750" indent="-285750">
              <a:buFont typeface="Arial" panose="020B0604020202020204" pitchFamily="34" charset="0"/>
              <a:buChar char="•"/>
            </a:pPr>
            <a:r>
              <a:rPr lang="en-US" dirty="0"/>
              <a:t>No package management, meaning you have to copy/paste in prebuilt vendor </a:t>
            </a:r>
            <a:r>
              <a:rPr lang="en-US" dirty="0" smtClean="0"/>
              <a:t>code</a:t>
            </a:r>
          </a:p>
          <a:p>
            <a:pPr marL="285750" indent="-285750">
              <a:buFont typeface="Arial" panose="020B0604020202020204" pitchFamily="34" charset="0"/>
              <a:buChar char="•"/>
            </a:pPr>
            <a:r>
              <a:rPr lang="en-US" dirty="0" smtClean="0"/>
              <a:t>…</a:t>
            </a:r>
            <a:endParaRPr lang="en-US" dirty="0"/>
          </a:p>
        </p:txBody>
      </p:sp>
      <p:sp>
        <p:nvSpPr>
          <p:cNvPr id="29" name="Rectangle 28"/>
          <p:cNvSpPr/>
          <p:nvPr/>
        </p:nvSpPr>
        <p:spPr>
          <a:xfrm>
            <a:off x="4292456" y="2887705"/>
            <a:ext cx="4572000" cy="307777"/>
          </a:xfrm>
          <a:prstGeom prst="rect">
            <a:avLst/>
          </a:prstGeom>
        </p:spPr>
        <p:txBody>
          <a:bodyPr>
            <a:spAutoFit/>
          </a:bodyPr>
          <a:lstStyle/>
          <a:p>
            <a:pPr>
              <a:buFont typeface="+mj-lt"/>
              <a:buAutoNum type="arabicPeriod"/>
            </a:pPr>
            <a:endParaRPr lang="en-US" b="0" i="0" dirty="0">
              <a:solidFill>
                <a:srgbClr val="5C5C5C"/>
              </a:solidFill>
              <a:effectLst/>
              <a:latin typeface="Monaco"/>
            </a:endParaRPr>
          </a:p>
        </p:txBody>
      </p:sp>
      <p:sp>
        <p:nvSpPr>
          <p:cNvPr id="4" name="Rectangle 3"/>
          <p:cNvSpPr/>
          <p:nvPr/>
        </p:nvSpPr>
        <p:spPr>
          <a:xfrm>
            <a:off x="3087583" y="2901581"/>
            <a:ext cx="5690545" cy="1475404"/>
          </a:xfrm>
          <a:prstGeom prst="rect">
            <a:avLst/>
          </a:prstGeom>
        </p:spPr>
        <p:txBody>
          <a:bodyPr wrap="square">
            <a:spAutoFit/>
          </a:bodyPr>
          <a:lstStyle/>
          <a:p>
            <a:pPr>
              <a:lnSpc>
                <a:spcPct val="107000"/>
              </a:lnSpc>
              <a:spcAft>
                <a:spcPts val="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 </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js</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/jquery.js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 </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js</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/jquery-ui.js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 </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js</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/some-jquery-plugin.js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 </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js</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/angular.js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 </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js</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/other.js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 </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src</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js</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/home.js</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"&gt;&lt;/</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script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5925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JavaScript module pattern</a:t>
            </a:r>
            <a:endParaRPr lang="ru-RU" dirty="0"/>
          </a:p>
        </p:txBody>
      </p:sp>
      <p:sp>
        <p:nvSpPr>
          <p:cNvPr id="3" name="Content Placeholder 2"/>
          <p:cNvSpPr>
            <a:spLocks noGrp="1"/>
          </p:cNvSpPr>
          <p:nvPr>
            <p:ph idx="1"/>
          </p:nvPr>
        </p:nvSpPr>
        <p:spPr>
          <a:xfrm>
            <a:off x="352473" y="1078992"/>
            <a:ext cx="3770165" cy="3383280"/>
          </a:xfrm>
        </p:spPr>
        <p:txBody>
          <a:bodyPr/>
          <a:lstStyle/>
          <a:p>
            <a:r>
              <a:rPr lang="en-US" dirty="0"/>
              <a:t>The Revealing Module Pattern is one of the most popular ways of creating modules. </a:t>
            </a:r>
            <a:endParaRPr lang="en-US" dirty="0" smtClean="0"/>
          </a:p>
          <a:p>
            <a:endParaRPr lang="en-US" dirty="0"/>
          </a:p>
          <a:p>
            <a:r>
              <a:rPr lang="en-US" dirty="0" smtClean="0"/>
              <a:t>Using </a:t>
            </a:r>
            <a:r>
              <a:rPr lang="en-US" dirty="0"/>
              <a:t>the return statement we can return a object literal that ‘reveals’ only the methods or properties we want to be publicly available.</a:t>
            </a:r>
            <a:endParaRPr lang="ru-RU" dirty="0"/>
          </a:p>
        </p:txBody>
      </p:sp>
      <p:sp>
        <p:nvSpPr>
          <p:cNvPr id="5" name="Rectangle 4"/>
          <p:cNvSpPr/>
          <p:nvPr/>
        </p:nvSpPr>
        <p:spPr>
          <a:xfrm>
            <a:off x="4122638" y="765115"/>
            <a:ext cx="5021362" cy="4011034"/>
          </a:xfrm>
          <a:prstGeom prst="rect">
            <a:avLst/>
          </a:prstGeom>
        </p:spPr>
        <p:txBody>
          <a:bodyPr wrap="square">
            <a:spAutoFit/>
          </a:bodyPr>
          <a:lstStyle/>
          <a:p>
            <a:pPr>
              <a:lnSpc>
                <a:spcPct val="107000"/>
              </a:lnSpc>
              <a:spcAft>
                <a:spcPts val="0"/>
              </a:spcAft>
            </a:pP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var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modularpattern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your module code goes here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1990B8"/>
                </a:solidFill>
                <a:latin typeface="Consolas" panose="020B0609020204030204" pitchFamily="49" charset="0"/>
                <a:ea typeface="Times New Roman" panose="02020603050405020304" pitchFamily="18" charset="0"/>
                <a:cs typeface="Times New Roman" panose="02020603050405020304" pitchFamily="18" charset="0"/>
              </a:rPr>
              <a:t>var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sum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0</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return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add</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sum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sum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1</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return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sum</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reset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1990B8"/>
                </a:solidFill>
                <a:latin typeface="Consolas" panose="020B0609020204030204" pitchFamily="49" charset="0"/>
                <a:ea typeface="Times New Roman" panose="02020603050405020304" pitchFamily="18" charset="0"/>
                <a:cs typeface="Times New Roman" panose="02020603050405020304" pitchFamily="18" charset="0"/>
              </a:rPr>
              <a:t>return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sum </a:t>
            </a:r>
            <a:r>
              <a:rPr lang="en-US" dirty="0">
                <a:solidFill>
                  <a:srgbClr val="A67F59"/>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92C2C"/>
                </a:solidFill>
                <a:latin typeface="Consolas" panose="020B0609020204030204" pitchFamily="49" charset="0"/>
                <a:ea typeface="Times New Roman" panose="02020603050405020304" pitchFamily="18" charset="0"/>
                <a:cs typeface="Times New Roman" panose="02020603050405020304" pitchFamily="18" charset="0"/>
              </a:rPr>
              <a:t>0</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alert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modularpattern</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add</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alerts: 1</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alert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modularpattern</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add</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alerts: 2</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2F9C0A"/>
                </a:solidFill>
                <a:latin typeface="Consolas" panose="020B0609020204030204" pitchFamily="49" charset="0"/>
                <a:ea typeface="Times New Roman" panose="02020603050405020304" pitchFamily="18" charset="0"/>
                <a:cs typeface="Times New Roman" panose="02020603050405020304" pitchFamily="18" charset="0"/>
              </a:rPr>
              <a:t>alert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modularpattern</a:t>
            </a:r>
            <a:r>
              <a:rPr lang="en-US" dirty="0" err="1">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9C0A"/>
                </a:solidFill>
                <a:latin typeface="Consolas" panose="020B0609020204030204" pitchFamily="49" charset="0"/>
                <a:ea typeface="Times New Roman" panose="02020603050405020304" pitchFamily="18" charset="0"/>
                <a:cs typeface="Times New Roman" panose="02020603050405020304" pitchFamily="18" charset="0"/>
              </a:rPr>
              <a:t>reset</a:t>
            </a:r>
            <a:r>
              <a:rPr lang="en-US" dirty="0">
                <a:solidFill>
                  <a:srgbClr val="5F636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D8B99"/>
                </a:solidFill>
                <a:latin typeface="Consolas" panose="020B0609020204030204" pitchFamily="49" charset="0"/>
                <a:ea typeface="Times New Roman" panose="02020603050405020304" pitchFamily="18" charset="0"/>
                <a:cs typeface="Times New Roman" panose="02020603050405020304" pitchFamily="18" charset="0"/>
              </a:rPr>
              <a:t>// alerts: 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7747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sharepoint/v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21950</TotalTime>
  <Words>3890</Words>
  <Application>Microsoft Office PowerPoint</Application>
  <PresentationFormat>On-screen Show (16:9)</PresentationFormat>
  <Paragraphs>747</Paragraphs>
  <Slides>41</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-apple-system</vt:lpstr>
      <vt:lpstr>Arial</vt:lpstr>
      <vt:lpstr>Arial Black</vt:lpstr>
      <vt:lpstr>Calibri</vt:lpstr>
      <vt:lpstr>Consolas</vt:lpstr>
      <vt:lpstr>Lucida Grande</vt:lpstr>
      <vt:lpstr>Monaco</vt:lpstr>
      <vt:lpstr>Oswald Regular</vt:lpstr>
      <vt:lpstr>Times New Roman</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Dima Pikulin</cp:lastModifiedBy>
  <cp:revision>1170</cp:revision>
  <cp:lastPrinted>2014-07-09T13:30:36Z</cp:lastPrinted>
  <dcterms:created xsi:type="dcterms:W3CDTF">2014-07-08T13:27:24Z</dcterms:created>
  <dcterms:modified xsi:type="dcterms:W3CDTF">2017-09-05T14:07:16Z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