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63" r:id="rId4"/>
    <p:sldId id="260" r:id="rId5"/>
    <p:sldId id="261" r:id="rId6"/>
    <p:sldId id="264" r:id="rId7"/>
    <p:sldId id="265" r:id="rId8"/>
    <p:sldId id="266" r:id="rId9"/>
    <p:sldId id="258" r:id="rId10"/>
    <p:sldId id="25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8BC639F-CB8A-4920-BCCB-431F4CF66EAC}" v="32" dt="2025-03-24T09:25:13.1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025D6C-DE5F-48B9-A293-5F73C55A7E5B}" type="datetimeFigureOut">
              <a:rPr lang="en-IN" smtClean="0"/>
              <a:t>24-03-2025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B0FE11-8487-4343-9CC9-16123384C36F}" type="slidenum">
              <a:rPr lang="en-IN" smtClean="0"/>
              <a:t>‹#›</a:t>
            </a:fld>
            <a:endParaRPr lang="en-IN"/>
          </a:p>
        </p:txBody>
      </p:sp>
    </p:spTree>
    <p:extLst>
      <p:ext uri="{BB962C8B-B14F-4D97-AF65-F5344CB8AC3E}">
        <p14:creationId xmlns:p14="http://schemas.microsoft.com/office/powerpoint/2010/main" val="4163360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FAEFD-CCB5-1AE9-7031-C75B5DABBC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E78261A-1AFF-A1AA-1B9C-FFDE5EB7E8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C9EBF90-001D-8A14-7EB8-348AA20D57FC}"/>
              </a:ext>
            </a:extLst>
          </p:cNvPr>
          <p:cNvSpPr>
            <a:spLocks noGrp="1"/>
          </p:cNvSpPr>
          <p:nvPr>
            <p:ph type="dt" sz="half" idx="10"/>
          </p:nvPr>
        </p:nvSpPr>
        <p:spPr/>
        <p:txBody>
          <a:bodyPr/>
          <a:lstStyle/>
          <a:p>
            <a:fld id="{57A77545-CE80-4037-BC94-A3008A967B11}" type="datetimeFigureOut">
              <a:rPr lang="en-IN" smtClean="0"/>
              <a:t>24-03-2025</a:t>
            </a:fld>
            <a:endParaRPr lang="en-IN"/>
          </a:p>
        </p:txBody>
      </p:sp>
      <p:sp>
        <p:nvSpPr>
          <p:cNvPr id="5" name="Footer Placeholder 4">
            <a:extLst>
              <a:ext uri="{FF2B5EF4-FFF2-40B4-BE49-F238E27FC236}">
                <a16:creationId xmlns:a16="http://schemas.microsoft.com/office/drawing/2014/main" id="{D3C3E457-9000-EFC9-5046-E9AE5FED7D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BD5CFE-1E48-FE1C-2F2B-CBBEC0648DA6}"/>
              </a:ext>
            </a:extLst>
          </p:cNvPr>
          <p:cNvSpPr>
            <a:spLocks noGrp="1"/>
          </p:cNvSpPr>
          <p:nvPr>
            <p:ph type="sldNum" sz="quarter" idx="12"/>
          </p:nvPr>
        </p:nvSpPr>
        <p:spPr/>
        <p:txBody>
          <a:bodyPr/>
          <a:lstStyle/>
          <a:p>
            <a:fld id="{01F76E29-31A2-4945-9C8D-C74B494272CC}" type="slidenum">
              <a:rPr lang="en-IN" smtClean="0"/>
              <a:t>‹#›</a:t>
            </a:fld>
            <a:endParaRPr lang="en-IN"/>
          </a:p>
        </p:txBody>
      </p:sp>
    </p:spTree>
    <p:extLst>
      <p:ext uri="{BB962C8B-B14F-4D97-AF65-F5344CB8AC3E}">
        <p14:creationId xmlns:p14="http://schemas.microsoft.com/office/powerpoint/2010/main" val="15923571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FB480D-2E2B-1EA9-F3A1-D23E27417B3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43D345A-EF01-78F1-0F99-B7C9D079EE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A75677F-099F-D442-6D83-631EE6334328}"/>
              </a:ext>
            </a:extLst>
          </p:cNvPr>
          <p:cNvSpPr>
            <a:spLocks noGrp="1"/>
          </p:cNvSpPr>
          <p:nvPr>
            <p:ph type="dt" sz="half" idx="10"/>
          </p:nvPr>
        </p:nvSpPr>
        <p:spPr/>
        <p:txBody>
          <a:bodyPr/>
          <a:lstStyle/>
          <a:p>
            <a:fld id="{57A77545-CE80-4037-BC94-A3008A967B11}" type="datetimeFigureOut">
              <a:rPr lang="en-IN" smtClean="0"/>
              <a:t>24-03-2025</a:t>
            </a:fld>
            <a:endParaRPr lang="en-IN"/>
          </a:p>
        </p:txBody>
      </p:sp>
      <p:sp>
        <p:nvSpPr>
          <p:cNvPr id="5" name="Footer Placeholder 4">
            <a:extLst>
              <a:ext uri="{FF2B5EF4-FFF2-40B4-BE49-F238E27FC236}">
                <a16:creationId xmlns:a16="http://schemas.microsoft.com/office/drawing/2014/main" id="{5E23E633-C3EE-FA35-A7AB-3479960AC3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84D8549-5E55-B41E-0A43-1B5DA8049784}"/>
              </a:ext>
            </a:extLst>
          </p:cNvPr>
          <p:cNvSpPr>
            <a:spLocks noGrp="1"/>
          </p:cNvSpPr>
          <p:nvPr>
            <p:ph type="sldNum" sz="quarter" idx="12"/>
          </p:nvPr>
        </p:nvSpPr>
        <p:spPr/>
        <p:txBody>
          <a:bodyPr/>
          <a:lstStyle/>
          <a:p>
            <a:fld id="{01F76E29-31A2-4945-9C8D-C74B494272CC}" type="slidenum">
              <a:rPr lang="en-IN" smtClean="0"/>
              <a:t>‹#›</a:t>
            </a:fld>
            <a:endParaRPr lang="en-IN"/>
          </a:p>
        </p:txBody>
      </p:sp>
    </p:spTree>
    <p:extLst>
      <p:ext uri="{BB962C8B-B14F-4D97-AF65-F5344CB8AC3E}">
        <p14:creationId xmlns:p14="http://schemas.microsoft.com/office/powerpoint/2010/main" val="2110345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BF3155-292F-81F9-091D-7FCB54C46AD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F837493-F19B-9DAE-DAFC-0F2E21C77E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532E54-27A9-3736-C9AF-B9A0D140E5D7}"/>
              </a:ext>
            </a:extLst>
          </p:cNvPr>
          <p:cNvSpPr>
            <a:spLocks noGrp="1"/>
          </p:cNvSpPr>
          <p:nvPr>
            <p:ph type="dt" sz="half" idx="10"/>
          </p:nvPr>
        </p:nvSpPr>
        <p:spPr/>
        <p:txBody>
          <a:bodyPr/>
          <a:lstStyle/>
          <a:p>
            <a:fld id="{57A77545-CE80-4037-BC94-A3008A967B11}" type="datetimeFigureOut">
              <a:rPr lang="en-IN" smtClean="0"/>
              <a:t>24-03-2025</a:t>
            </a:fld>
            <a:endParaRPr lang="en-IN"/>
          </a:p>
        </p:txBody>
      </p:sp>
      <p:sp>
        <p:nvSpPr>
          <p:cNvPr id="5" name="Footer Placeholder 4">
            <a:extLst>
              <a:ext uri="{FF2B5EF4-FFF2-40B4-BE49-F238E27FC236}">
                <a16:creationId xmlns:a16="http://schemas.microsoft.com/office/drawing/2014/main" id="{B114B310-5AAC-FE13-3384-6EC39E43AF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36FF4F-496D-7859-24F5-C5D1238FD972}"/>
              </a:ext>
            </a:extLst>
          </p:cNvPr>
          <p:cNvSpPr>
            <a:spLocks noGrp="1"/>
          </p:cNvSpPr>
          <p:nvPr>
            <p:ph type="sldNum" sz="quarter" idx="12"/>
          </p:nvPr>
        </p:nvSpPr>
        <p:spPr/>
        <p:txBody>
          <a:bodyPr/>
          <a:lstStyle/>
          <a:p>
            <a:fld id="{01F76E29-31A2-4945-9C8D-C74B494272CC}" type="slidenum">
              <a:rPr lang="en-IN" smtClean="0"/>
              <a:t>‹#›</a:t>
            </a:fld>
            <a:endParaRPr lang="en-IN"/>
          </a:p>
        </p:txBody>
      </p:sp>
    </p:spTree>
    <p:extLst>
      <p:ext uri="{BB962C8B-B14F-4D97-AF65-F5344CB8AC3E}">
        <p14:creationId xmlns:p14="http://schemas.microsoft.com/office/powerpoint/2010/main" val="3597440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2E48D-AD01-814D-E8E7-5023376E100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CC9A802-BE54-CE46-5DF4-90B2DA75F0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66FF4C-A021-4846-9CF7-BBD91A6C8378}"/>
              </a:ext>
            </a:extLst>
          </p:cNvPr>
          <p:cNvSpPr>
            <a:spLocks noGrp="1"/>
          </p:cNvSpPr>
          <p:nvPr>
            <p:ph type="dt" sz="half" idx="10"/>
          </p:nvPr>
        </p:nvSpPr>
        <p:spPr/>
        <p:txBody>
          <a:bodyPr/>
          <a:lstStyle/>
          <a:p>
            <a:fld id="{57A77545-CE80-4037-BC94-A3008A967B11}" type="datetimeFigureOut">
              <a:rPr lang="en-IN" smtClean="0"/>
              <a:t>24-03-2025</a:t>
            </a:fld>
            <a:endParaRPr lang="en-IN"/>
          </a:p>
        </p:txBody>
      </p:sp>
      <p:sp>
        <p:nvSpPr>
          <p:cNvPr id="5" name="Footer Placeholder 4">
            <a:extLst>
              <a:ext uri="{FF2B5EF4-FFF2-40B4-BE49-F238E27FC236}">
                <a16:creationId xmlns:a16="http://schemas.microsoft.com/office/drawing/2014/main" id="{4EE5E5F9-B406-BEC8-5ECA-FA4DE29234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BE0186-A6B4-78D7-5740-4B4C0072A345}"/>
              </a:ext>
            </a:extLst>
          </p:cNvPr>
          <p:cNvSpPr>
            <a:spLocks noGrp="1"/>
          </p:cNvSpPr>
          <p:nvPr>
            <p:ph type="sldNum" sz="quarter" idx="12"/>
          </p:nvPr>
        </p:nvSpPr>
        <p:spPr/>
        <p:txBody>
          <a:bodyPr/>
          <a:lstStyle/>
          <a:p>
            <a:fld id="{01F76E29-31A2-4945-9C8D-C74B494272CC}" type="slidenum">
              <a:rPr lang="en-IN" smtClean="0"/>
              <a:t>‹#›</a:t>
            </a:fld>
            <a:endParaRPr lang="en-IN"/>
          </a:p>
        </p:txBody>
      </p:sp>
    </p:spTree>
    <p:extLst>
      <p:ext uri="{BB962C8B-B14F-4D97-AF65-F5344CB8AC3E}">
        <p14:creationId xmlns:p14="http://schemas.microsoft.com/office/powerpoint/2010/main" val="1970086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80CC0-E176-FA8A-0025-0B1CFCE43B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738DFB7-3D20-4725-43DA-8BFB94547B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D342D6-054E-BE20-4B6D-0EC5CE739916}"/>
              </a:ext>
            </a:extLst>
          </p:cNvPr>
          <p:cNvSpPr>
            <a:spLocks noGrp="1"/>
          </p:cNvSpPr>
          <p:nvPr>
            <p:ph type="dt" sz="half" idx="10"/>
          </p:nvPr>
        </p:nvSpPr>
        <p:spPr/>
        <p:txBody>
          <a:bodyPr/>
          <a:lstStyle/>
          <a:p>
            <a:fld id="{57A77545-CE80-4037-BC94-A3008A967B11}" type="datetimeFigureOut">
              <a:rPr lang="en-IN" smtClean="0"/>
              <a:t>24-03-2025</a:t>
            </a:fld>
            <a:endParaRPr lang="en-IN"/>
          </a:p>
        </p:txBody>
      </p:sp>
      <p:sp>
        <p:nvSpPr>
          <p:cNvPr id="5" name="Footer Placeholder 4">
            <a:extLst>
              <a:ext uri="{FF2B5EF4-FFF2-40B4-BE49-F238E27FC236}">
                <a16:creationId xmlns:a16="http://schemas.microsoft.com/office/drawing/2014/main" id="{F8F1963E-8F0E-D17A-64D3-76B426A1AE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5ADB57-C843-8DD2-2B86-5F9B4F837BDF}"/>
              </a:ext>
            </a:extLst>
          </p:cNvPr>
          <p:cNvSpPr>
            <a:spLocks noGrp="1"/>
          </p:cNvSpPr>
          <p:nvPr>
            <p:ph type="sldNum" sz="quarter" idx="12"/>
          </p:nvPr>
        </p:nvSpPr>
        <p:spPr/>
        <p:txBody>
          <a:bodyPr/>
          <a:lstStyle/>
          <a:p>
            <a:fld id="{01F76E29-31A2-4945-9C8D-C74B494272CC}" type="slidenum">
              <a:rPr lang="en-IN" smtClean="0"/>
              <a:t>‹#›</a:t>
            </a:fld>
            <a:endParaRPr lang="en-IN"/>
          </a:p>
        </p:txBody>
      </p:sp>
    </p:spTree>
    <p:extLst>
      <p:ext uri="{BB962C8B-B14F-4D97-AF65-F5344CB8AC3E}">
        <p14:creationId xmlns:p14="http://schemas.microsoft.com/office/powerpoint/2010/main" val="318006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34117-2CD0-757A-C14A-3DEADDA4934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3B956F-B0A5-2254-3990-E603C24F22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E55DBC8-1EA2-6152-81FE-003A265ABC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AD8552E-0309-C2A9-71AF-593039558820}"/>
              </a:ext>
            </a:extLst>
          </p:cNvPr>
          <p:cNvSpPr>
            <a:spLocks noGrp="1"/>
          </p:cNvSpPr>
          <p:nvPr>
            <p:ph type="dt" sz="half" idx="10"/>
          </p:nvPr>
        </p:nvSpPr>
        <p:spPr/>
        <p:txBody>
          <a:bodyPr/>
          <a:lstStyle/>
          <a:p>
            <a:fld id="{57A77545-CE80-4037-BC94-A3008A967B11}" type="datetimeFigureOut">
              <a:rPr lang="en-IN" smtClean="0"/>
              <a:t>24-03-2025</a:t>
            </a:fld>
            <a:endParaRPr lang="en-IN"/>
          </a:p>
        </p:txBody>
      </p:sp>
      <p:sp>
        <p:nvSpPr>
          <p:cNvPr id="6" name="Footer Placeholder 5">
            <a:extLst>
              <a:ext uri="{FF2B5EF4-FFF2-40B4-BE49-F238E27FC236}">
                <a16:creationId xmlns:a16="http://schemas.microsoft.com/office/drawing/2014/main" id="{1F285697-8800-6444-5327-DB2CFA75C75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88B01C-56C3-1ABB-9112-6B81499CEB85}"/>
              </a:ext>
            </a:extLst>
          </p:cNvPr>
          <p:cNvSpPr>
            <a:spLocks noGrp="1"/>
          </p:cNvSpPr>
          <p:nvPr>
            <p:ph type="sldNum" sz="quarter" idx="12"/>
          </p:nvPr>
        </p:nvSpPr>
        <p:spPr/>
        <p:txBody>
          <a:bodyPr/>
          <a:lstStyle/>
          <a:p>
            <a:fld id="{01F76E29-31A2-4945-9C8D-C74B494272CC}" type="slidenum">
              <a:rPr lang="en-IN" smtClean="0"/>
              <a:t>‹#›</a:t>
            </a:fld>
            <a:endParaRPr lang="en-IN"/>
          </a:p>
        </p:txBody>
      </p:sp>
    </p:spTree>
    <p:extLst>
      <p:ext uri="{BB962C8B-B14F-4D97-AF65-F5344CB8AC3E}">
        <p14:creationId xmlns:p14="http://schemas.microsoft.com/office/powerpoint/2010/main" val="2916299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9EF16-E418-A4D0-F42F-5AD8577A94B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84D74E7-E1F8-59DD-8AFD-FC68080F11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3D8E191-DA25-A12C-BEF7-1BD777D535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0C143E3-3FED-2D6D-37FC-407487A1DE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6B8BE85-49EC-F353-8390-DA8632A565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DD289D6-F467-A692-A1E8-B1F5E460E1AF}"/>
              </a:ext>
            </a:extLst>
          </p:cNvPr>
          <p:cNvSpPr>
            <a:spLocks noGrp="1"/>
          </p:cNvSpPr>
          <p:nvPr>
            <p:ph type="dt" sz="half" idx="10"/>
          </p:nvPr>
        </p:nvSpPr>
        <p:spPr/>
        <p:txBody>
          <a:bodyPr/>
          <a:lstStyle/>
          <a:p>
            <a:fld id="{57A77545-CE80-4037-BC94-A3008A967B11}" type="datetimeFigureOut">
              <a:rPr lang="en-IN" smtClean="0"/>
              <a:t>24-03-2025</a:t>
            </a:fld>
            <a:endParaRPr lang="en-IN"/>
          </a:p>
        </p:txBody>
      </p:sp>
      <p:sp>
        <p:nvSpPr>
          <p:cNvPr id="8" name="Footer Placeholder 7">
            <a:extLst>
              <a:ext uri="{FF2B5EF4-FFF2-40B4-BE49-F238E27FC236}">
                <a16:creationId xmlns:a16="http://schemas.microsoft.com/office/drawing/2014/main" id="{12F0EABE-9E4D-CB4A-3767-6A1FA7A554F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F1BD466-CEA5-C971-8FBA-8CF1BCE55085}"/>
              </a:ext>
            </a:extLst>
          </p:cNvPr>
          <p:cNvSpPr>
            <a:spLocks noGrp="1"/>
          </p:cNvSpPr>
          <p:nvPr>
            <p:ph type="sldNum" sz="quarter" idx="12"/>
          </p:nvPr>
        </p:nvSpPr>
        <p:spPr/>
        <p:txBody>
          <a:bodyPr/>
          <a:lstStyle/>
          <a:p>
            <a:fld id="{01F76E29-31A2-4945-9C8D-C74B494272CC}" type="slidenum">
              <a:rPr lang="en-IN" smtClean="0"/>
              <a:t>‹#›</a:t>
            </a:fld>
            <a:endParaRPr lang="en-IN"/>
          </a:p>
        </p:txBody>
      </p:sp>
    </p:spTree>
    <p:extLst>
      <p:ext uri="{BB962C8B-B14F-4D97-AF65-F5344CB8AC3E}">
        <p14:creationId xmlns:p14="http://schemas.microsoft.com/office/powerpoint/2010/main" val="21330680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74865-4C7A-334F-9609-63270602D6A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A131BA0-1CDB-850B-A9D2-13738B03536A}"/>
              </a:ext>
            </a:extLst>
          </p:cNvPr>
          <p:cNvSpPr>
            <a:spLocks noGrp="1"/>
          </p:cNvSpPr>
          <p:nvPr>
            <p:ph type="dt" sz="half" idx="10"/>
          </p:nvPr>
        </p:nvSpPr>
        <p:spPr/>
        <p:txBody>
          <a:bodyPr/>
          <a:lstStyle/>
          <a:p>
            <a:fld id="{57A77545-CE80-4037-BC94-A3008A967B11}" type="datetimeFigureOut">
              <a:rPr lang="en-IN" smtClean="0"/>
              <a:t>24-03-2025</a:t>
            </a:fld>
            <a:endParaRPr lang="en-IN"/>
          </a:p>
        </p:txBody>
      </p:sp>
      <p:sp>
        <p:nvSpPr>
          <p:cNvPr id="4" name="Footer Placeholder 3">
            <a:extLst>
              <a:ext uri="{FF2B5EF4-FFF2-40B4-BE49-F238E27FC236}">
                <a16:creationId xmlns:a16="http://schemas.microsoft.com/office/drawing/2014/main" id="{815EAEE2-3199-FAD6-D5EF-2525C2C8F4A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BBF8D2E-6B4C-7F71-EAE8-BEC6FB0FE04B}"/>
              </a:ext>
            </a:extLst>
          </p:cNvPr>
          <p:cNvSpPr>
            <a:spLocks noGrp="1"/>
          </p:cNvSpPr>
          <p:nvPr>
            <p:ph type="sldNum" sz="quarter" idx="12"/>
          </p:nvPr>
        </p:nvSpPr>
        <p:spPr/>
        <p:txBody>
          <a:bodyPr/>
          <a:lstStyle/>
          <a:p>
            <a:fld id="{01F76E29-31A2-4945-9C8D-C74B494272CC}" type="slidenum">
              <a:rPr lang="en-IN" smtClean="0"/>
              <a:t>‹#›</a:t>
            </a:fld>
            <a:endParaRPr lang="en-IN"/>
          </a:p>
        </p:txBody>
      </p:sp>
    </p:spTree>
    <p:extLst>
      <p:ext uri="{BB962C8B-B14F-4D97-AF65-F5344CB8AC3E}">
        <p14:creationId xmlns:p14="http://schemas.microsoft.com/office/powerpoint/2010/main" val="4160786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0B1C2E-CBC5-6830-3535-C33395E0D4EA}"/>
              </a:ext>
            </a:extLst>
          </p:cNvPr>
          <p:cNvSpPr>
            <a:spLocks noGrp="1"/>
          </p:cNvSpPr>
          <p:nvPr>
            <p:ph type="dt" sz="half" idx="10"/>
          </p:nvPr>
        </p:nvSpPr>
        <p:spPr/>
        <p:txBody>
          <a:bodyPr/>
          <a:lstStyle/>
          <a:p>
            <a:fld id="{57A77545-CE80-4037-BC94-A3008A967B11}" type="datetimeFigureOut">
              <a:rPr lang="en-IN" smtClean="0"/>
              <a:t>24-03-2025</a:t>
            </a:fld>
            <a:endParaRPr lang="en-IN"/>
          </a:p>
        </p:txBody>
      </p:sp>
      <p:sp>
        <p:nvSpPr>
          <p:cNvPr id="3" name="Footer Placeholder 2">
            <a:extLst>
              <a:ext uri="{FF2B5EF4-FFF2-40B4-BE49-F238E27FC236}">
                <a16:creationId xmlns:a16="http://schemas.microsoft.com/office/drawing/2014/main" id="{2FA74D88-6167-ECF7-20E2-5EAAA272AB3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FED1A3A-90C3-31AB-C1E9-849E4E678459}"/>
              </a:ext>
            </a:extLst>
          </p:cNvPr>
          <p:cNvSpPr>
            <a:spLocks noGrp="1"/>
          </p:cNvSpPr>
          <p:nvPr>
            <p:ph type="sldNum" sz="quarter" idx="12"/>
          </p:nvPr>
        </p:nvSpPr>
        <p:spPr/>
        <p:txBody>
          <a:bodyPr/>
          <a:lstStyle/>
          <a:p>
            <a:fld id="{01F76E29-31A2-4945-9C8D-C74B494272CC}" type="slidenum">
              <a:rPr lang="en-IN" smtClean="0"/>
              <a:t>‹#›</a:t>
            </a:fld>
            <a:endParaRPr lang="en-IN"/>
          </a:p>
        </p:txBody>
      </p:sp>
    </p:spTree>
    <p:extLst>
      <p:ext uri="{BB962C8B-B14F-4D97-AF65-F5344CB8AC3E}">
        <p14:creationId xmlns:p14="http://schemas.microsoft.com/office/powerpoint/2010/main" val="1771530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C3021-D248-3938-32DE-DC322FD368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E757AD9-590B-4A6C-52CB-327EEACBF49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B5E8184-6176-5212-EE71-8FABE68EA4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3EAB8F-7D9E-820B-D2F7-EB4231A39C29}"/>
              </a:ext>
            </a:extLst>
          </p:cNvPr>
          <p:cNvSpPr>
            <a:spLocks noGrp="1"/>
          </p:cNvSpPr>
          <p:nvPr>
            <p:ph type="dt" sz="half" idx="10"/>
          </p:nvPr>
        </p:nvSpPr>
        <p:spPr/>
        <p:txBody>
          <a:bodyPr/>
          <a:lstStyle/>
          <a:p>
            <a:fld id="{57A77545-CE80-4037-BC94-A3008A967B11}" type="datetimeFigureOut">
              <a:rPr lang="en-IN" smtClean="0"/>
              <a:t>24-03-2025</a:t>
            </a:fld>
            <a:endParaRPr lang="en-IN"/>
          </a:p>
        </p:txBody>
      </p:sp>
      <p:sp>
        <p:nvSpPr>
          <p:cNvPr id="6" name="Footer Placeholder 5">
            <a:extLst>
              <a:ext uri="{FF2B5EF4-FFF2-40B4-BE49-F238E27FC236}">
                <a16:creationId xmlns:a16="http://schemas.microsoft.com/office/drawing/2014/main" id="{DA07C619-E6A8-5E26-157C-E1DB2C46E5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9FAD365-9A58-03CE-B044-DBEFC7E97418}"/>
              </a:ext>
            </a:extLst>
          </p:cNvPr>
          <p:cNvSpPr>
            <a:spLocks noGrp="1"/>
          </p:cNvSpPr>
          <p:nvPr>
            <p:ph type="sldNum" sz="quarter" idx="12"/>
          </p:nvPr>
        </p:nvSpPr>
        <p:spPr/>
        <p:txBody>
          <a:bodyPr/>
          <a:lstStyle/>
          <a:p>
            <a:fld id="{01F76E29-31A2-4945-9C8D-C74B494272CC}" type="slidenum">
              <a:rPr lang="en-IN" smtClean="0"/>
              <a:t>‹#›</a:t>
            </a:fld>
            <a:endParaRPr lang="en-IN"/>
          </a:p>
        </p:txBody>
      </p:sp>
    </p:spTree>
    <p:extLst>
      <p:ext uri="{BB962C8B-B14F-4D97-AF65-F5344CB8AC3E}">
        <p14:creationId xmlns:p14="http://schemas.microsoft.com/office/powerpoint/2010/main" val="3099252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DE0E3-EB54-4CA4-85D3-A645594D1E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8474168-4599-D894-ABD5-FEFD86AA6D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385FE9F-F472-BAEA-A919-65D22DCAA6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EFF9B4-17B5-8129-22AA-53DEB0D60662}"/>
              </a:ext>
            </a:extLst>
          </p:cNvPr>
          <p:cNvSpPr>
            <a:spLocks noGrp="1"/>
          </p:cNvSpPr>
          <p:nvPr>
            <p:ph type="dt" sz="half" idx="10"/>
          </p:nvPr>
        </p:nvSpPr>
        <p:spPr/>
        <p:txBody>
          <a:bodyPr/>
          <a:lstStyle/>
          <a:p>
            <a:fld id="{57A77545-CE80-4037-BC94-A3008A967B11}" type="datetimeFigureOut">
              <a:rPr lang="en-IN" smtClean="0"/>
              <a:t>24-03-2025</a:t>
            </a:fld>
            <a:endParaRPr lang="en-IN"/>
          </a:p>
        </p:txBody>
      </p:sp>
      <p:sp>
        <p:nvSpPr>
          <p:cNvPr id="6" name="Footer Placeholder 5">
            <a:extLst>
              <a:ext uri="{FF2B5EF4-FFF2-40B4-BE49-F238E27FC236}">
                <a16:creationId xmlns:a16="http://schemas.microsoft.com/office/drawing/2014/main" id="{5E2F0F48-A0F3-D51B-492B-C37530EFFE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C3CAA10-872C-DA56-E04A-E5AF1E676F69}"/>
              </a:ext>
            </a:extLst>
          </p:cNvPr>
          <p:cNvSpPr>
            <a:spLocks noGrp="1"/>
          </p:cNvSpPr>
          <p:nvPr>
            <p:ph type="sldNum" sz="quarter" idx="12"/>
          </p:nvPr>
        </p:nvSpPr>
        <p:spPr/>
        <p:txBody>
          <a:bodyPr/>
          <a:lstStyle/>
          <a:p>
            <a:fld id="{01F76E29-31A2-4945-9C8D-C74B494272CC}" type="slidenum">
              <a:rPr lang="en-IN" smtClean="0"/>
              <a:t>‹#›</a:t>
            </a:fld>
            <a:endParaRPr lang="en-IN"/>
          </a:p>
        </p:txBody>
      </p:sp>
    </p:spTree>
    <p:extLst>
      <p:ext uri="{BB962C8B-B14F-4D97-AF65-F5344CB8AC3E}">
        <p14:creationId xmlns:p14="http://schemas.microsoft.com/office/powerpoint/2010/main" val="325333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72559BB-C5F7-5720-FBD2-4D52C333E5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2DEC963-11D8-4D2D-37B3-CC8C0EFDAC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442C7D-3CD3-7620-B715-2066439D21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A77545-CE80-4037-BC94-A3008A967B11}" type="datetimeFigureOut">
              <a:rPr lang="en-IN" smtClean="0"/>
              <a:t>24-03-2025</a:t>
            </a:fld>
            <a:endParaRPr lang="en-IN"/>
          </a:p>
        </p:txBody>
      </p:sp>
      <p:sp>
        <p:nvSpPr>
          <p:cNvPr id="5" name="Footer Placeholder 4">
            <a:extLst>
              <a:ext uri="{FF2B5EF4-FFF2-40B4-BE49-F238E27FC236}">
                <a16:creationId xmlns:a16="http://schemas.microsoft.com/office/drawing/2014/main" id="{34F7E722-618B-8BA4-6736-886B4D65AF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988B0B7-9314-A48B-0CE5-91334853B3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F76E29-31A2-4945-9C8D-C74B494272CC}" type="slidenum">
              <a:rPr lang="en-IN" smtClean="0"/>
              <a:t>‹#›</a:t>
            </a:fld>
            <a:endParaRPr lang="en-IN"/>
          </a:p>
        </p:txBody>
      </p:sp>
    </p:spTree>
    <p:extLst>
      <p:ext uri="{BB962C8B-B14F-4D97-AF65-F5344CB8AC3E}">
        <p14:creationId xmlns:p14="http://schemas.microsoft.com/office/powerpoint/2010/main" val="17420120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F33BE-1BF9-F3D1-6E1C-91034DB5CE3D}"/>
              </a:ext>
            </a:extLst>
          </p:cNvPr>
          <p:cNvSpPr>
            <a:spLocks noGrp="1"/>
          </p:cNvSpPr>
          <p:nvPr>
            <p:ph type="ctrTitle"/>
          </p:nvPr>
        </p:nvSpPr>
        <p:spPr/>
        <p:txBody>
          <a:bodyPr/>
          <a:lstStyle/>
          <a:p>
            <a:r>
              <a:rPr lang="en-US" dirty="0"/>
              <a:t>Data Analysis of Government Dataset Rainfall Records</a:t>
            </a:r>
            <a:endParaRPr lang="en-IN" dirty="0"/>
          </a:p>
        </p:txBody>
      </p:sp>
      <p:sp>
        <p:nvSpPr>
          <p:cNvPr id="3" name="Subtitle 2">
            <a:extLst>
              <a:ext uri="{FF2B5EF4-FFF2-40B4-BE49-F238E27FC236}">
                <a16:creationId xmlns:a16="http://schemas.microsoft.com/office/drawing/2014/main" id="{361CCD70-CEAA-0922-A02A-F704DEBC8D20}"/>
              </a:ext>
            </a:extLst>
          </p:cNvPr>
          <p:cNvSpPr>
            <a:spLocks noGrp="1"/>
          </p:cNvSpPr>
          <p:nvPr>
            <p:ph type="subTitle" idx="1"/>
          </p:nvPr>
        </p:nvSpPr>
        <p:spPr>
          <a:xfrm>
            <a:off x="1524000" y="3602038"/>
            <a:ext cx="9144000" cy="537342"/>
          </a:xfrm>
        </p:spPr>
        <p:txBody>
          <a:bodyPr/>
          <a:lstStyle/>
          <a:p>
            <a:r>
              <a:rPr lang="en-US" dirty="0"/>
              <a:t>Exploring Rainfall Trends in India (Oct 2023)</a:t>
            </a:r>
          </a:p>
          <a:p>
            <a:endParaRPr lang="en-IN" dirty="0"/>
          </a:p>
        </p:txBody>
      </p:sp>
      <p:pic>
        <p:nvPicPr>
          <p:cNvPr id="5" name="Picture 4">
            <a:extLst>
              <a:ext uri="{FF2B5EF4-FFF2-40B4-BE49-F238E27FC236}">
                <a16:creationId xmlns:a16="http://schemas.microsoft.com/office/drawing/2014/main" id="{4680D714-0F6B-BEAB-3015-B8C0993659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719" y="275303"/>
            <a:ext cx="762127" cy="1366684"/>
          </a:xfrm>
          <a:prstGeom prst="rect">
            <a:avLst/>
          </a:prstGeom>
        </p:spPr>
      </p:pic>
      <p:cxnSp>
        <p:nvCxnSpPr>
          <p:cNvPr id="7" name="Straight Connector 6">
            <a:extLst>
              <a:ext uri="{FF2B5EF4-FFF2-40B4-BE49-F238E27FC236}">
                <a16:creationId xmlns:a16="http://schemas.microsoft.com/office/drawing/2014/main" id="{11742D2B-BC8A-94D0-0FBB-984CA3D9B644}"/>
              </a:ext>
            </a:extLst>
          </p:cNvPr>
          <p:cNvCxnSpPr/>
          <p:nvPr/>
        </p:nvCxnSpPr>
        <p:spPr>
          <a:xfrm>
            <a:off x="884903" y="4385187"/>
            <a:ext cx="10373032"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794381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DB0D5-28B1-4768-3C05-9192860B2861}"/>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08926530-D3B6-C435-758A-A0CD1B372149}"/>
              </a:ext>
            </a:extLst>
          </p:cNvPr>
          <p:cNvSpPr>
            <a:spLocks noGrp="1"/>
          </p:cNvSpPr>
          <p:nvPr>
            <p:ph idx="1"/>
          </p:nvPr>
        </p:nvSpPr>
        <p:spPr/>
        <p:txBody>
          <a:bodyPr/>
          <a:lstStyle/>
          <a:p>
            <a:r>
              <a:rPr lang="en-US" dirty="0"/>
              <a:t>The dataset provides valuable insights into rainfall distribution in India.</a:t>
            </a:r>
          </a:p>
          <a:p>
            <a:r>
              <a:rPr lang="en-US" dirty="0"/>
              <a:t>Addressing missing data is crucial for accurate analysis</a:t>
            </a:r>
          </a:p>
          <a:p>
            <a:r>
              <a:rPr lang="en-US" dirty="0"/>
              <a:t>The data can aid in climate monitoring and disaster preparedness</a:t>
            </a:r>
          </a:p>
          <a:p>
            <a:r>
              <a:rPr lang="en-US" dirty="0"/>
              <a:t>Further exploration with predictive models could enhance forecasting.</a:t>
            </a:r>
          </a:p>
          <a:p>
            <a:endParaRPr lang="en-IN" dirty="0"/>
          </a:p>
        </p:txBody>
      </p:sp>
    </p:spTree>
    <p:extLst>
      <p:ext uri="{BB962C8B-B14F-4D97-AF65-F5344CB8AC3E}">
        <p14:creationId xmlns:p14="http://schemas.microsoft.com/office/powerpoint/2010/main" val="3927213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DD18C-8FF9-1FE8-1E8A-A10128FCE5A2}"/>
              </a:ext>
            </a:extLst>
          </p:cNvPr>
          <p:cNvSpPr>
            <a:spLocks noGrp="1"/>
          </p:cNvSpPr>
          <p:nvPr>
            <p:ph type="title"/>
          </p:nvPr>
        </p:nvSpPr>
        <p:spPr/>
        <p:txBody>
          <a:bodyPr/>
          <a:lstStyle/>
          <a:p>
            <a:r>
              <a:rPr lang="en-US" dirty="0"/>
              <a:t>Overview:</a:t>
            </a:r>
            <a:endParaRPr lang="en-IN" dirty="0"/>
          </a:p>
        </p:txBody>
      </p:sp>
      <p:sp>
        <p:nvSpPr>
          <p:cNvPr id="3" name="Content Placeholder 2">
            <a:extLst>
              <a:ext uri="{FF2B5EF4-FFF2-40B4-BE49-F238E27FC236}">
                <a16:creationId xmlns:a16="http://schemas.microsoft.com/office/drawing/2014/main" id="{18423442-666F-8ED0-16A8-B4ACC95772F9}"/>
              </a:ext>
            </a:extLst>
          </p:cNvPr>
          <p:cNvSpPr>
            <a:spLocks noGrp="1"/>
          </p:cNvSpPr>
          <p:nvPr>
            <p:ph idx="1"/>
          </p:nvPr>
        </p:nvSpPr>
        <p:spPr/>
        <p:txBody>
          <a:bodyPr>
            <a:normAutofit fontScale="77500" lnSpcReduction="20000"/>
          </a:bodyPr>
          <a:lstStyle/>
          <a:p>
            <a:pPr algn="just">
              <a:lnSpc>
                <a:spcPct val="120000"/>
              </a:lnSpc>
            </a:pPr>
            <a:r>
              <a:rPr lang="en-US" b="0" i="0" dirty="0">
                <a:solidFill>
                  <a:srgbClr val="000000"/>
                </a:solidFill>
                <a:effectLst/>
                <a:latin typeface="Helvetica Neue"/>
              </a:rPr>
              <a:t>The dataset contains daily rainfall records collected by the National Remote Sensing Centre (NRSC) for the month of October 2023 across various districts in India. It consists of 16,929 records with seven columns, including State, District, Date, Year, Month, </a:t>
            </a:r>
            <a:r>
              <a:rPr lang="en-US" b="0" i="0" dirty="0" err="1">
                <a:solidFill>
                  <a:srgbClr val="000000"/>
                </a:solidFill>
                <a:effectLst/>
                <a:latin typeface="Helvetica Neue"/>
              </a:rPr>
              <a:t>Avg_rainfall</a:t>
            </a:r>
            <a:r>
              <a:rPr lang="en-US" b="0" i="0" dirty="0">
                <a:solidFill>
                  <a:srgbClr val="000000"/>
                </a:solidFill>
                <a:effectLst/>
                <a:latin typeface="Helvetica Neue"/>
              </a:rPr>
              <a:t>, and </a:t>
            </a:r>
            <a:r>
              <a:rPr lang="en-US" b="0" i="0" dirty="0" err="1">
                <a:solidFill>
                  <a:srgbClr val="000000"/>
                </a:solidFill>
                <a:effectLst/>
                <a:latin typeface="Helvetica Neue"/>
              </a:rPr>
              <a:t>Agency_name</a:t>
            </a:r>
            <a:r>
              <a:rPr lang="en-US" b="0" i="0" dirty="0">
                <a:solidFill>
                  <a:srgbClr val="000000"/>
                </a:solidFill>
                <a:effectLst/>
                <a:latin typeface="Helvetica Neue"/>
              </a:rPr>
              <a:t>. The contains a significant amount of missing values, particularly in the </a:t>
            </a:r>
            <a:r>
              <a:rPr lang="en-US" b="0" i="0" dirty="0" err="1">
                <a:solidFill>
                  <a:srgbClr val="000000"/>
                </a:solidFill>
                <a:effectLst/>
                <a:latin typeface="Helvetica Neue"/>
              </a:rPr>
              <a:t>Avg_rainfall</a:t>
            </a:r>
            <a:r>
              <a:rPr lang="en-US" b="0" i="0" dirty="0">
                <a:solidFill>
                  <a:srgbClr val="000000"/>
                </a:solidFill>
                <a:effectLst/>
                <a:latin typeface="Helvetica Neue"/>
              </a:rPr>
              <a:t> column, where nearly 50% of the entries are absent. </a:t>
            </a:r>
          </a:p>
          <a:p>
            <a:pPr algn="just">
              <a:lnSpc>
                <a:spcPct val="120000"/>
              </a:lnSpc>
            </a:pPr>
            <a:r>
              <a:rPr lang="en-US" b="0" i="0" dirty="0">
                <a:solidFill>
                  <a:srgbClr val="000000"/>
                </a:solidFill>
                <a:effectLst/>
                <a:latin typeface="Helvetica Neue"/>
              </a:rPr>
              <a:t>Since the data is sourced from the NRSC VIC Model, it is likely an estimation rather than direct observational data. This dataset can be valuable for climate analysis, weather forecasting, disaster management, and agricultural planning, provided the missing values are addressed appropriately.</a:t>
            </a:r>
            <a:endParaRPr lang="en-IN" dirty="0"/>
          </a:p>
        </p:txBody>
      </p:sp>
    </p:spTree>
    <p:extLst>
      <p:ext uri="{BB962C8B-B14F-4D97-AF65-F5344CB8AC3E}">
        <p14:creationId xmlns:p14="http://schemas.microsoft.com/office/powerpoint/2010/main" val="3968633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E8D48-595F-D1D1-7578-EF15687501C6}"/>
              </a:ext>
            </a:extLst>
          </p:cNvPr>
          <p:cNvSpPr>
            <a:spLocks noGrp="1"/>
          </p:cNvSpPr>
          <p:nvPr>
            <p:ph type="title"/>
          </p:nvPr>
        </p:nvSpPr>
        <p:spPr/>
        <p:txBody>
          <a:bodyPr/>
          <a:lstStyle/>
          <a:p>
            <a:r>
              <a:rPr lang="en-IN" dirty="0"/>
              <a:t>Dataset insight(info):</a:t>
            </a:r>
          </a:p>
        </p:txBody>
      </p:sp>
      <p:pic>
        <p:nvPicPr>
          <p:cNvPr id="5" name="Content Placeholder 4">
            <a:extLst>
              <a:ext uri="{FF2B5EF4-FFF2-40B4-BE49-F238E27FC236}">
                <a16:creationId xmlns:a16="http://schemas.microsoft.com/office/drawing/2014/main" id="{B04E935B-F88D-EDE9-A7D6-683808AA4AD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6793" y="1690688"/>
            <a:ext cx="5203436" cy="3892226"/>
          </a:xfrm>
        </p:spPr>
      </p:pic>
    </p:spTree>
    <p:extLst>
      <p:ext uri="{BB962C8B-B14F-4D97-AF65-F5344CB8AC3E}">
        <p14:creationId xmlns:p14="http://schemas.microsoft.com/office/powerpoint/2010/main" val="158417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44FC8-5C10-7C5B-69D8-CC11225B404A}"/>
              </a:ext>
            </a:extLst>
          </p:cNvPr>
          <p:cNvSpPr>
            <a:spLocks noGrp="1"/>
          </p:cNvSpPr>
          <p:nvPr>
            <p:ph type="title"/>
          </p:nvPr>
        </p:nvSpPr>
        <p:spPr/>
        <p:txBody>
          <a:bodyPr/>
          <a:lstStyle/>
          <a:p>
            <a:r>
              <a:rPr lang="en-US" dirty="0"/>
              <a:t>Data Analysis</a:t>
            </a:r>
            <a:endParaRPr lang="en-IN" dirty="0"/>
          </a:p>
        </p:txBody>
      </p:sp>
      <p:pic>
        <p:nvPicPr>
          <p:cNvPr id="1026" name="Picture 2">
            <a:extLst>
              <a:ext uri="{FF2B5EF4-FFF2-40B4-BE49-F238E27FC236}">
                <a16:creationId xmlns:a16="http://schemas.microsoft.com/office/drawing/2014/main" id="{6CFCB3CF-9659-D617-67CB-0EB7102B776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02028" y="1847878"/>
            <a:ext cx="5962476" cy="323539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0A3238D-FFCE-5D62-330A-9807C59905CB}"/>
              </a:ext>
            </a:extLst>
          </p:cNvPr>
          <p:cNvSpPr txBox="1"/>
          <p:nvPr/>
        </p:nvSpPr>
        <p:spPr>
          <a:xfrm>
            <a:off x="727587" y="1690688"/>
            <a:ext cx="2959510" cy="480131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tabLst/>
            </a:pPr>
            <a:br>
              <a:rPr lang="en-IN" dirty="0"/>
            </a:br>
            <a:r>
              <a:rPr lang="en-IN" b="0" i="0" dirty="0">
                <a:solidFill>
                  <a:srgbClr val="000000"/>
                </a:solidFill>
                <a:effectLst/>
                <a:latin typeface="Helvetica Neue"/>
              </a:rPr>
              <a:t>Distribution of Average Rainfall.</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data is highly skewed to the right, meaning most of the observations are concentrated around low values of average rainfall.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There are a few instances of very high rainfall, but they are rare.</a:t>
            </a:r>
          </a:p>
          <a:p>
            <a:endParaRPr lang="en-IN" b="0" i="0" dirty="0">
              <a:solidFill>
                <a:srgbClr val="000000"/>
              </a:solidFill>
              <a:effectLst/>
              <a:latin typeface="Helvetica Neue"/>
            </a:endParaRPr>
          </a:p>
          <a:p>
            <a:endParaRPr lang="en-IN" dirty="0">
              <a:solidFill>
                <a:srgbClr val="000000"/>
              </a:solidFill>
              <a:latin typeface="Helvetica Neue"/>
            </a:endParaRPr>
          </a:p>
          <a:p>
            <a:endParaRPr lang="en-IN" dirty="0">
              <a:solidFill>
                <a:srgbClr val="000000"/>
              </a:solidFill>
              <a:latin typeface="Helvetica Neue"/>
            </a:endParaRPr>
          </a:p>
          <a:p>
            <a:endParaRPr lang="en-IN" dirty="0">
              <a:solidFill>
                <a:srgbClr val="000000"/>
              </a:solidFill>
              <a:latin typeface="Helvetica Neue"/>
            </a:endParaRPr>
          </a:p>
          <a:p>
            <a:endParaRPr lang="en-IN" dirty="0">
              <a:solidFill>
                <a:srgbClr val="000000"/>
              </a:solidFill>
              <a:latin typeface="Helvetica Neue"/>
            </a:endParaRPr>
          </a:p>
          <a:p>
            <a:endParaRPr lang="en-IN" dirty="0"/>
          </a:p>
        </p:txBody>
      </p:sp>
    </p:spTree>
    <p:extLst>
      <p:ext uri="{BB962C8B-B14F-4D97-AF65-F5344CB8AC3E}">
        <p14:creationId xmlns:p14="http://schemas.microsoft.com/office/powerpoint/2010/main" val="3949316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C6F80-379D-B424-D916-DF1827308C17}"/>
              </a:ext>
            </a:extLst>
          </p:cNvPr>
          <p:cNvSpPr>
            <a:spLocks noGrp="1"/>
          </p:cNvSpPr>
          <p:nvPr>
            <p:ph type="title"/>
          </p:nvPr>
        </p:nvSpPr>
        <p:spPr/>
        <p:txBody>
          <a:bodyPr/>
          <a:lstStyle/>
          <a:p>
            <a:r>
              <a:rPr lang="en-IN" i="0" dirty="0">
                <a:solidFill>
                  <a:srgbClr val="000000"/>
                </a:solidFill>
                <a:effectLst/>
                <a:latin typeface="+mn-lt"/>
              </a:rPr>
              <a:t>Daily Rainfall Trend</a:t>
            </a:r>
            <a:br>
              <a:rPr lang="en-IN" b="0" i="0" dirty="0">
                <a:solidFill>
                  <a:srgbClr val="000000"/>
                </a:solidFill>
                <a:effectLst/>
                <a:latin typeface="Helvetica Neue"/>
              </a:rPr>
            </a:br>
            <a:endParaRPr lang="en-IN" dirty="0"/>
          </a:p>
        </p:txBody>
      </p:sp>
      <p:pic>
        <p:nvPicPr>
          <p:cNvPr id="2050" name="Picture 2">
            <a:extLst>
              <a:ext uri="{FF2B5EF4-FFF2-40B4-BE49-F238E27FC236}">
                <a16:creationId xmlns:a16="http://schemas.microsoft.com/office/drawing/2014/main" id="{D2D6CAE1-A750-3BDB-77CA-3920DE714B2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84423" y="1845290"/>
            <a:ext cx="6084353" cy="363127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39C1A3F-84C8-FDA6-BED6-BD1200FE5A86}"/>
              </a:ext>
            </a:extLst>
          </p:cNvPr>
          <p:cNvSpPr txBox="1"/>
          <p:nvPr/>
        </p:nvSpPr>
        <p:spPr>
          <a:xfrm>
            <a:off x="665018" y="1870364"/>
            <a:ext cx="3439391" cy="5909310"/>
          </a:xfrm>
          <a:prstGeom prst="rect">
            <a:avLst/>
          </a:prstGeom>
          <a:noFill/>
        </p:spPr>
        <p:txBody>
          <a:bodyPr wrap="square" rtlCol="0">
            <a:spAutoFit/>
          </a:bodyPr>
          <a:lstStyle/>
          <a:p>
            <a:r>
              <a:rPr lang="en-US" dirty="0"/>
              <a:t>This line chart shows the daily</a:t>
            </a:r>
            <a:r>
              <a:rPr lang="en-US" b="1" dirty="0"/>
              <a:t> </a:t>
            </a:r>
            <a:r>
              <a:rPr lang="en-US" dirty="0"/>
              <a:t>average rainfall trend over the given time period.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data suggests that rainfall was heavy at the beginning of the month but gradually reduced.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Mid-month spikes might indicate short rain spells.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Towards the end of the month, rainfall remains low and stable.</a:t>
            </a:r>
          </a:p>
          <a:p>
            <a:endParaRPr lang="en-US" dirty="0"/>
          </a:p>
          <a:p>
            <a:endParaRPr lang="en-IN" b="0" i="0" dirty="0">
              <a:solidFill>
                <a:srgbClr val="000000"/>
              </a:solidFill>
              <a:effectLst/>
              <a:latin typeface="Helvetica Neue"/>
            </a:endParaRPr>
          </a:p>
          <a:p>
            <a:endParaRPr lang="en-IN" dirty="0">
              <a:solidFill>
                <a:srgbClr val="000000"/>
              </a:solidFill>
              <a:latin typeface="Helvetica Neue"/>
            </a:endParaRPr>
          </a:p>
          <a:p>
            <a:endParaRPr lang="en-IN" dirty="0">
              <a:solidFill>
                <a:srgbClr val="000000"/>
              </a:solidFill>
              <a:latin typeface="Helvetica Neue"/>
            </a:endParaRPr>
          </a:p>
          <a:p>
            <a:endParaRPr lang="en-IN" dirty="0">
              <a:solidFill>
                <a:srgbClr val="000000"/>
              </a:solidFill>
              <a:latin typeface="Helvetica Neue"/>
            </a:endParaRPr>
          </a:p>
          <a:p>
            <a:endParaRPr lang="en-IN" dirty="0">
              <a:solidFill>
                <a:srgbClr val="000000"/>
              </a:solidFill>
              <a:latin typeface="Helvetica Neue"/>
            </a:endParaRPr>
          </a:p>
          <a:p>
            <a:endParaRPr lang="en-IN" dirty="0">
              <a:solidFill>
                <a:srgbClr val="000000"/>
              </a:solidFill>
              <a:latin typeface="Helvetica Neue"/>
            </a:endParaRPr>
          </a:p>
          <a:p>
            <a:endParaRPr lang="en-IN" dirty="0">
              <a:solidFill>
                <a:srgbClr val="000000"/>
              </a:solidFill>
              <a:latin typeface="Helvetica Neue"/>
            </a:endParaRPr>
          </a:p>
          <a:p>
            <a:endParaRPr lang="en-IN" dirty="0">
              <a:solidFill>
                <a:srgbClr val="000000"/>
              </a:solidFill>
              <a:latin typeface="Helvetica Neue"/>
            </a:endParaRPr>
          </a:p>
          <a:p>
            <a:endParaRPr lang="en-IN" dirty="0"/>
          </a:p>
        </p:txBody>
      </p:sp>
    </p:spTree>
    <p:extLst>
      <p:ext uri="{BB962C8B-B14F-4D97-AF65-F5344CB8AC3E}">
        <p14:creationId xmlns:p14="http://schemas.microsoft.com/office/powerpoint/2010/main" val="147836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81353-216B-5D3D-BF26-0516A49FFCA0}"/>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9CFBCBBD-496D-6C87-2C15-5C1113149ABE}"/>
              </a:ext>
            </a:extLst>
          </p:cNvPr>
          <p:cNvSpPr>
            <a:spLocks noGrp="1"/>
          </p:cNvSpPr>
          <p:nvPr>
            <p:ph idx="1"/>
          </p:nvPr>
        </p:nvSpPr>
        <p:spPr>
          <a:xfrm>
            <a:off x="838200" y="1825625"/>
            <a:ext cx="3242187" cy="4128366"/>
          </a:xfrm>
        </p:spPr>
        <p:txBody>
          <a:bodyPr>
            <a:normAutofit/>
          </a:bodyPr>
          <a:lstStyle/>
          <a:p>
            <a:r>
              <a:rPr lang="en-US" dirty="0"/>
              <a:t>This horizontal bar chart highlights the top 10 states with the highest average rainfall. </a:t>
            </a:r>
            <a:endParaRPr lang="en-IN" dirty="0"/>
          </a:p>
        </p:txBody>
      </p:sp>
      <p:pic>
        <p:nvPicPr>
          <p:cNvPr id="1026" name="Picture 2">
            <a:extLst>
              <a:ext uri="{FF2B5EF4-FFF2-40B4-BE49-F238E27FC236}">
                <a16:creationId xmlns:a16="http://schemas.microsoft.com/office/drawing/2014/main" id="{5B3F5078-6908-B449-DCD8-9B2C5B5570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0387" y="1925060"/>
            <a:ext cx="6253316" cy="3929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5499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84E8C-707F-63BA-A669-2E70A5D3A822}"/>
              </a:ext>
            </a:extLst>
          </p:cNvPr>
          <p:cNvSpPr>
            <a:spLocks noGrp="1"/>
          </p:cNvSpPr>
          <p:nvPr>
            <p:ph type="title"/>
          </p:nvPr>
        </p:nvSpPr>
        <p:spPr/>
        <p:txBody>
          <a:bodyPr/>
          <a:lstStyle/>
          <a:p>
            <a:endParaRPr lang="en-IN"/>
          </a:p>
        </p:txBody>
      </p:sp>
      <p:pic>
        <p:nvPicPr>
          <p:cNvPr id="4098" name="Picture 2">
            <a:extLst>
              <a:ext uri="{FF2B5EF4-FFF2-40B4-BE49-F238E27FC236}">
                <a16:creationId xmlns:a16="http://schemas.microsoft.com/office/drawing/2014/main" id="{3E48D2B3-0CE5-5C64-CC9D-681F3923BE8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952987" y="1913548"/>
            <a:ext cx="6400813" cy="42794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80E03DE-79CD-C40A-C490-B789873F1B98}"/>
              </a:ext>
            </a:extLst>
          </p:cNvPr>
          <p:cNvSpPr txBox="1"/>
          <p:nvPr/>
        </p:nvSpPr>
        <p:spPr>
          <a:xfrm>
            <a:off x="838200" y="1913548"/>
            <a:ext cx="3266209" cy="1200329"/>
          </a:xfrm>
          <a:prstGeom prst="rect">
            <a:avLst/>
          </a:prstGeom>
          <a:noFill/>
        </p:spPr>
        <p:txBody>
          <a:bodyPr wrap="square" rtlCol="0">
            <a:spAutoFit/>
          </a:bodyPr>
          <a:lstStyle/>
          <a:p>
            <a:r>
              <a:rPr lang="en-US" dirty="0"/>
              <a:t>This scatter plot appears to show the trend of rainfall during monsoon vs. non-monsoon seasons.</a:t>
            </a:r>
            <a:endParaRPr lang="en-IN" dirty="0"/>
          </a:p>
        </p:txBody>
      </p:sp>
    </p:spTree>
    <p:extLst>
      <p:ext uri="{BB962C8B-B14F-4D97-AF65-F5344CB8AC3E}">
        <p14:creationId xmlns:p14="http://schemas.microsoft.com/office/powerpoint/2010/main" val="921549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1669C-9DF4-FE92-9957-EC87E43CB814}"/>
              </a:ext>
            </a:extLst>
          </p:cNvPr>
          <p:cNvSpPr>
            <a:spLocks noGrp="1"/>
          </p:cNvSpPr>
          <p:nvPr>
            <p:ph type="title"/>
          </p:nvPr>
        </p:nvSpPr>
        <p:spPr/>
        <p:txBody>
          <a:bodyPr/>
          <a:lstStyle/>
          <a:p>
            <a:endParaRPr lang="en-IN"/>
          </a:p>
        </p:txBody>
      </p:sp>
      <p:pic>
        <p:nvPicPr>
          <p:cNvPr id="5122" name="Picture 2">
            <a:extLst>
              <a:ext uri="{FF2B5EF4-FFF2-40B4-BE49-F238E27FC236}">
                <a16:creationId xmlns:a16="http://schemas.microsoft.com/office/drawing/2014/main" id="{71B227E0-4B6A-6F7D-0A60-314817E3F1B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48743" y="1825625"/>
            <a:ext cx="5994798" cy="435133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66522EBD-3D15-6642-06A2-9471CAA4DD89}"/>
              </a:ext>
            </a:extLst>
          </p:cNvPr>
          <p:cNvSpPr>
            <a:spLocks noChangeArrowheads="1"/>
          </p:cNvSpPr>
          <p:nvPr/>
        </p:nvSpPr>
        <p:spPr bwMode="auto">
          <a:xfrm>
            <a:off x="581892" y="1997563"/>
            <a:ext cx="40005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Here is the plot showing the distribution of rainfall categories based on the Rainfall category column.</a:t>
            </a:r>
          </a:p>
        </p:txBody>
      </p:sp>
    </p:spTree>
    <p:extLst>
      <p:ext uri="{BB962C8B-B14F-4D97-AF65-F5344CB8AC3E}">
        <p14:creationId xmlns:p14="http://schemas.microsoft.com/office/powerpoint/2010/main" val="3017314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6AB02-5106-2BD6-B0E9-85E3EC8F4C07}"/>
              </a:ext>
            </a:extLst>
          </p:cNvPr>
          <p:cNvSpPr>
            <a:spLocks noGrp="1"/>
          </p:cNvSpPr>
          <p:nvPr>
            <p:ph type="title"/>
          </p:nvPr>
        </p:nvSpPr>
        <p:spPr/>
        <p:txBody>
          <a:bodyPr/>
          <a:lstStyle/>
          <a:p>
            <a:r>
              <a:rPr lang="en-US" dirty="0"/>
              <a:t>Observations</a:t>
            </a:r>
            <a:endParaRPr lang="en-IN" dirty="0"/>
          </a:p>
        </p:txBody>
      </p:sp>
      <p:sp>
        <p:nvSpPr>
          <p:cNvPr id="3" name="Content Placeholder 2">
            <a:extLst>
              <a:ext uri="{FF2B5EF4-FFF2-40B4-BE49-F238E27FC236}">
                <a16:creationId xmlns:a16="http://schemas.microsoft.com/office/drawing/2014/main" id="{CA7374A6-3682-E0D3-1CE0-1A0E08811AD2}"/>
              </a:ext>
            </a:extLst>
          </p:cNvPr>
          <p:cNvSpPr>
            <a:spLocks noGrp="1"/>
          </p:cNvSpPr>
          <p:nvPr>
            <p:ph idx="1"/>
          </p:nvPr>
        </p:nvSpPr>
        <p:spPr/>
        <p:txBody>
          <a:bodyPr/>
          <a:lstStyle/>
          <a:p>
            <a:pPr marL="0" indent="0">
              <a:buNone/>
            </a:pPr>
            <a:r>
              <a:rPr lang="en-US" dirty="0"/>
              <a:t>Key observations from the data:</a:t>
            </a:r>
          </a:p>
          <a:p>
            <a:r>
              <a:rPr lang="en-US" dirty="0"/>
              <a:t>Some districts received significantly higher rainfall than others</a:t>
            </a:r>
          </a:p>
          <a:p>
            <a:r>
              <a:rPr lang="en-US" dirty="0"/>
              <a:t>Missing data might affect accuracy of trend analysis</a:t>
            </a:r>
          </a:p>
          <a:p>
            <a:r>
              <a:rPr lang="en-US" dirty="0"/>
              <a:t>Data patterns could support agricultural planning and disaster management</a:t>
            </a:r>
          </a:p>
          <a:p>
            <a:r>
              <a:rPr lang="en-US" b="0" i="0" dirty="0">
                <a:solidFill>
                  <a:srgbClr val="000000"/>
                </a:solidFill>
                <a:effectLst/>
                <a:latin typeface="Helvetica Neue"/>
              </a:rPr>
              <a:t>The dataset follows a daily format, which allows for time-series analysis of rainfall trends.</a:t>
            </a:r>
          </a:p>
          <a:p>
            <a:endParaRPr lang="en-IN" dirty="0"/>
          </a:p>
        </p:txBody>
      </p:sp>
    </p:spTree>
    <p:extLst>
      <p:ext uri="{BB962C8B-B14F-4D97-AF65-F5344CB8AC3E}">
        <p14:creationId xmlns:p14="http://schemas.microsoft.com/office/powerpoint/2010/main" val="26346930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TotalTime>
  <Words>395</Words>
  <Application>Microsoft Office PowerPoint</Application>
  <PresentationFormat>Widescreen</PresentationFormat>
  <Paragraphs>41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Helvetica Neue</vt:lpstr>
      <vt:lpstr>Office Theme</vt:lpstr>
      <vt:lpstr>Data Analysis of Government Dataset Rainfall Records</vt:lpstr>
      <vt:lpstr>Overview:</vt:lpstr>
      <vt:lpstr>Dataset insight(info):</vt:lpstr>
      <vt:lpstr>Data Analysis</vt:lpstr>
      <vt:lpstr>Daily Rainfall Trend </vt:lpstr>
      <vt:lpstr>PowerPoint Presentation</vt:lpstr>
      <vt:lpstr>PowerPoint Presentation</vt:lpstr>
      <vt:lpstr>PowerPoint Presentation</vt:lpstr>
      <vt:lpstr>Observations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vashnavi madas</dc:creator>
  <cp:lastModifiedBy>vashnavi madas</cp:lastModifiedBy>
  <cp:revision>2</cp:revision>
  <dcterms:created xsi:type="dcterms:W3CDTF">2025-03-22T05:58:42Z</dcterms:created>
  <dcterms:modified xsi:type="dcterms:W3CDTF">2025-03-24T09:28:18Z</dcterms:modified>
</cp:coreProperties>
</file>