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4"/>
  </p:notesMasterIdLst>
  <p:sldIdLst>
    <p:sldId id="256" r:id="rId2"/>
    <p:sldId id="257" r:id="rId3"/>
    <p:sldId id="258" r:id="rId4"/>
    <p:sldId id="259" r:id="rId5"/>
    <p:sldId id="270" r:id="rId6"/>
    <p:sldId id="260" r:id="rId7"/>
    <p:sldId id="261" r:id="rId8"/>
    <p:sldId id="262" r:id="rId9"/>
    <p:sldId id="273" r:id="rId10"/>
    <p:sldId id="296" r:id="rId11"/>
    <p:sldId id="264" r:id="rId12"/>
    <p:sldId id="304" r:id="rId13"/>
    <p:sldId id="305" r:id="rId14"/>
    <p:sldId id="307" r:id="rId15"/>
    <p:sldId id="266" r:id="rId16"/>
    <p:sldId id="28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295" r:id="rId34"/>
    <p:sldId id="324" r:id="rId35"/>
    <p:sldId id="325" r:id="rId36"/>
    <p:sldId id="326" r:id="rId37"/>
    <p:sldId id="327" r:id="rId38"/>
    <p:sldId id="328" r:id="rId39"/>
    <p:sldId id="329" r:id="rId40"/>
    <p:sldId id="268" r:id="rId41"/>
    <p:sldId id="306" r:id="rId42"/>
    <p:sldId id="26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6" autoAdjust="0"/>
    <p:restoredTop sz="9466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14633" y="1705832"/>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BRAIN DISEASE CLASSIFICATION ALONG WITH AGE ESTIMATION FROM MRI</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DL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282916"/>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26090" y="5881830"/>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8" name="Picture 7"/>
          <p:cNvPicPr/>
          <p:nvPr/>
        </p:nvPicPr>
        <p:blipFill>
          <a:blip r:embed="rId3"/>
          <a:stretch>
            <a:fillRect/>
          </a:stretch>
        </p:blipFill>
        <p:spPr>
          <a:xfrm>
            <a:off x="3814762" y="1023937"/>
            <a:ext cx="4562475" cy="4810125"/>
          </a:xfrm>
          <a:prstGeom prst="rect">
            <a:avLst/>
          </a:prstGeom>
        </p:spPr>
      </p:pic>
    </p:spTree>
    <p:extLst>
      <p:ext uri="{BB962C8B-B14F-4D97-AF65-F5344CB8AC3E}">
        <p14:creationId xmlns:p14="http://schemas.microsoft.com/office/powerpoint/2010/main" val="311106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ADVANTAGES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5" y="1555844"/>
            <a:ext cx="9498842" cy="3930556"/>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Accurate classification</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complexity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High performance</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88" y="55245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8334" y="1833349"/>
            <a:ext cx="8915400" cy="3777622"/>
          </a:xfrm>
        </p:spPr>
        <p:txBody>
          <a:bodyPr>
            <a:normAutofit/>
          </a:bodyPr>
          <a:lstStyle/>
          <a:p>
            <a:pPr algn="just">
              <a:lnSpc>
                <a:spcPct val="150000"/>
              </a:lnSpc>
            </a:pPr>
            <a:r>
              <a:rPr lang="en-IN" sz="1700" dirty="0">
                <a:solidFill>
                  <a:schemeClr val="tx1"/>
                </a:solidFill>
                <a:latin typeface="Times New Roman" panose="02020603050405020304" pitchFamily="18" charset="0"/>
                <a:cs typeface="Times New Roman" panose="02020603050405020304" pitchFamily="18" charset="0"/>
              </a:rPr>
              <a:t>Firstly, we have collected the dataset of MRI images of brain, those which are divided into three classes.</a:t>
            </a:r>
          </a:p>
          <a:p>
            <a:pPr algn="just">
              <a:lnSpc>
                <a:spcPct val="150000"/>
              </a:lnSpc>
            </a:pPr>
            <a:r>
              <a:rPr lang="en-IN" sz="1700" dirty="0">
                <a:solidFill>
                  <a:schemeClr val="tx1"/>
                </a:solidFill>
                <a:latin typeface="Times New Roman" panose="02020603050405020304" pitchFamily="18" charset="0"/>
                <a:cs typeface="Times New Roman" panose="02020603050405020304" pitchFamily="18" charset="0"/>
              </a:rPr>
              <a:t>Necessary pre-processing steps will be completed with the dataset before training with our algorithm.</a:t>
            </a:r>
          </a:p>
          <a:p>
            <a:pPr algn="just">
              <a:lnSpc>
                <a:spcPct val="150000"/>
              </a:lnSpc>
            </a:pPr>
            <a:r>
              <a:rPr lang="en-US" sz="1700" dirty="0">
                <a:solidFill>
                  <a:schemeClr val="tx1"/>
                </a:solidFill>
                <a:latin typeface="Times New Roman" panose="02020603050405020304" pitchFamily="18" charset="0"/>
                <a:cs typeface="Times New Roman" panose="02020603050405020304" pitchFamily="18" charset="0"/>
              </a:rPr>
              <a:t>Once after training the model will be saved for testing and classifying.</a:t>
            </a:r>
            <a:endParaRPr lang="en-IN" sz="17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700" dirty="0">
                <a:solidFill>
                  <a:schemeClr val="tx1"/>
                </a:solidFill>
                <a:latin typeface="Times New Roman" panose="02020603050405020304" pitchFamily="18" charset="0"/>
                <a:cs typeface="Times New Roman" panose="02020603050405020304" pitchFamily="18" charset="0"/>
              </a:rPr>
              <a:t>User can upload the images of which to be classified and by using the saved model the images will be classified and predicted.</a:t>
            </a:r>
            <a:endParaRPr lang="en-IN" sz="17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5166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2" y="473985"/>
            <a:ext cx="8570343" cy="631484"/>
          </a:xfrm>
        </p:spPr>
        <p:txBody>
          <a:bodyPr>
            <a:normAutofit/>
          </a:bodyPr>
          <a:lstStyle/>
          <a:p>
            <a:pPr algn="ctr"/>
            <a:r>
              <a:rPr lang="en-US" sz="2400" b="1" dirty="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0186" y="1228299"/>
            <a:ext cx="10085695" cy="4735773"/>
          </a:xfrm>
        </p:spPr>
        <p:txBody>
          <a:bodyPr>
            <a:normAutofit fontScale="55000" lnSpcReduction="20000"/>
          </a:bodyPr>
          <a:lstStyle/>
          <a:p>
            <a:pPr marL="0" indent="0" algn="just">
              <a:lnSpc>
                <a:spcPct val="120000"/>
              </a:lnSpc>
              <a:buNone/>
            </a:pPr>
            <a:r>
              <a:rPr lang="en-US" sz="2700" b="1" dirty="0">
                <a:solidFill>
                  <a:schemeClr val="tx1"/>
                </a:solidFill>
                <a:latin typeface="Times New Roman" panose="02020603050405020304" pitchFamily="18" charset="0"/>
                <a:cs typeface="Times New Roman" panose="02020603050405020304" pitchFamily="18" charset="0"/>
              </a:rPr>
              <a:t>System</a:t>
            </a:r>
          </a:p>
          <a:p>
            <a:pPr marL="0" indent="0" algn="just">
              <a:lnSpc>
                <a:spcPct val="120000"/>
              </a:lnSpc>
              <a:buNone/>
            </a:pPr>
            <a:r>
              <a:rPr lang="en-US" sz="2700" b="1" dirty="0">
                <a:solidFill>
                  <a:schemeClr val="tx1"/>
                </a:solidFill>
                <a:latin typeface="Times New Roman" panose="02020603050405020304" pitchFamily="18" charset="0"/>
                <a:cs typeface="Times New Roman" panose="02020603050405020304" pitchFamily="18" charset="0"/>
              </a:rPr>
              <a:t>User</a:t>
            </a:r>
          </a:p>
          <a:p>
            <a:pPr marL="0" indent="0" algn="just">
              <a:lnSpc>
                <a:spcPct val="120000"/>
              </a:lnSpc>
              <a:buNone/>
            </a:pPr>
            <a:r>
              <a:rPr lang="en-US" sz="2700" b="1" dirty="0">
                <a:solidFill>
                  <a:schemeClr val="tx1"/>
                </a:solidFill>
                <a:latin typeface="Times New Roman" panose="02020603050405020304" pitchFamily="18" charset="0"/>
                <a:cs typeface="Times New Roman" panose="02020603050405020304" pitchFamily="18" charset="0"/>
              </a:rPr>
              <a:t>1. System:</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1.1 Create Dataset:</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The dataset containing images of the brain MRI images with the three different classes which are to be classified is split into training and testing dataset with the test size of 30-20%.</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1.2 Pre-processing:</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Resizing and reshaping the images into appropriate format to train our model. </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1.3 Training:</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Use the pre-processed training dataset is used to train our model using </a:t>
            </a:r>
            <a:r>
              <a:rPr lang="en-US" sz="2800" dirty="0">
                <a:solidFill>
                  <a:schemeClr val="tx1"/>
                </a:solidFill>
                <a:latin typeface="Times New Roman" panose="02020603050405020304" pitchFamily="18" charset="0"/>
                <a:cs typeface="Times New Roman" panose="02020603050405020304" pitchFamily="18" charset="0"/>
              </a:rPr>
              <a:t>SVM,CNN</a:t>
            </a:r>
            <a:r>
              <a:rPr lang="en-US" sz="2700" dirty="0">
                <a:solidFill>
                  <a:schemeClr val="tx1"/>
                </a:solidFill>
                <a:latin typeface="Times New Roman" panose="02020603050405020304" pitchFamily="18" charset="0"/>
                <a:cs typeface="Times New Roman" panose="02020603050405020304" pitchFamily="18" charset="0"/>
              </a:rPr>
              <a:t> and </a:t>
            </a:r>
            <a:r>
              <a:rPr lang="en-US" sz="2700" dirty="0" err="1">
                <a:solidFill>
                  <a:schemeClr val="tx1"/>
                </a:solidFill>
                <a:latin typeface="Times New Roman" panose="02020603050405020304" pitchFamily="18" charset="0"/>
                <a:cs typeface="Times New Roman" panose="02020603050405020304" pitchFamily="18" charset="0"/>
              </a:rPr>
              <a:t>MobileNet</a:t>
            </a:r>
            <a:r>
              <a:rPr lang="en-US" sz="2700" dirty="0">
                <a:solidFill>
                  <a:schemeClr val="tx1"/>
                </a:solidFill>
                <a:latin typeface="Times New Roman" panose="02020603050405020304" pitchFamily="18" charset="0"/>
                <a:cs typeface="Times New Roman" panose="02020603050405020304" pitchFamily="18" charset="0"/>
              </a:rPr>
              <a:t> algorithm.</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1.4 Classification:</a:t>
            </a:r>
          </a:p>
          <a:p>
            <a:pPr marL="0" indent="0" algn="just">
              <a:lnSpc>
                <a:spcPct val="120000"/>
              </a:lnSpc>
              <a:buNone/>
            </a:pPr>
            <a:r>
              <a:rPr lang="en-US" sz="2700" dirty="0">
                <a:solidFill>
                  <a:schemeClr val="tx1"/>
                </a:solidFill>
                <a:latin typeface="Times New Roman" panose="02020603050405020304" pitchFamily="18" charset="0"/>
                <a:cs typeface="Times New Roman" panose="02020603050405020304" pitchFamily="18" charset="0"/>
              </a:rPr>
              <a:t>The results of our model is display of classified images with their species name as either it is as the MRI report is normal or effected with the disease.</a:t>
            </a:r>
          </a:p>
          <a:p>
            <a:pPr marL="0" indent="0" algn="just">
              <a:lnSpc>
                <a:spcPct val="120000"/>
              </a:lnSpc>
              <a:buNone/>
            </a:pPr>
            <a:endParaRPr lang="en-US" sz="2700" b="1" dirty="0">
              <a:solidFill>
                <a:schemeClr val="tx1"/>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US" sz="2700" dirty="0">
              <a:solidFill>
                <a:schemeClr val="tx1"/>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US" sz="27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5582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785" y="351156"/>
            <a:ext cx="8911687" cy="1280890"/>
          </a:xfrm>
        </p:spPr>
        <p:txBody>
          <a:bodyPr>
            <a:normAutofit/>
          </a:bodyPr>
          <a:lstStyle/>
          <a:p>
            <a:pPr algn="ctr"/>
            <a:r>
              <a:rPr lang="en-IN" sz="24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501255" y="991600"/>
            <a:ext cx="9403306" cy="4344675"/>
          </a:xfrm>
        </p:spPr>
        <p:txBody>
          <a:bodyPr>
            <a:normAutofit/>
          </a:bodyPr>
          <a:lstStyle/>
          <a:p>
            <a:pPr marL="0" indent="0" algn="just">
              <a:lnSpc>
                <a:spcPct val="120000"/>
              </a:lnSpc>
              <a:buNone/>
            </a:pPr>
            <a:r>
              <a:rPr lang="en-US" sz="2400" b="1" dirty="0">
                <a:solidFill>
                  <a:schemeClr val="tx1"/>
                </a:solidFill>
                <a:latin typeface="Times New Roman" panose="02020603050405020304" pitchFamily="18" charset="0"/>
                <a:cs typeface="Times New Roman" panose="02020603050405020304" pitchFamily="18" charset="0"/>
              </a:rPr>
              <a:t>2. </a:t>
            </a:r>
            <a:r>
              <a:rPr lang="en-US" sz="2200" b="1" dirty="0">
                <a:solidFill>
                  <a:schemeClr val="tx1"/>
                </a:solidFill>
                <a:latin typeface="Times New Roman" panose="02020603050405020304" pitchFamily="18" charset="0"/>
                <a:cs typeface="Times New Roman" panose="02020603050405020304" pitchFamily="18" charset="0"/>
              </a:rPr>
              <a:t>User:</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2.1 View training accuracy</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After training, user can view the training accuracy</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2.2 Upload testing images</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The images will be uploaded that are to be classified</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2.3 View Results</a:t>
            </a:r>
          </a:p>
          <a:p>
            <a:pPr marL="0" indent="0" algn="just">
              <a:lnSpc>
                <a:spcPct val="120000"/>
              </a:lnSpc>
              <a:buNone/>
            </a:pPr>
            <a:r>
              <a:rPr lang="en-US" sz="1700" dirty="0">
                <a:solidFill>
                  <a:schemeClr val="tx1"/>
                </a:solidFill>
                <a:latin typeface="Times New Roman" panose="02020603050405020304" pitchFamily="18" charset="0"/>
                <a:cs typeface="Times New Roman" panose="02020603050405020304" pitchFamily="18" charset="0"/>
              </a:rPr>
              <a:t>The classified image results are viewed by user.</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6105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5445458" y="1979731"/>
            <a:ext cx="6059606" cy="2054409"/>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   Jupyter notebook.</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pPr algn="ctr"/>
            <a:r>
              <a:rPr lang="en-US" sz="2800" dirty="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6" name="Picture 5"/>
          <p:cNvPicPr/>
          <p:nvPr/>
        </p:nvPicPr>
        <p:blipFill>
          <a:blip r:embed="rId3"/>
          <a:stretch>
            <a:fillRect/>
          </a:stretch>
        </p:blipFill>
        <p:spPr>
          <a:xfrm>
            <a:off x="3230245" y="1032510"/>
            <a:ext cx="5731510" cy="4792980"/>
          </a:xfrm>
          <a:prstGeom prst="rect">
            <a:avLst/>
          </a:prstGeom>
        </p:spPr>
      </p:pic>
    </p:spTree>
    <p:extLst>
      <p:ext uri="{BB962C8B-B14F-4D97-AF65-F5344CB8AC3E}">
        <p14:creationId xmlns:p14="http://schemas.microsoft.com/office/powerpoint/2010/main" val="40288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7886" y="50128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UML DIAGRAMS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43302" y="1519451"/>
            <a:ext cx="8915400" cy="3777622"/>
          </a:xfrm>
        </p:spPr>
        <p:txBody>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10454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3230244" y="1457007"/>
            <a:ext cx="5777277" cy="4043041"/>
          </a:xfrm>
          <a:prstGeom prst="rect">
            <a:avLst/>
          </a:prstGeom>
        </p:spPr>
      </p:pic>
    </p:spTree>
    <p:extLst>
      <p:ext uri="{BB962C8B-B14F-4D97-AF65-F5344CB8AC3E}">
        <p14:creationId xmlns:p14="http://schemas.microsoft.com/office/powerpoint/2010/main" val="235480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0214" y="433041"/>
            <a:ext cx="8911687" cy="1280890"/>
          </a:xfrm>
        </p:spPr>
        <p:txBody>
          <a:bodyPr>
            <a:normAutofit/>
          </a:bodyPr>
          <a:lstStyle/>
          <a:p>
            <a:r>
              <a:rPr lang="en-IN" sz="2400" b="1" dirty="0">
                <a:latin typeface="Times New Roman" panose="02020603050405020304" pitchFamily="18" charset="0"/>
                <a:cs typeface="Times New Roman" panose="02020603050405020304" pitchFamily="18" charset="0"/>
              </a:rPr>
              <a:t>CLASS DIAGRAM</a:t>
            </a:r>
          </a:p>
        </p:txBody>
      </p:sp>
      <p:sp>
        <p:nvSpPr>
          <p:cNvPr id="3" name="Content Placeholder 2"/>
          <p:cNvSpPr>
            <a:spLocks noGrp="1"/>
          </p:cNvSpPr>
          <p:nvPr>
            <p:ph idx="1"/>
          </p:nvPr>
        </p:nvSpPr>
        <p:spPr>
          <a:xfrm>
            <a:off x="1743051" y="1287439"/>
            <a:ext cx="8915400" cy="2301922"/>
          </a:xfrm>
        </p:spPr>
        <p:txBody>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pPr marL="0" indent="0">
              <a:buNone/>
            </a:pP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4" name="Picture 3"/>
          <p:cNvPicPr>
            <a:picLocks noChangeAspect="1"/>
          </p:cNvPicPr>
          <p:nvPr/>
        </p:nvPicPr>
        <p:blipFill>
          <a:blip r:embed="rId3"/>
          <a:stretch>
            <a:fillRect/>
          </a:stretch>
        </p:blipFill>
        <p:spPr>
          <a:xfrm>
            <a:off x="2749668" y="3589361"/>
            <a:ext cx="6010275" cy="2343150"/>
          </a:xfrm>
          <a:prstGeom prst="rect">
            <a:avLst/>
          </a:prstGeom>
        </p:spPr>
      </p:pic>
    </p:spTree>
    <p:extLst>
      <p:ext uri="{BB962C8B-B14F-4D97-AF65-F5344CB8AC3E}">
        <p14:creationId xmlns:p14="http://schemas.microsoft.com/office/powerpoint/2010/main" val="20174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468322" y="1471717"/>
            <a:ext cx="9163646" cy="4271554"/>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Implementation</a:t>
            </a:r>
          </a:p>
          <a:p>
            <a:r>
              <a:rPr lang="en-US" sz="2000" dirty="0">
                <a:latin typeface="Times New Roman" panose="02020603050405020304" pitchFamily="18" charset="0"/>
                <a:cs typeface="Times New Roman" panose="02020603050405020304" pitchFamily="18" charset="0"/>
              </a:rPr>
              <a:t>Modules</a:t>
            </a:r>
          </a:p>
          <a:p>
            <a:r>
              <a:rPr lang="en-US" sz="2000" dirty="0">
                <a:latin typeface="Times New Roman" panose="02020603050405020304" pitchFamily="18" charset="0"/>
                <a:cs typeface="Times New Roman" panose="02020603050405020304" pitchFamily="18" charset="0"/>
              </a:rPr>
              <a:t>Algorithms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UML diagrams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203" y="637757"/>
            <a:ext cx="5445606" cy="1280890"/>
          </a:xfrm>
        </p:spPr>
        <p:txBody>
          <a:bodyPr>
            <a:normAutofit/>
          </a:bodyPr>
          <a:lstStyle/>
          <a:p>
            <a:r>
              <a:rPr lang="en-US" sz="2400" b="1" dirty="0">
                <a:latin typeface="Times New Roman" pitchFamily="18" charset="0"/>
                <a:cs typeface="Times New Roman" pitchFamily="18" charset="0"/>
              </a:rPr>
              <a:t>SEQUENCE DIAGRAM</a:t>
            </a:r>
            <a:endParaRPr lang="en-IN" sz="2400" dirty="0"/>
          </a:p>
        </p:txBody>
      </p:sp>
      <p:sp>
        <p:nvSpPr>
          <p:cNvPr id="3" name="Content Placeholder 2"/>
          <p:cNvSpPr>
            <a:spLocks noGrp="1"/>
          </p:cNvSpPr>
          <p:nvPr>
            <p:ph idx="1"/>
          </p:nvPr>
        </p:nvSpPr>
        <p:spPr>
          <a:xfrm>
            <a:off x="2193427" y="1778758"/>
            <a:ext cx="8915400" cy="3777622"/>
          </a:xfrm>
        </p:spPr>
        <p:txBody>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3791890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3817960" y="1318359"/>
            <a:ext cx="4725537" cy="4754895"/>
          </a:xfrm>
          <a:prstGeom prst="rect">
            <a:avLst/>
          </a:prstGeom>
        </p:spPr>
      </p:pic>
    </p:spTree>
    <p:extLst>
      <p:ext uri="{BB962C8B-B14F-4D97-AF65-F5344CB8AC3E}">
        <p14:creationId xmlns:p14="http://schemas.microsoft.com/office/powerpoint/2010/main" val="212683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575" y="665054"/>
            <a:ext cx="8911687" cy="1280890"/>
          </a:xfrm>
        </p:spPr>
        <p:txBody>
          <a:bodyPr>
            <a:normAutofit/>
          </a:bodyPr>
          <a:lstStyle/>
          <a:p>
            <a:r>
              <a:rPr lang="en-US" sz="2400" b="1" dirty="0">
                <a:latin typeface="Times New Roman" pitchFamily="18" charset="0"/>
                <a:cs typeface="Times New Roman" pitchFamily="18" charset="0"/>
              </a:rPr>
              <a:t>COLLABORATION DIAGRAM</a:t>
            </a:r>
            <a:endParaRPr lang="en-IN" sz="2400"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1062522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3179928" y="2262187"/>
            <a:ext cx="5744997" cy="2528177"/>
          </a:xfrm>
          <a:prstGeom prst="rect">
            <a:avLst/>
          </a:prstGeom>
        </p:spPr>
      </p:pic>
    </p:spTree>
    <p:extLst>
      <p:ext uri="{BB962C8B-B14F-4D97-AF65-F5344CB8AC3E}">
        <p14:creationId xmlns:p14="http://schemas.microsoft.com/office/powerpoint/2010/main" val="39544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782" y="473985"/>
            <a:ext cx="8911687" cy="1280890"/>
          </a:xfrm>
        </p:spPr>
        <p:txBody>
          <a:bodyPr>
            <a:normAutofit/>
          </a:bodyPr>
          <a:lstStyle/>
          <a:p>
            <a:r>
              <a:rPr lang="en-US" sz="2400" b="1" dirty="0">
                <a:latin typeface="Times New Roman" pitchFamily="18" charset="0"/>
                <a:cs typeface="Times New Roman" pitchFamily="18" charset="0"/>
              </a:rPr>
              <a:t>DEPLOYMENT DIAGRAM</a:t>
            </a:r>
            <a:endParaRPr lang="en-IN" sz="2400" dirty="0"/>
          </a:p>
        </p:txBody>
      </p:sp>
      <p:sp>
        <p:nvSpPr>
          <p:cNvPr id="3" name="Content Placeholder 2"/>
          <p:cNvSpPr>
            <a:spLocks noGrp="1"/>
          </p:cNvSpPr>
          <p:nvPr>
            <p:ph idx="1"/>
          </p:nvPr>
        </p:nvSpPr>
        <p:spPr>
          <a:xfrm>
            <a:off x="1811290" y="1628633"/>
            <a:ext cx="8915400" cy="3777622"/>
          </a:xfrm>
        </p:spPr>
        <p:txBody>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pPr marL="0" indent="0">
              <a:buNone/>
            </a:pPr>
            <a:endParaRPr lang="en-IN" dirty="0"/>
          </a:p>
        </p:txBody>
      </p:sp>
      <p:pic>
        <p:nvPicPr>
          <p:cNvPr id="4" name="Picture 3"/>
          <p:cNvPicPr/>
          <p:nvPr/>
        </p:nvPicPr>
        <p:blipFill>
          <a:blip r:embed="rId2"/>
          <a:stretch>
            <a:fillRect/>
          </a:stretch>
        </p:blipFill>
        <p:spPr>
          <a:xfrm>
            <a:off x="3912287" y="3222080"/>
            <a:ext cx="4067175" cy="172402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381763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838" y="610462"/>
            <a:ext cx="8911687" cy="1280890"/>
          </a:xfrm>
        </p:spPr>
        <p:txBody>
          <a:bodyPr>
            <a:normAutofit/>
          </a:bodyPr>
          <a:lstStyle/>
          <a:p>
            <a:r>
              <a:rPr lang="en-US" sz="2400" b="1" dirty="0">
                <a:latin typeface="Times New Roman" pitchFamily="18" charset="0"/>
                <a:cs typeface="Times New Roman" pitchFamily="18" charset="0"/>
              </a:rPr>
              <a:t>ACTIVITY DIAGRAM</a:t>
            </a:r>
            <a:endParaRPr lang="en-IN" sz="2400" dirty="0"/>
          </a:p>
        </p:txBody>
      </p:sp>
      <p:sp>
        <p:nvSpPr>
          <p:cNvPr id="3" name="Content Placeholder 2"/>
          <p:cNvSpPr>
            <a:spLocks noGrp="1"/>
          </p:cNvSpPr>
          <p:nvPr>
            <p:ph idx="1"/>
          </p:nvPr>
        </p:nvSpPr>
        <p:spPr>
          <a:xfrm>
            <a:off x="1647517" y="1628632"/>
            <a:ext cx="8410884" cy="2533935"/>
          </a:xfrm>
        </p:spPr>
        <p:txBody>
          <a:bodyPr>
            <a:normAutofit/>
          </a:bodyPr>
          <a:lstStyle/>
          <a:p>
            <a:pPr algn="just">
              <a:lnSpc>
                <a:spcPct val="150000"/>
              </a:lnSpc>
            </a:pPr>
            <a:r>
              <a:rPr lang="en-US" sz="1700" dirty="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sz="1700" dirty="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sz="1700" dirty="0">
                <a:latin typeface="Times New Roman" pitchFamily="18" charset="0"/>
                <a:cs typeface="Times New Roman" pitchFamily="18" charset="0"/>
              </a:rPr>
              <a:t>An activity diagram shows the overall flow of control.</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167815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3230245" y="1300797"/>
            <a:ext cx="5731510" cy="4256405"/>
          </a:xfrm>
          <a:prstGeom prst="rect">
            <a:avLst/>
          </a:prstGeom>
        </p:spPr>
      </p:pic>
    </p:spTree>
    <p:extLst>
      <p:ext uri="{BB962C8B-B14F-4D97-AF65-F5344CB8AC3E}">
        <p14:creationId xmlns:p14="http://schemas.microsoft.com/office/powerpoint/2010/main" val="164576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134" y="610462"/>
            <a:ext cx="8911687" cy="1280890"/>
          </a:xfrm>
        </p:spPr>
        <p:txBody>
          <a:bodyPr>
            <a:normAutofit/>
          </a:bodyPr>
          <a:lstStyle/>
          <a:p>
            <a:r>
              <a:rPr lang="en-US" sz="2400" b="1" dirty="0">
                <a:latin typeface="Times New Roman" pitchFamily="18" charset="0"/>
                <a:cs typeface="Times New Roman" pitchFamily="18" charset="0"/>
              </a:rPr>
              <a:t>COMPONENT DIAGRAM</a:t>
            </a:r>
            <a:endParaRPr lang="en-IN" sz="2400" dirty="0"/>
          </a:p>
        </p:txBody>
      </p:sp>
      <p:sp>
        <p:nvSpPr>
          <p:cNvPr id="3" name="Content Placeholder 2"/>
          <p:cNvSpPr>
            <a:spLocks noGrp="1"/>
          </p:cNvSpPr>
          <p:nvPr>
            <p:ph idx="1"/>
          </p:nvPr>
        </p:nvSpPr>
        <p:spPr>
          <a:xfrm>
            <a:off x="1620220" y="1250906"/>
            <a:ext cx="9352579" cy="4685869"/>
          </a:xfrm>
        </p:spPr>
        <p:txBody>
          <a:bodyPr/>
          <a:lstStyle/>
          <a:p>
            <a:pPr algn="just">
              <a:lnSpc>
                <a:spcPct val="150000"/>
              </a:lnSpc>
            </a:pPr>
            <a:r>
              <a:rPr lang="en-US" sz="1700" dirty="0">
                <a:latin typeface="Times New Roman" pitchFamily="18" charset="0"/>
                <a:cs typeface="Times New Roman" pitchFamily="18" charset="0"/>
              </a:rPr>
              <a:t>A component diagram, also known as a UML component diagram, describes the organization and wiring of the physical components in a system. </a:t>
            </a:r>
          </a:p>
          <a:p>
            <a:pPr algn="just">
              <a:lnSpc>
                <a:spcPct val="150000"/>
              </a:lnSpc>
            </a:pPr>
            <a:r>
              <a:rPr lang="en-US" sz="1700" dirty="0">
                <a:latin typeface="Times New Roman" pitchFamily="18" charset="0"/>
                <a:cs typeface="Times New Roman" pitchFamily="18" charset="0"/>
              </a:rPr>
              <a:t>Component diagrams are often drawn to help model implementation details and double-check that every aspect of the system's required functions is covered by planned development.</a:t>
            </a:r>
          </a:p>
          <a:p>
            <a:pPr marL="0" indent="0" algn="just">
              <a:lnSpc>
                <a:spcPct val="150000"/>
              </a:lnSpc>
              <a:buNone/>
            </a:pPr>
            <a:endParaRPr lang="en-US" sz="1700" dirty="0">
              <a:latin typeface="Times New Roman" pitchFamily="18" charset="0"/>
              <a:cs typeface="Times New Roman" pitchFamily="18" charset="0"/>
            </a:endParaRPr>
          </a:p>
          <a:p>
            <a:pPr marL="0" indent="0">
              <a:buNone/>
            </a:pPr>
            <a:endParaRPr lang="en-IN" dirty="0"/>
          </a:p>
        </p:txBody>
      </p:sp>
      <p:pic>
        <p:nvPicPr>
          <p:cNvPr id="4" name="Picture 3"/>
          <p:cNvPicPr/>
          <p:nvPr/>
        </p:nvPicPr>
        <p:blipFill>
          <a:blip r:embed="rId2"/>
          <a:stretch>
            <a:fillRect/>
          </a:stretch>
        </p:blipFill>
        <p:spPr>
          <a:xfrm>
            <a:off x="2634018" y="3534770"/>
            <a:ext cx="6182436" cy="19337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91574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101" y="637758"/>
            <a:ext cx="8911687" cy="1280890"/>
          </a:xfrm>
        </p:spPr>
        <p:txBody>
          <a:bodyPr>
            <a:normAutofit/>
          </a:bodyPr>
          <a:lstStyle/>
          <a:p>
            <a:r>
              <a:rPr lang="en-US" sz="2400" b="1" dirty="0">
                <a:latin typeface="Times New Roman" pitchFamily="18" charset="0"/>
                <a:cs typeface="Times New Roman" pitchFamily="18" charset="0"/>
              </a:rPr>
              <a:t>ER DIAGRAM</a:t>
            </a:r>
            <a:endParaRPr lang="en-IN" sz="2400" dirty="0"/>
          </a:p>
        </p:txBody>
      </p:sp>
      <p:sp>
        <p:nvSpPr>
          <p:cNvPr id="3" name="Content Placeholder 2"/>
          <p:cNvSpPr>
            <a:spLocks noGrp="1"/>
          </p:cNvSpPr>
          <p:nvPr>
            <p:ph idx="1"/>
          </p:nvPr>
        </p:nvSpPr>
        <p:spPr>
          <a:xfrm>
            <a:off x="1729402" y="1278202"/>
            <a:ext cx="9802955" cy="5149893"/>
          </a:xfrm>
        </p:spPr>
        <p:txBody>
          <a:bodyPr/>
          <a:lstStyle/>
          <a:p>
            <a:pPr algn="just">
              <a:lnSpc>
                <a:spcPct val="150000"/>
              </a:lnSpc>
            </a:pPr>
            <a:r>
              <a:rPr lang="en-IN" sz="17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t>
            </a:r>
          </a:p>
          <a:p>
            <a:pPr algn="just">
              <a:lnSpc>
                <a:spcPct val="150000"/>
              </a:lnSpc>
            </a:pPr>
            <a:r>
              <a:rPr lang="en-IN" sz="1700" dirty="0">
                <a:latin typeface="Times New Roman" pitchFamily="18" charset="0"/>
                <a:cs typeface="Times New Roman" pitchFamily="18" charset="0"/>
              </a:rPr>
              <a:t>An ER diagram shows the relationship among entity sets. An entity set is a group of similar entities and these entities can have attributes. </a:t>
            </a:r>
          </a:p>
          <a:p>
            <a:pPr algn="just">
              <a:lnSpc>
                <a:spcPct val="150000"/>
              </a:lnSpc>
            </a:pPr>
            <a:r>
              <a:rPr lang="en-IN" sz="1700" dirty="0">
                <a:latin typeface="Times New Roman" pitchFamily="18" charset="0"/>
                <a:cs typeface="Times New Roman" pitchFamily="18" charset="0"/>
              </a:rPr>
              <a:t>In terms of DBMS, an entity is a table or attribute of a table in database, so by showing relationship among tables and their attributes, ER diagram shows the complete logical structure of a database. </a:t>
            </a: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3365849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2725278" y="1952008"/>
            <a:ext cx="7460998" cy="3561687"/>
          </a:xfrm>
          <a:prstGeom prst="rect">
            <a:avLst/>
          </a:prstGeom>
        </p:spPr>
      </p:pic>
    </p:spTree>
    <p:extLst>
      <p:ext uri="{BB962C8B-B14F-4D97-AF65-F5344CB8AC3E}">
        <p14:creationId xmlns:p14="http://schemas.microsoft.com/office/powerpoint/2010/main" val="124391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049" y="1288433"/>
            <a:ext cx="10849970" cy="5706044"/>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Chronological age of healthy people is able to be predicted accurately using deep neural networks from neuroimaging data, and the predicted brain age could serve as a biomarker for detecting aging-related diseases. Hence, in this proposed method we are using the cascade network of the deep learning which is a CNN,SVM and also the one of the machine learning algorithm named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These algorithms are been used to train the brain  MRI images which considered in the three classes as the Normal which is not effected with any disease and the other classes which were effected with Alzheimer’s disease (AD) and Mild Cognitive Impairment (MCI). From which we can also find out the ages from the classified images. SVM,CNN and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are mainly used for the training of the MRI image dataset, upon where the classification will be performed along with the age estimation.</a:t>
            </a:r>
          </a:p>
          <a:p>
            <a:pPr marL="0" indent="0" algn="just">
              <a:lnSpc>
                <a:spcPct val="150000"/>
              </a:lnSpc>
              <a:buNone/>
            </a:pPr>
            <a:r>
              <a:rPr lang="en-US" sz="1700" b="1" dirty="0">
                <a:solidFill>
                  <a:schemeClr val="tx1"/>
                </a:solidFill>
                <a:latin typeface="Times New Roman" panose="02020603050405020304" pitchFamily="18" charset="0"/>
                <a:cs typeface="Times New Roman" panose="02020603050405020304" pitchFamily="18" charset="0"/>
              </a:rPr>
              <a:t>Keywords: </a:t>
            </a:r>
            <a:r>
              <a:rPr lang="en-US" sz="1700" dirty="0">
                <a:solidFill>
                  <a:schemeClr val="tx1"/>
                </a:solidFill>
                <a:latin typeface="Times New Roman" panose="02020603050405020304" pitchFamily="18" charset="0"/>
                <a:cs typeface="Times New Roman" panose="02020603050405020304" pitchFamily="18" charset="0"/>
              </a:rPr>
              <a:t>MRI, Age estimation, Alzheimer’s disease (AD) and Mild Cognitive Impairment, SVM,CNN deep learning,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machine learning.</a:t>
            </a:r>
          </a:p>
          <a:p>
            <a:pPr marL="0" indent="0" algn="just">
              <a:lnSpc>
                <a:spcPct val="150000"/>
              </a:lnSpc>
              <a:buNone/>
            </a:pPr>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52" y="678702"/>
            <a:ext cx="4449320" cy="631484"/>
          </a:xfrm>
        </p:spPr>
        <p:txBody>
          <a:bodyPr>
            <a:normAutofit/>
          </a:bodyPr>
          <a:lstStyle/>
          <a:p>
            <a:r>
              <a:rPr lang="en-US" sz="2400" b="1" dirty="0">
                <a:latin typeface="Times New Roman" pitchFamily="18" charset="0"/>
                <a:cs typeface="Times New Roman" pitchFamily="18" charset="0"/>
              </a:rPr>
              <a:t>DF DIAGRAM</a:t>
            </a:r>
            <a:endParaRPr lang="en-IN" sz="2400" dirty="0"/>
          </a:p>
        </p:txBody>
      </p:sp>
      <p:sp>
        <p:nvSpPr>
          <p:cNvPr id="3" name="Content Placeholder 2"/>
          <p:cNvSpPr>
            <a:spLocks noGrp="1"/>
          </p:cNvSpPr>
          <p:nvPr>
            <p:ph idx="1"/>
          </p:nvPr>
        </p:nvSpPr>
        <p:spPr>
          <a:xfrm>
            <a:off x="2193427" y="1696870"/>
            <a:ext cx="9093272" cy="4226257"/>
          </a:xfrm>
        </p:spPr>
        <p:txBody>
          <a:bodyPr>
            <a:normAutofit/>
          </a:bodyPr>
          <a:lstStyle/>
          <a:p>
            <a:pPr algn="just">
              <a:lnSpc>
                <a:spcPct val="150000"/>
              </a:lnSpc>
            </a:pPr>
            <a:r>
              <a:rPr lang="en-IN" sz="1700" dirty="0">
                <a:latin typeface="Times New Roman" pitchFamily="18" charset="0"/>
                <a:cs typeface="Times New Roman" pitchFamily="18" charset="0"/>
              </a:rPr>
              <a:t>A Data Flow Diagram (DFD) is a traditional way to visualize the information flows within a system.</a:t>
            </a:r>
          </a:p>
          <a:p>
            <a:pPr algn="just">
              <a:lnSpc>
                <a:spcPct val="150000"/>
              </a:lnSpc>
            </a:pPr>
            <a:r>
              <a:rPr lang="en-IN" sz="1700" dirty="0">
                <a:latin typeface="Times New Roman" pitchFamily="18" charset="0"/>
                <a:cs typeface="Times New Roman" pitchFamily="18" charset="0"/>
              </a:rPr>
              <a:t> A neat and clear DFD can depict a good amount of the system requirements graphically. It can be manual, automated, or a combination of both. </a:t>
            </a:r>
          </a:p>
          <a:p>
            <a:pPr algn="just">
              <a:lnSpc>
                <a:spcPct val="150000"/>
              </a:lnSpc>
            </a:pPr>
            <a:r>
              <a:rPr lang="en-IN" sz="1700" dirty="0">
                <a:latin typeface="Times New Roman" pitchFamily="18" charset="0"/>
                <a:cs typeface="Times New Roman" pitchFamily="18" charset="0"/>
              </a:rPr>
              <a:t>It shows how information enters and leaves the system, what changes the information and where information is stored. </a:t>
            </a:r>
          </a:p>
          <a:p>
            <a:pPr algn="just">
              <a:lnSpc>
                <a:spcPct val="150000"/>
              </a:lnSpc>
            </a:pPr>
            <a:r>
              <a:rPr lang="en-IN" sz="1700" dirty="0">
                <a:latin typeface="Times New Roman" pitchFamily="18" charset="0"/>
                <a:cs typeface="Times New Roman" pitchFamily="18" charset="0"/>
              </a:rPr>
              <a:t>The purpose of a DFD is to show the scope and boundaries of a system as a whole. </a:t>
            </a:r>
          </a:p>
          <a:p>
            <a:pPr algn="just">
              <a:lnSpc>
                <a:spcPct val="150000"/>
              </a:lnSpc>
            </a:pPr>
            <a:r>
              <a:rPr lang="en-IN" sz="1700" dirty="0">
                <a:latin typeface="Times New Roman" pitchFamily="18" charset="0"/>
                <a:cs typeface="Times New Roman" pitchFamily="18" charset="0"/>
              </a:rPr>
              <a:t>It may be used as a communications tool between a systems analyst and any person who plays a part in the system that acts as the starting point for redesigning a system.</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65418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3230244" y="1628457"/>
            <a:ext cx="5927403" cy="4049012"/>
          </a:xfrm>
          <a:prstGeom prst="rect">
            <a:avLst/>
          </a:prstGeom>
        </p:spPr>
      </p:pic>
    </p:spTree>
    <p:extLst>
      <p:ext uri="{BB962C8B-B14F-4D97-AF65-F5344CB8AC3E}">
        <p14:creationId xmlns:p14="http://schemas.microsoft.com/office/powerpoint/2010/main" val="401255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6" name="Picture 5"/>
          <p:cNvPicPr/>
          <p:nvPr/>
        </p:nvPicPr>
        <p:blipFill>
          <a:blip r:embed="rId3"/>
          <a:stretch>
            <a:fillRect/>
          </a:stretch>
        </p:blipFill>
        <p:spPr>
          <a:xfrm>
            <a:off x="2907868" y="1387521"/>
            <a:ext cx="5853994" cy="4467367"/>
          </a:xfrm>
          <a:prstGeom prst="rect">
            <a:avLst/>
          </a:prstGeom>
        </p:spPr>
      </p:pic>
    </p:spTree>
    <p:extLst>
      <p:ext uri="{BB962C8B-B14F-4D97-AF65-F5344CB8AC3E}">
        <p14:creationId xmlns:p14="http://schemas.microsoft.com/office/powerpoint/2010/main" val="252210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9805" y="452660"/>
            <a:ext cx="9519058" cy="656050"/>
          </a:xfrm>
        </p:spPr>
        <p:txBody>
          <a:bodyPr>
            <a:noAutofit/>
          </a:bodyPr>
          <a:lstStyle/>
          <a:p>
            <a:r>
              <a:rPr lang="en-US" sz="24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45225" y="1392826"/>
            <a:ext cx="10228217" cy="5055327"/>
          </a:xfrm>
        </p:spPr>
        <p:txBody>
          <a:bodyPr>
            <a:normAutofit/>
          </a:bodyPr>
          <a:lstStyle/>
          <a:p>
            <a:pPr marL="0" indent="0" algn="just">
              <a:lnSpc>
                <a:spcPct val="150000"/>
              </a:lnSpc>
            </a:pPr>
            <a:r>
              <a:rPr lang="en-US" sz="1700" dirty="0">
                <a:solidFill>
                  <a:schemeClr val="tx1"/>
                </a:solidFill>
                <a:latin typeface="Times New Roman" pitchFamily="18" charset="0"/>
                <a:cs typeface="Times New Roman" pitchFamily="18" charset="0"/>
              </a:rPr>
              <a:t>In this application, we have considered the dataset of MRI brain images w</a:t>
            </a:r>
            <a:r>
              <a:rPr lang="en-IN" sz="1700" dirty="0" err="1">
                <a:solidFill>
                  <a:schemeClr val="tx1"/>
                </a:solidFill>
                <a:latin typeface="Times New Roman" panose="02020603050405020304" pitchFamily="18" charset="0"/>
                <a:cs typeface="Times New Roman" panose="02020603050405020304" pitchFamily="18" charset="0"/>
              </a:rPr>
              <a:t>ith</a:t>
            </a:r>
            <a:r>
              <a:rPr lang="en-IN" sz="1700" dirty="0">
                <a:solidFill>
                  <a:schemeClr val="tx1"/>
                </a:solidFill>
                <a:latin typeface="Times New Roman" panose="02020603050405020304" pitchFamily="18" charset="0"/>
                <a:cs typeface="Times New Roman" panose="02020603050405020304" pitchFamily="18" charset="0"/>
              </a:rPr>
              <a:t> three classes and </a:t>
            </a:r>
            <a:r>
              <a:rPr lang="en-US" sz="1700" dirty="0">
                <a:solidFill>
                  <a:schemeClr val="tx1"/>
                </a:solidFill>
                <a:latin typeface="Times New Roman" pitchFamily="18" charset="0"/>
                <a:cs typeface="Times New Roman" pitchFamily="18" charset="0"/>
              </a:rPr>
              <a:t>trained using </a:t>
            </a:r>
            <a:r>
              <a:rPr lang="en-US" sz="1700" dirty="0" err="1">
                <a:solidFill>
                  <a:schemeClr val="tx1"/>
                </a:solidFill>
                <a:latin typeface="Times New Roman" pitchFamily="18" charset="0"/>
                <a:cs typeface="Times New Roman" pitchFamily="18" charset="0"/>
              </a:rPr>
              <a:t>ResNet</a:t>
            </a:r>
            <a:r>
              <a:rPr lang="en-US" sz="1700" dirty="0">
                <a:solidFill>
                  <a:schemeClr val="tx1"/>
                </a:solidFill>
                <a:latin typeface="Times New Roman" pitchFamily="18" charset="0"/>
                <a:cs typeface="Times New Roman" pitchFamily="18" charset="0"/>
              </a:rPr>
              <a:t>, </a:t>
            </a:r>
            <a:r>
              <a:rPr lang="en-US" sz="1700" dirty="0" err="1">
                <a:solidFill>
                  <a:schemeClr val="tx1"/>
                </a:solidFill>
                <a:latin typeface="Times New Roman" pitchFamily="18" charset="0"/>
                <a:cs typeface="Times New Roman" pitchFamily="18" charset="0"/>
              </a:rPr>
              <a:t>MobileNet</a:t>
            </a:r>
            <a:r>
              <a:rPr lang="en-US" sz="1700" dirty="0">
                <a:solidFill>
                  <a:schemeClr val="tx1"/>
                </a:solidFill>
                <a:latin typeface="Times New Roman" pitchFamily="18" charset="0"/>
                <a:cs typeface="Times New Roman" pitchFamily="18" charset="0"/>
              </a:rPr>
              <a:t> algorithms.</a:t>
            </a:r>
          </a:p>
          <a:p>
            <a:pPr marL="0" indent="0" algn="just">
              <a:lnSpc>
                <a:spcPct val="150000"/>
              </a:lnSpc>
            </a:pPr>
            <a:r>
              <a:rPr lang="en-US" sz="1700" dirty="0">
                <a:solidFill>
                  <a:schemeClr val="tx1"/>
                </a:solidFill>
                <a:latin typeface="Times New Roman" pitchFamily="18" charset="0"/>
                <a:cs typeface="Times New Roman" pitchFamily="18" charset="0"/>
              </a:rPr>
              <a:t>In  the testing the image is uploaded and the image is classified.</a:t>
            </a:r>
          </a:p>
          <a:p>
            <a:pPr marL="0" indent="0" algn="just">
              <a:lnSpc>
                <a:spcPct val="150000"/>
              </a:lnSpc>
              <a:buNone/>
            </a:pPr>
            <a:endParaRPr lang="en-US" sz="2000"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794845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B53E7-0B2E-7E9F-A36F-58680AE28D37}"/>
              </a:ext>
            </a:extLst>
          </p:cNvPr>
          <p:cNvSpPr txBox="1"/>
          <p:nvPr/>
        </p:nvSpPr>
        <p:spPr>
          <a:xfrm>
            <a:off x="3049250" y="819674"/>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OUTPUT SCREEN SHOTS WITH DESCRIPTION</a:t>
            </a:r>
            <a:endParaRPr lang="en-IN" dirty="0"/>
          </a:p>
        </p:txBody>
      </p:sp>
      <p:pic>
        <p:nvPicPr>
          <p:cNvPr id="4" name="Picture 3">
            <a:extLst>
              <a:ext uri="{FF2B5EF4-FFF2-40B4-BE49-F238E27FC236}">
                <a16:creationId xmlns:a16="http://schemas.microsoft.com/office/drawing/2014/main" id="{7E1ABD72-6FEA-2241-30BF-DAC7D6AFC2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1226" y="2039146"/>
            <a:ext cx="8919348" cy="3999180"/>
          </a:xfrm>
          <a:prstGeom prst="rect">
            <a:avLst/>
          </a:prstGeom>
          <a:noFill/>
          <a:ln>
            <a:noFill/>
          </a:ln>
        </p:spPr>
      </p:pic>
      <p:sp>
        <p:nvSpPr>
          <p:cNvPr id="6" name="TextBox 5">
            <a:extLst>
              <a:ext uri="{FF2B5EF4-FFF2-40B4-BE49-F238E27FC236}">
                <a16:creationId xmlns:a16="http://schemas.microsoft.com/office/drawing/2014/main" id="{E89DFC07-755E-0F4C-1BF8-45871B6C18E5}"/>
              </a:ext>
            </a:extLst>
          </p:cNvPr>
          <p:cNvSpPr txBox="1"/>
          <p:nvPr/>
        </p:nvSpPr>
        <p:spPr>
          <a:xfrm>
            <a:off x="1861247" y="1429410"/>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Home</a:t>
            </a:r>
            <a:endParaRPr lang="en-IN" dirty="0"/>
          </a:p>
        </p:txBody>
      </p:sp>
    </p:spTree>
    <p:extLst>
      <p:ext uri="{BB962C8B-B14F-4D97-AF65-F5344CB8AC3E}">
        <p14:creationId xmlns:p14="http://schemas.microsoft.com/office/powerpoint/2010/main" val="4066019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4F231-64D1-4007-6A9A-2B2292632FF1}"/>
              </a:ext>
            </a:extLst>
          </p:cNvPr>
          <p:cNvSpPr txBox="1"/>
          <p:nvPr/>
        </p:nvSpPr>
        <p:spPr>
          <a:xfrm>
            <a:off x="1817557" y="1314350"/>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About</a:t>
            </a:r>
            <a:endParaRPr lang="en-IN" dirty="0"/>
          </a:p>
        </p:txBody>
      </p:sp>
      <p:pic>
        <p:nvPicPr>
          <p:cNvPr id="4" name="Picture 3">
            <a:extLst>
              <a:ext uri="{FF2B5EF4-FFF2-40B4-BE49-F238E27FC236}">
                <a16:creationId xmlns:a16="http://schemas.microsoft.com/office/drawing/2014/main" id="{DE7A89DB-7E8D-8A1B-BEB7-271AA10B66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7557" y="2070215"/>
            <a:ext cx="8270823" cy="3791787"/>
          </a:xfrm>
          <a:prstGeom prst="rect">
            <a:avLst/>
          </a:prstGeom>
          <a:noFill/>
          <a:ln>
            <a:noFill/>
          </a:ln>
        </p:spPr>
      </p:pic>
    </p:spTree>
    <p:extLst>
      <p:ext uri="{BB962C8B-B14F-4D97-AF65-F5344CB8AC3E}">
        <p14:creationId xmlns:p14="http://schemas.microsoft.com/office/powerpoint/2010/main" val="1201959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78D73-18BD-9410-AEB0-40F0B370F0AE}"/>
              </a:ext>
            </a:extLst>
          </p:cNvPr>
          <p:cNvSpPr txBox="1"/>
          <p:nvPr/>
        </p:nvSpPr>
        <p:spPr>
          <a:xfrm>
            <a:off x="1352863" y="1449262"/>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Upload</a:t>
            </a:r>
            <a:endParaRPr lang="en-IN" dirty="0"/>
          </a:p>
        </p:txBody>
      </p:sp>
      <p:pic>
        <p:nvPicPr>
          <p:cNvPr id="4" name="Picture 3">
            <a:extLst>
              <a:ext uri="{FF2B5EF4-FFF2-40B4-BE49-F238E27FC236}">
                <a16:creationId xmlns:a16="http://schemas.microsoft.com/office/drawing/2014/main" id="{CD055037-773A-336D-780D-819CB3F1E3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775" y="2025061"/>
            <a:ext cx="8840448" cy="4145980"/>
          </a:xfrm>
          <a:prstGeom prst="rect">
            <a:avLst/>
          </a:prstGeom>
          <a:noFill/>
          <a:ln>
            <a:noFill/>
          </a:ln>
        </p:spPr>
      </p:pic>
    </p:spTree>
    <p:extLst>
      <p:ext uri="{BB962C8B-B14F-4D97-AF65-F5344CB8AC3E}">
        <p14:creationId xmlns:p14="http://schemas.microsoft.com/office/powerpoint/2010/main" val="132534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A2540-51EF-E39B-C728-9851AA125059}"/>
              </a:ext>
            </a:extLst>
          </p:cNvPr>
          <p:cNvSpPr txBox="1"/>
          <p:nvPr/>
        </p:nvSpPr>
        <p:spPr>
          <a:xfrm>
            <a:off x="1517755" y="1464251"/>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Model Selection</a:t>
            </a:r>
            <a:endParaRPr lang="en-IN" dirty="0"/>
          </a:p>
        </p:txBody>
      </p:sp>
      <p:pic>
        <p:nvPicPr>
          <p:cNvPr id="5" name="Picture 4">
            <a:extLst>
              <a:ext uri="{FF2B5EF4-FFF2-40B4-BE49-F238E27FC236}">
                <a16:creationId xmlns:a16="http://schemas.microsoft.com/office/drawing/2014/main" id="{6D7AEAF0-80C6-B836-A973-7C1F4964F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852" y="2005647"/>
            <a:ext cx="8811281" cy="4376354"/>
          </a:xfrm>
          <a:prstGeom prst="rect">
            <a:avLst/>
          </a:prstGeom>
          <a:noFill/>
          <a:ln>
            <a:noFill/>
          </a:ln>
        </p:spPr>
      </p:pic>
    </p:spTree>
    <p:extLst>
      <p:ext uri="{BB962C8B-B14F-4D97-AF65-F5344CB8AC3E}">
        <p14:creationId xmlns:p14="http://schemas.microsoft.com/office/powerpoint/2010/main" val="3354840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FF980-E227-CEB7-5CE2-ED725F847AF4}"/>
              </a:ext>
            </a:extLst>
          </p:cNvPr>
          <p:cNvSpPr txBox="1"/>
          <p:nvPr/>
        </p:nvSpPr>
        <p:spPr>
          <a:xfrm>
            <a:off x="1337872" y="1479242"/>
            <a:ext cx="60935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Result</a:t>
            </a:r>
            <a:endParaRPr lang="en-IN" dirty="0"/>
          </a:p>
        </p:txBody>
      </p:sp>
      <p:pic>
        <p:nvPicPr>
          <p:cNvPr id="4" name="Picture 3">
            <a:extLst>
              <a:ext uri="{FF2B5EF4-FFF2-40B4-BE49-F238E27FC236}">
                <a16:creationId xmlns:a16="http://schemas.microsoft.com/office/drawing/2014/main" id="{D1508E92-BF2F-8B01-2D9D-66A3F73F3B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7872" y="1977436"/>
            <a:ext cx="8954774" cy="4348413"/>
          </a:xfrm>
          <a:prstGeom prst="rect">
            <a:avLst/>
          </a:prstGeom>
          <a:noFill/>
          <a:ln>
            <a:noFill/>
          </a:ln>
        </p:spPr>
      </p:pic>
    </p:spTree>
    <p:extLst>
      <p:ext uri="{BB962C8B-B14F-4D97-AF65-F5344CB8AC3E}">
        <p14:creationId xmlns:p14="http://schemas.microsoft.com/office/powerpoint/2010/main" val="3729650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C411D4-EF29-D339-7AC6-B828B6A847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4946" y="1454046"/>
            <a:ext cx="9347863" cy="4616970"/>
          </a:xfrm>
          <a:prstGeom prst="rect">
            <a:avLst/>
          </a:prstGeom>
          <a:noFill/>
          <a:ln>
            <a:noFill/>
          </a:ln>
        </p:spPr>
      </p:pic>
    </p:spTree>
    <p:extLst>
      <p:ext uri="{BB962C8B-B14F-4D97-AF65-F5344CB8AC3E}">
        <p14:creationId xmlns:p14="http://schemas.microsoft.com/office/powerpoint/2010/main" val="41022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38300" y="983308"/>
            <a:ext cx="10139718" cy="5676799"/>
          </a:xfrm>
        </p:spPr>
        <p:txBody>
          <a:bodyPr>
            <a:noAutofit/>
          </a:bodyPr>
          <a:lstStyle/>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Alzheimer's disease (AD) is a neurodegenerative disease that usually starts slowly and progressively worsens. It is the cause of 60–70% of cases of dementia. The most common early symptom is difficulty in remembering recent events. As the disease advances, symptoms can include problems with language, disorientation (including easily getting lost), mood swings, loss of motivation, self-neglect, and behavioral issues. As a person's condition declines, they often withdraw from family and society. Gradually, bodily functions are lost, ultimately leading to death. Although the speed of progression can vary, the typical life expectancy following diagnosis is three to nine years.</a:t>
            </a:r>
          </a:p>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The cause of Alzheimer's disease is poorly understood. There are many environmental and genetic risk factors associated with its development. The strongest genetic risk factor is from an allele of APOE. Other risk factors include a history of head injury, clinical depression, and high blood pressure. The disease process is largely associated with amyloid plaques, neurofibrillary tangles, and loss of neuronal connections in the brain. A probable diagnosis is based on the history of the illness and cognitive testing with medical imaging and blood tests to rule out other possible causes. Initial symptoms are often mistaken for normal aging. Examination of brain tissue is needed for a definite diagnosis, but this can only take place after death.</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6574" y="593402"/>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448754"/>
            <a:ext cx="8915400" cy="3777622"/>
          </a:xfrm>
        </p:spPr>
        <p:txBody>
          <a:bodyPr>
            <a:normAutofit/>
          </a:bodyPr>
          <a:lstStyle/>
          <a:p>
            <a:pPr mar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In this project we have successfully classified the brain MRI scanned images are normal or effected with the Alzheimer’s disease or Mild Cognitive Impairment. Along with the classification, the age is also estimated based on the classified output. This process is performed using the deep learning based </a:t>
            </a:r>
            <a:r>
              <a:rPr lang="en-US" sz="1700" dirty="0" err="1">
                <a:solidFill>
                  <a:schemeClr val="tx1"/>
                </a:solidFill>
                <a:latin typeface="Times New Roman" panose="02020603050405020304" pitchFamily="18" charset="0"/>
                <a:ea typeface="Calibri" panose="020F0502020204030204" pitchFamily="34" charset="0"/>
              </a:rPr>
              <a:t>ResNet</a:t>
            </a:r>
            <a:r>
              <a:rPr lang="en-US" sz="1700" dirty="0">
                <a:solidFill>
                  <a:schemeClr val="tx1"/>
                </a:solidFill>
                <a:latin typeface="Times New Roman" panose="02020603050405020304" pitchFamily="18" charset="0"/>
                <a:ea typeface="Calibri" panose="020F0502020204030204" pitchFamily="34" charset="0"/>
              </a:rPr>
              <a:t> and machine learning based </a:t>
            </a:r>
            <a:r>
              <a:rPr lang="en-US" sz="1700" dirty="0" err="1">
                <a:solidFill>
                  <a:schemeClr val="tx1"/>
                </a:solidFill>
                <a:latin typeface="Times New Roman" panose="02020603050405020304" pitchFamily="18" charset="0"/>
                <a:ea typeface="Calibri" panose="020F0502020204030204" pitchFamily="34" charset="0"/>
              </a:rPr>
              <a:t>MobileNet</a:t>
            </a:r>
            <a:r>
              <a:rPr lang="en-US" sz="1700" dirty="0">
                <a:solidFill>
                  <a:schemeClr val="tx1"/>
                </a:solidFill>
                <a:latin typeface="Times New Roman" panose="02020603050405020304" pitchFamily="18" charset="0"/>
                <a:ea typeface="Calibri" panose="020F0502020204030204" pitchFamily="34" charset="0"/>
              </a:rPr>
              <a:t> algorithms.</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663948" y="0"/>
            <a:ext cx="1400175" cy="465455"/>
          </a:xfrm>
          <a:prstGeom prst="rect">
            <a:avLst/>
          </a:prstGeom>
        </p:spPr>
      </p:pic>
    </p:spTree>
    <p:extLst>
      <p:ext uri="{BB962C8B-B14F-4D97-AF65-F5344CB8AC3E}">
        <p14:creationId xmlns:p14="http://schemas.microsoft.com/office/powerpoint/2010/main" val="371620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77082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7391" y="1846997"/>
            <a:ext cx="8915400" cy="3777622"/>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In this project we have successfully classified the brain MRI scanned images are normal or effected with the Alzheimer’s disease or Mild Cognitive Impairment. Along with the classification, the age is also estimated based on the classified output. This process is performed using the deep learning based </a:t>
            </a:r>
            <a:r>
              <a:rPr lang="en-US" sz="1700" dirty="0" err="1">
                <a:solidFill>
                  <a:schemeClr val="tx1"/>
                </a:solidFill>
                <a:latin typeface="Times New Roman" panose="02020603050405020304" pitchFamily="18" charset="0"/>
                <a:cs typeface="Times New Roman" panose="02020603050405020304" pitchFamily="18" charset="0"/>
              </a:rPr>
              <a:t>ResNet</a:t>
            </a:r>
            <a:r>
              <a:rPr lang="en-US" sz="1700" dirty="0">
                <a:solidFill>
                  <a:schemeClr val="tx1"/>
                </a:solidFill>
                <a:latin typeface="Times New Roman" panose="02020603050405020304" pitchFamily="18" charset="0"/>
                <a:cs typeface="Times New Roman" panose="02020603050405020304" pitchFamily="18" charset="0"/>
              </a:rPr>
              <a:t> and machine learning based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algorithms.</a:t>
            </a: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003771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F93E8D-E33A-435B-BB71-9CF853E3D270}"/>
              </a:ext>
            </a:extLst>
          </p:cNvPr>
          <p:cNvSpPr txBox="1"/>
          <p:nvPr/>
        </p:nvSpPr>
        <p:spPr>
          <a:xfrm>
            <a:off x="435649" y="1471405"/>
            <a:ext cx="11246835" cy="453970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C. Lopez-Ot ´ ´ın, M. A. Blasco, L. Partridge, M. Serrano, and G. Kroemer, “The hallmarks of aging,” Cell, vol. 153, no. 6, pp. 1194–1217, 2013.</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J. Bijsterbosch, “How old is your brain?” Nature neuroscience, vol. 22, no. 10, pp. 1611–1612, 2019.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C. R. Jack Jr, et al., “Hypothetical model of dynamic biomarkers of the Alzheimer’s pathological cascade,” The Lancet Neurology, vol. 9, no. 1, pp. 119–128, 2010.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I. Driscoll, et al., “Longitudinal pattern of regional brain volume change differentiates normal aging from MCI,” Neurology, vol. 72, no. 22, pp. 1906–1913, 2009.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G. Spulber, et al., “Whole Brain Atrophy Rate Predicts Progression From MCI to Alzheimer’s Disease,” Neurobiology of aging, vol. 31, no. 9, pp. 1601–1605, 2010.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J. Dukart, M. L. Schroeter, K. Mueller, The Alzheimer’s Disease Neuroimaging Initiative, “Age correction in dementia–matching to a healthy brain,” PloS one, vol. 6, no. 7, 2011.</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9" name="TextBox 8">
            <a:extLst>
              <a:ext uri="{FF2B5EF4-FFF2-40B4-BE49-F238E27FC236}">
                <a16:creationId xmlns:a16="http://schemas.microsoft.com/office/drawing/2014/main" id="{4DB50099-528F-464C-BB03-DA246C334E1E}"/>
              </a:ext>
            </a:extLst>
          </p:cNvPr>
          <p:cNvSpPr txBox="1"/>
          <p:nvPr/>
        </p:nvSpPr>
        <p:spPr>
          <a:xfrm>
            <a:off x="1431402" y="1149628"/>
            <a:ext cx="9293761" cy="4567019"/>
          </a:xfrm>
          <a:prstGeom prst="rect">
            <a:avLst/>
          </a:prstGeom>
          <a:noFill/>
        </p:spPr>
        <p:txBody>
          <a:bodyPr wrap="square">
            <a:spAutoFit/>
          </a:bodyPr>
          <a:lstStyle/>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Good nutrition, physical activity, and engaging socially are known to be of benefit generally in aging, and these may help in reducing the risk of cognitive decline and Alzheimer's; in 2019 clinical trials were underway to look at these possibilities. There are no medications or supplements that have been shown to decrease risk.</a:t>
            </a:r>
          </a:p>
          <a:p>
            <a:pPr algn="just">
              <a:lnSpc>
                <a:spcPct val="150000"/>
              </a:lnSpc>
              <a:spcAft>
                <a:spcPts val="800"/>
              </a:spcAft>
              <a:buSzPts val="1000"/>
              <a:tabLst>
                <a:tab pos="342900" algn="l"/>
              </a:tabLst>
            </a:pPr>
            <a:endParaRPr lang="en-US" sz="1700" dirty="0">
              <a:latin typeface="Times New Roman" panose="02020603050405020304" pitchFamily="18" charset="0"/>
              <a:cs typeface="Times New Roman" panose="02020603050405020304" pitchFamily="18" charset="0"/>
            </a:endParaRP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No treatments stop or reverse its progression, though some may temporarily improve symptoms. Affected people increasingly rely on others for assistance, often placing a burden on the caregiver. The pressures can include social, psychological, physical, and economic elements. Exercise programs may be beneficial with respect to activities of daily living and can potentially improve outcomes. Behavioral problems or psychosis due to dementia are often treated with antipsychotics, but this is not usually recommended, as there is little benefit and an increased risk of early death.</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285244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5411180"/>
              </p:ext>
            </p:extLst>
          </p:nvPr>
        </p:nvGraphicFramePr>
        <p:xfrm>
          <a:off x="1432866" y="767165"/>
          <a:ext cx="10342367" cy="5697748"/>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2480478">
                  <a:extLst>
                    <a:ext uri="{9D8B030D-6E8A-4147-A177-3AD203B41FA5}">
                      <a16:colId xmlns:a16="http://schemas.microsoft.com/office/drawing/2014/main" val="20001"/>
                    </a:ext>
                  </a:extLst>
                </a:gridCol>
                <a:gridCol w="1883391">
                  <a:extLst>
                    <a:ext uri="{9D8B030D-6E8A-4147-A177-3AD203B41FA5}">
                      <a16:colId xmlns:a16="http://schemas.microsoft.com/office/drawing/2014/main" val="20002"/>
                    </a:ext>
                  </a:extLst>
                </a:gridCol>
                <a:gridCol w="3027116">
                  <a:extLst>
                    <a:ext uri="{9D8B030D-6E8A-4147-A177-3AD203B41FA5}">
                      <a16:colId xmlns:a16="http://schemas.microsoft.com/office/drawing/2014/main" val="20003"/>
                    </a:ext>
                  </a:extLst>
                </a:gridCol>
                <a:gridCol w="2388260">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The Lancet Neurology, vol. 9, no. 1, pp. 119–128, 2010</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sv-SE" sz="1600" kern="1200" dirty="0">
                          <a:solidFill>
                            <a:schemeClr val="tx1"/>
                          </a:solidFill>
                          <a:effectLst/>
                          <a:latin typeface="Times New Roman" panose="02020603050405020304" pitchFamily="18" charset="0"/>
                          <a:ea typeface="+mn-ea"/>
                          <a:cs typeface="Times New Roman" panose="02020603050405020304" pitchFamily="18" charset="0"/>
                        </a:rPr>
                        <a:t>C. R. Jack Jr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Hypothetical model of dynamic biomarkers of the Alzheimer’s pathological cascade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Alzheimer's</a:t>
                      </a:r>
                      <a:r>
                        <a:rPr lang="en-US" sz="1600" b="0" baseline="0" dirty="0">
                          <a:latin typeface="Times New Roman" panose="02020603050405020304" pitchFamily="18" charset="0"/>
                          <a:cs typeface="Times New Roman" panose="02020603050405020304" pitchFamily="18" charset="0"/>
                        </a:rPr>
                        <a:t> pathological with cascading</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Neurology, vol. 72, no. 22, pp. 1906–1913, 2009</a:t>
                      </a: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Driscoll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Longitudinal pattern of regional brain volume change differentiates normal aging from MCI</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Longitudinal</a:t>
                      </a:r>
                      <a:r>
                        <a:rPr lang="en-US" sz="1600" b="0" baseline="0" dirty="0">
                          <a:latin typeface="Times New Roman" panose="02020603050405020304" pitchFamily="18" charset="0"/>
                          <a:cs typeface="Times New Roman" panose="02020603050405020304" pitchFamily="18" charset="0"/>
                        </a:rPr>
                        <a:t> pattern recognition of </a:t>
                      </a: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regional brain volume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fr-FR"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Neurobiology of aging, vol. 31, no. 9, pp. 1601–1605, 2010</a:t>
                      </a:r>
                      <a:endPar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de-DE"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 Spulber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Whole Brain Atrophy Rate Predicts Progression From MCI to Alzheimer’s Disease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Whole Brain Atrophy Rate Prediction </a:t>
                      </a:r>
                    </a:p>
                  </a:txBody>
                  <a:tcPr anchor="ctr"/>
                </a:tc>
                <a:extLst>
                  <a:ext uri="{0D108BD9-81ED-4DB2-BD59-A6C34878D82A}">
                    <a16:rowId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PloS one, vol. 6, no. 7, 2011</a:t>
                      </a: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 Dukart, M. L. Schroeter, K. Mueller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The Alzheimer’s Disease Neuroimaging Initiative, “Age correction in dementia–matching to a healthy brain</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Age correction in dementia–matching to a healthy brain</a:t>
                      </a: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92348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718070"/>
            <a:ext cx="9889052" cy="5593445"/>
          </a:xfrm>
        </p:spPr>
        <p:txBody>
          <a:bodyPr>
            <a:normAutofit/>
          </a:bodyPr>
          <a:lstStyle/>
          <a:p>
            <a:pPr marL="0" indent="0" algn="just">
              <a:lnSpc>
                <a:spcPct val="160000"/>
              </a:lnSpc>
              <a:spcBef>
                <a:spcPts val="0"/>
              </a:spcBef>
              <a:buNone/>
            </a:pPr>
            <a:r>
              <a:rPr lang="en-US" sz="1700">
                <a:solidFill>
                  <a:schemeClr val="tx1"/>
                </a:solidFill>
                <a:latin typeface="Times New Roman" panose="02020603050405020304" pitchFamily="18" charset="0"/>
                <a:ea typeface="Calibri" panose="020F0502020204030204" pitchFamily="34" charset="0"/>
              </a:rPr>
              <a:t>This model emphasizes an existing method that which was designed using the some of the algorithms of machine learning. That which are used to classify the brain images which are effected with the some types of tumour or not. Here the process does not performed accurately with the algorithms that were used and classification is not up to the expected levels accuracy.</a:t>
            </a: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Times New Roman" panose="02020603050405020304" pitchFamily="18" charset="0"/>
                <a:cs typeface="Times New Roman" panose="02020603050405020304" pitchFamily="18" charset="0"/>
              </a:rPr>
              <a:t>DISADVANTAGES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accuracy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Can consider only normal images </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sz="17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832513" y="1337479"/>
            <a:ext cx="9539786" cy="5224733"/>
          </a:xfrm>
        </p:spPr>
        <p:txBody>
          <a:bodyPr>
            <a:no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In our proposed method we are using the cascade network of the deep learning which is a SVM,CNN and also the one of the machine learning algorithm named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These algorithms are been used to train the brain  MRI images which considered in the three classes as the Normal which is not effected with any disease and the other classes which were effected with Alzheimer’s disease (AD) and Mild Cognitive Impairment (MCI). From which we can also find out the ages from the classified images. SVM,CNN and </a:t>
            </a:r>
            <a:r>
              <a:rPr lang="en-US" sz="1700" dirty="0" err="1">
                <a:solidFill>
                  <a:schemeClr val="tx1"/>
                </a:solidFill>
                <a:latin typeface="Times New Roman" panose="02020603050405020304" pitchFamily="18" charset="0"/>
                <a:cs typeface="Times New Roman" panose="02020603050405020304" pitchFamily="18" charset="0"/>
              </a:rPr>
              <a:t>MobileNet</a:t>
            </a:r>
            <a:r>
              <a:rPr lang="en-US" sz="1700" dirty="0">
                <a:solidFill>
                  <a:schemeClr val="tx1"/>
                </a:solidFill>
                <a:latin typeface="Times New Roman" panose="02020603050405020304" pitchFamily="18" charset="0"/>
                <a:cs typeface="Times New Roman" panose="02020603050405020304" pitchFamily="18" charset="0"/>
              </a:rPr>
              <a:t> are mainly used for the training of the MRI image dataset, upon where the classification will be performed along with the age estimation.</a:t>
            </a: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5424</TotalTime>
  <Words>2480</Words>
  <Application>Microsoft Office PowerPoint</Application>
  <PresentationFormat>Widescreen</PresentationFormat>
  <Paragraphs>163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Century Gothic</vt:lpstr>
      <vt:lpstr>Symbol</vt:lpstr>
      <vt:lpstr>Times New Roman</vt:lpstr>
      <vt:lpstr>Wingdings 3</vt:lpstr>
      <vt:lpstr>Wisp</vt:lpstr>
      <vt:lpstr>PowerPoint Presentation</vt:lpstr>
      <vt:lpstr>INDEX </vt:lpstr>
      <vt:lpstr>ABSTRACT</vt:lpstr>
      <vt:lpstr>INTRODUCTION   </vt:lpstr>
      <vt:lpstr>INTRODUCTION   </vt:lpstr>
      <vt:lpstr>LITERATURE REVIEW  </vt:lpstr>
      <vt:lpstr>EXISTING METHOD </vt:lpstr>
      <vt:lpstr>PowerPoint Presentation</vt:lpstr>
      <vt:lpstr>PROPOSED METHOD </vt:lpstr>
      <vt:lpstr>PROPOSED METHOD </vt:lpstr>
      <vt:lpstr>ADVANTAGES </vt:lpstr>
      <vt:lpstr>IMPLEMENTATION</vt:lpstr>
      <vt:lpstr>MODULES</vt:lpstr>
      <vt:lpstr>MODULES</vt:lpstr>
      <vt:lpstr>HARDWARE &amp; SOFTWARE REQUIREMENTS </vt:lpstr>
      <vt:lpstr>ARCHITECTURE</vt:lpstr>
      <vt:lpstr>UML DIAGRAMS</vt:lpstr>
      <vt:lpstr>PowerPoint Presentation</vt:lpstr>
      <vt:lpstr>CLASS DIAGRAM</vt:lpstr>
      <vt:lpstr>SEQUENCE DIAGRAM</vt:lpstr>
      <vt:lpstr>PowerPoint Presentation</vt:lpstr>
      <vt:lpstr>COLLABORATION DIAGRAM</vt:lpstr>
      <vt:lpstr>PowerPoint Presentation</vt:lpstr>
      <vt:lpstr>DEPLOYMENT DIAGRAM</vt:lpstr>
      <vt:lpstr>ACTIVITY DIAGRAM</vt:lpstr>
      <vt:lpstr>PowerPoint Presentation</vt:lpstr>
      <vt:lpstr>COMPONENT DIAGRAM</vt:lpstr>
      <vt:lpstr>ER DIAGRAM</vt:lpstr>
      <vt:lpstr>PowerPoint Presentation</vt:lpstr>
      <vt:lpstr>DF DIAGRAM</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ABHIMITHRA</cp:lastModifiedBy>
  <cp:revision>325</cp:revision>
  <dcterms:created xsi:type="dcterms:W3CDTF">2020-06-29T09:16:21Z</dcterms:created>
  <dcterms:modified xsi:type="dcterms:W3CDTF">2023-04-14T06:16:15Z</dcterms:modified>
</cp:coreProperties>
</file>