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07"/>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608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2106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2257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241460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57017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10575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2317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902896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618229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150566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5/12/25</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916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5/12/25</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389455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15" r:id="rId7"/>
    <p:sldLayoutId id="2147483716" r:id="rId8"/>
    <p:sldLayoutId id="2147483717" r:id="rId9"/>
    <p:sldLayoutId id="2147483718" r:id="rId10"/>
    <p:sldLayoutId id="2147483725"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6E7DCFE-4F50-48FD-A0DF-0B44956E8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9EA8FF6-5294-9DD3-7B1C-CF84CDA9A421}"/>
              </a:ext>
            </a:extLst>
          </p:cNvPr>
          <p:cNvPicPr>
            <a:picLocks noChangeAspect="1"/>
          </p:cNvPicPr>
          <p:nvPr/>
        </p:nvPicPr>
        <p:blipFill>
          <a:blip r:embed="rId2"/>
          <a:srcRect/>
          <a:stretch/>
        </p:blipFill>
        <p:spPr>
          <a:xfrm>
            <a:off x="-17754" y="0"/>
            <a:ext cx="12191999" cy="6858000"/>
          </a:xfrm>
          <a:prstGeom prst="rect">
            <a:avLst/>
          </a:prstGeom>
        </p:spPr>
      </p:pic>
      <p:sp>
        <p:nvSpPr>
          <p:cNvPr id="21" name="Freeform: Shape 20">
            <a:extLst>
              <a:ext uri="{FF2B5EF4-FFF2-40B4-BE49-F238E27FC236}">
                <a16:creationId xmlns:a16="http://schemas.microsoft.com/office/drawing/2014/main" id="{92ACA378-7594-4CA7-A0F2-B9D9DB9EE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7755" y="3756691"/>
            <a:ext cx="2743200" cy="3101309"/>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8009804D-EEDA-4241-A1DC-D0EE36995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94513" y="0"/>
            <a:ext cx="7097487"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Oval 24">
            <a:extLst>
              <a:ext uri="{FF2B5EF4-FFF2-40B4-BE49-F238E27FC236}">
                <a16:creationId xmlns:a16="http://schemas.microsoft.com/office/drawing/2014/main" id="{9C455384-AD1E-43F5-A0B6-C938F956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686" y="1560529"/>
            <a:ext cx="4527613" cy="4527613"/>
          </a:xfrm>
          <a:prstGeom prst="ellipse">
            <a:avLst/>
          </a:prstGeom>
          <a:solidFill>
            <a:schemeClr val="accent1">
              <a:lumMod val="20000"/>
              <a:lumOff val="80000"/>
            </a:schemeClr>
          </a:solidFill>
          <a:ln>
            <a:noFill/>
          </a:ln>
          <a:effectLst>
            <a:outerShdw dist="165100" dir="8100000" algn="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276EB-DF86-83FD-038B-FA15541FB8B7}"/>
              </a:ext>
            </a:extLst>
          </p:cNvPr>
          <p:cNvSpPr>
            <a:spLocks noGrp="1"/>
          </p:cNvSpPr>
          <p:nvPr>
            <p:ph type="ctrTitle"/>
          </p:nvPr>
        </p:nvSpPr>
        <p:spPr>
          <a:xfrm>
            <a:off x="1097109" y="2345141"/>
            <a:ext cx="3790765" cy="2823099"/>
          </a:xfrm>
        </p:spPr>
        <p:txBody>
          <a:bodyPr anchor="ctr">
            <a:normAutofit/>
          </a:bodyPr>
          <a:lstStyle/>
          <a:p>
            <a:pPr algn="ctr"/>
            <a:r>
              <a:rPr lang="en-US" sz="2700" dirty="0">
                <a:solidFill>
                  <a:srgbClr val="000000"/>
                </a:solidFill>
              </a:rPr>
              <a:t>BADMINTON STROKE DETECTION</a:t>
            </a:r>
          </a:p>
        </p:txBody>
      </p:sp>
      <p:sp>
        <p:nvSpPr>
          <p:cNvPr id="5" name="TextBox 4">
            <a:extLst>
              <a:ext uri="{FF2B5EF4-FFF2-40B4-BE49-F238E27FC236}">
                <a16:creationId xmlns:a16="http://schemas.microsoft.com/office/drawing/2014/main" id="{9FE3DA99-98E5-1B39-D72E-14BD36D0637E}"/>
              </a:ext>
            </a:extLst>
          </p:cNvPr>
          <p:cNvSpPr txBox="1"/>
          <p:nvPr/>
        </p:nvSpPr>
        <p:spPr>
          <a:xfrm>
            <a:off x="8979574" y="5833351"/>
            <a:ext cx="2777984" cy="800219"/>
          </a:xfrm>
          <a:prstGeom prst="rect">
            <a:avLst/>
          </a:prstGeom>
          <a:noFill/>
        </p:spPr>
        <p:txBody>
          <a:bodyPr wrap="square" rtlCol="0">
            <a:spAutoFit/>
          </a:bodyPr>
          <a:lstStyle/>
          <a:p>
            <a:endParaRPr lang="en-IN" sz="1000" dirty="0">
              <a:solidFill>
                <a:schemeClr val="bg2">
                  <a:lumMod val="90000"/>
                </a:schemeClr>
              </a:solidFill>
              <a:latin typeface="Times New Roman" panose="02020603050405020304" pitchFamily="18" charset="0"/>
              <a:cs typeface="Times New Roman" panose="02020603050405020304" pitchFamily="18" charset="0"/>
            </a:endParaRPr>
          </a:p>
          <a:p>
            <a:r>
              <a:rPr lang="en-IN" dirty="0">
                <a:solidFill>
                  <a:schemeClr val="bg2">
                    <a:lumMod val="90000"/>
                  </a:schemeClr>
                </a:solidFill>
                <a:latin typeface="Times New Roman" panose="02020603050405020304" pitchFamily="18" charset="0"/>
                <a:cs typeface="Times New Roman" panose="02020603050405020304" pitchFamily="18" charset="0"/>
              </a:rPr>
              <a:t>BY</a:t>
            </a:r>
            <a:r>
              <a:rPr lang="en-IN" sz="1800" dirty="0">
                <a:solidFill>
                  <a:schemeClr val="bg2">
                    <a:lumMod val="90000"/>
                  </a:schemeClr>
                </a:solidFill>
                <a:latin typeface="Times New Roman" panose="02020603050405020304" pitchFamily="18" charset="0"/>
                <a:cs typeface="Times New Roman" panose="02020603050405020304" pitchFamily="18" charset="0"/>
              </a:rPr>
              <a:t>  VAIBHAV  WANJARI</a:t>
            </a:r>
          </a:p>
          <a:p>
            <a:endParaRPr lang="en-US" dirty="0"/>
          </a:p>
        </p:txBody>
      </p:sp>
      <p:sp>
        <p:nvSpPr>
          <p:cNvPr id="6" name="TextBox 5">
            <a:extLst>
              <a:ext uri="{FF2B5EF4-FFF2-40B4-BE49-F238E27FC236}">
                <a16:creationId xmlns:a16="http://schemas.microsoft.com/office/drawing/2014/main" id="{A27C376B-EEF5-2D4A-E7C0-67ED36C8DD14}"/>
              </a:ext>
            </a:extLst>
          </p:cNvPr>
          <p:cNvSpPr txBox="1"/>
          <p:nvPr/>
        </p:nvSpPr>
        <p:spPr>
          <a:xfrm>
            <a:off x="9088483" y="3921380"/>
            <a:ext cx="246305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73010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727EA944-6F0A-292F-FA23-6AF9ACD29403}"/>
              </a:ext>
            </a:extLst>
          </p:cNvPr>
          <p:cNvSpPr txBox="1"/>
          <p:nvPr/>
        </p:nvSpPr>
        <p:spPr>
          <a:xfrm>
            <a:off x="609336" y="364321"/>
            <a:ext cx="5205271" cy="369332"/>
          </a:xfrm>
          <a:prstGeom prst="rect">
            <a:avLst/>
          </a:prstGeom>
          <a:noFill/>
        </p:spPr>
        <p:txBody>
          <a:bodyPr wrap="non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 feature extraction process is represented in Figure</a:t>
            </a:r>
            <a:endParaRPr lang="en-US" dirty="0"/>
          </a:p>
        </p:txBody>
      </p:sp>
      <p:pic>
        <p:nvPicPr>
          <p:cNvPr id="3" name="Picture 2">
            <a:extLst>
              <a:ext uri="{FF2B5EF4-FFF2-40B4-BE49-F238E27FC236}">
                <a16:creationId xmlns:a16="http://schemas.microsoft.com/office/drawing/2014/main" id="{1C0B8040-6150-E2E5-EBF3-55332C0F2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0506" y="1097974"/>
            <a:ext cx="7444141" cy="4901056"/>
          </a:xfrm>
          <a:prstGeom prst="rect">
            <a:avLst/>
          </a:prstGeom>
        </p:spPr>
      </p:pic>
    </p:spTree>
    <p:extLst>
      <p:ext uri="{BB962C8B-B14F-4D97-AF65-F5344CB8AC3E}">
        <p14:creationId xmlns:p14="http://schemas.microsoft.com/office/powerpoint/2010/main" val="3032127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4F6F367F-C576-AA2E-A0C2-E2020357A065}"/>
              </a:ext>
            </a:extLst>
          </p:cNvPr>
          <p:cNvSpPr txBox="1"/>
          <p:nvPr/>
        </p:nvSpPr>
        <p:spPr>
          <a:xfrm>
            <a:off x="670367" y="661319"/>
            <a:ext cx="8961319" cy="5535361"/>
          </a:xfrm>
          <a:prstGeom prst="rect">
            <a:avLst/>
          </a:prstGeom>
          <a:noFill/>
        </p:spPr>
        <p:txBody>
          <a:bodyPr wrap="square" rtlCol="0">
            <a:spAutoFit/>
          </a:bodyPr>
          <a:lstStyle/>
          <a:p>
            <a:pPr lvl="0" algn="just">
              <a:lnSpc>
                <a:spcPct val="115000"/>
              </a:lnSpc>
              <a:spcBef>
                <a:spcPts val="600"/>
              </a:spcBef>
              <a:spcAft>
                <a:spcPts val="300"/>
              </a:spcAft>
            </a:pPr>
            <a:r>
              <a:rPr lang="en-IN" sz="18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Classification</a:t>
            </a:r>
            <a:endPar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order to forecast badminton strokes, the paper investigated the use of the following six machine learning classifiers :</a:t>
            </a:r>
          </a:p>
          <a:p>
            <a:pPr marL="342900" lvl="0" indent="-342900" algn="just">
              <a:lnSpc>
                <a:spcPct val="95000"/>
              </a:lnSpc>
              <a:spcBef>
                <a:spcPts val="600"/>
              </a:spcBef>
              <a:spcAft>
                <a:spcPts val="300"/>
              </a:spcAft>
              <a:buFont typeface="+mj-lt"/>
              <a:buAutoNum type="arabicPeriod"/>
              <a:tabLst>
                <a:tab pos="182880" algn="l"/>
              </a:tabLst>
            </a:pPr>
            <a:r>
              <a:rPr lang="en-IN" sz="1800" u="none" strike="noStrike" dirty="0">
                <a:effectLst/>
                <a:latin typeface="Times New Roman" panose="02020603050405020304" pitchFamily="18" charset="0"/>
                <a:ea typeface="Times New Roman" panose="02020603050405020304" pitchFamily="18" charset="0"/>
              </a:rPr>
              <a:t>K-Means Classifier</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95000"/>
              </a:lnSpc>
              <a:spcBef>
                <a:spcPts val="600"/>
              </a:spcBef>
              <a:spcAft>
                <a:spcPts val="300"/>
              </a:spcAft>
              <a:buFont typeface="+mj-lt"/>
              <a:buAutoNum type="arabicPeriod"/>
              <a:tabLst>
                <a:tab pos="182880" algn="l"/>
              </a:tabLst>
            </a:pPr>
            <a:r>
              <a:rPr lang="en-IN" sz="1800" u="none" strike="noStrike" dirty="0">
                <a:effectLst/>
                <a:latin typeface="Times New Roman" panose="02020603050405020304" pitchFamily="18" charset="0"/>
                <a:ea typeface="Times New Roman" panose="02020603050405020304" pitchFamily="18" charset="0"/>
              </a:rPr>
              <a:t>K-Nearest </a:t>
            </a:r>
            <a:r>
              <a:rPr lang="en-IN" sz="1800" u="none" strike="noStrike" dirty="0" err="1">
                <a:effectLst/>
                <a:latin typeface="Times New Roman" panose="02020603050405020304" pitchFamily="18" charset="0"/>
                <a:ea typeface="Times New Roman" panose="02020603050405020304" pitchFamily="18" charset="0"/>
              </a:rPr>
              <a:t>Neighbors</a:t>
            </a:r>
            <a:r>
              <a:rPr lang="en-IN" sz="1800" u="none" strike="noStrike" dirty="0">
                <a:effectLst/>
                <a:latin typeface="Times New Roman" panose="02020603050405020304" pitchFamily="18" charset="0"/>
                <a:ea typeface="Times New Roman" panose="02020603050405020304" pitchFamily="18" charset="0"/>
              </a:rPr>
              <a:t> Classifier</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95000"/>
              </a:lnSpc>
              <a:spcBef>
                <a:spcPts val="600"/>
              </a:spcBef>
              <a:spcAft>
                <a:spcPts val="300"/>
              </a:spcAft>
              <a:buFont typeface="+mj-lt"/>
              <a:buAutoNum type="arabicPeriod"/>
              <a:tabLst>
                <a:tab pos="182880" algn="l"/>
              </a:tabLst>
            </a:pPr>
            <a:r>
              <a:rPr lang="en-IN" sz="1800" u="none" strike="noStrike" dirty="0">
                <a:effectLst/>
                <a:latin typeface="Times New Roman" panose="02020603050405020304" pitchFamily="18" charset="0"/>
                <a:ea typeface="Times New Roman" panose="02020603050405020304" pitchFamily="18" charset="0"/>
              </a:rPr>
              <a:t>Support Vector Machine Classifier</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95000"/>
              </a:lnSpc>
              <a:spcBef>
                <a:spcPts val="600"/>
              </a:spcBef>
              <a:spcAft>
                <a:spcPts val="300"/>
              </a:spcAft>
              <a:buFont typeface="+mj-lt"/>
              <a:buAutoNum type="arabicPeriod"/>
              <a:tabLst>
                <a:tab pos="182880" algn="l"/>
              </a:tabLst>
            </a:pPr>
            <a:r>
              <a:rPr lang="en-IN" sz="1800" u="none" strike="noStrike" dirty="0">
                <a:effectLst/>
                <a:latin typeface="Times New Roman" panose="02020603050405020304" pitchFamily="18" charset="0"/>
                <a:ea typeface="Times New Roman" panose="02020603050405020304" pitchFamily="18" charset="0"/>
              </a:rPr>
              <a:t>Random Forest Classifier</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95000"/>
              </a:lnSpc>
              <a:spcBef>
                <a:spcPts val="600"/>
              </a:spcBef>
              <a:spcAft>
                <a:spcPts val="300"/>
              </a:spcAft>
              <a:buFont typeface="+mj-lt"/>
              <a:buAutoNum type="arabicPeriod"/>
              <a:tabLst>
                <a:tab pos="182880" algn="l"/>
              </a:tabLst>
            </a:pPr>
            <a:r>
              <a:rPr lang="en-IN" sz="1800" u="none" strike="noStrike" dirty="0">
                <a:effectLst/>
                <a:latin typeface="Times New Roman" panose="02020603050405020304" pitchFamily="18" charset="0"/>
                <a:ea typeface="Times New Roman" panose="02020603050405020304" pitchFamily="18" charset="0"/>
              </a:rPr>
              <a:t>Decision Tree Classifier</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95000"/>
              </a:lnSpc>
              <a:spcBef>
                <a:spcPts val="600"/>
              </a:spcBef>
              <a:spcAft>
                <a:spcPts val="300"/>
              </a:spcAft>
              <a:buFont typeface="+mj-lt"/>
              <a:buAutoNum type="arabicPeriod"/>
              <a:tabLst>
                <a:tab pos="182880" algn="l"/>
              </a:tabLst>
            </a:pPr>
            <a:r>
              <a:rPr lang="en-IN" sz="1800" u="none" strike="noStrike" dirty="0">
                <a:effectLst/>
                <a:latin typeface="Times New Roman" panose="02020603050405020304" pitchFamily="18" charset="0"/>
                <a:ea typeface="Times New Roman" panose="02020603050405020304" pitchFamily="18" charset="0"/>
              </a:rPr>
              <a:t>XG-Boost Classifier</a:t>
            </a:r>
            <a:endParaRPr lang="en-IN" sz="1800" u="none" strike="noStrike" dirty="0">
              <a:effectLst/>
              <a:latin typeface="Arial" panose="020B0604020202020204" pitchFamily="34" charset="0"/>
              <a:ea typeface="Arial" panose="020B0604020202020204" pitchFamily="34" charset="0"/>
            </a:endParaRPr>
          </a:p>
          <a:p>
            <a:pPr algn="just">
              <a:lnSpc>
                <a:spcPct val="115000"/>
              </a:lnSpc>
              <a:spcAft>
                <a:spcPts val="600"/>
              </a:spcAft>
            </a:pPr>
            <a:endParaRPr lang="en-IN"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spcAft>
                <a:spcPts val="600"/>
              </a:spcAft>
            </a:pPr>
            <a:r>
              <a:rPr lang="en-IN" sz="1800" dirty="0">
                <a:effectLst/>
                <a:latin typeface="Times New Roman" panose="02020603050405020304" pitchFamily="18" charset="0"/>
                <a:ea typeface="Times New Roman" panose="02020603050405020304" pitchFamily="18" charset="0"/>
              </a:rPr>
              <a:t>Utilizing performance indicators such as accuracy, precision, recall and F1 score of these Classifiers performance outcomes were compared. The main goal of using various classifiers was to simply comprehend how the training dataset behaved when used with various models.</a:t>
            </a:r>
            <a:endParaRPr lang="en-IN" sz="1800" dirty="0">
              <a:effectLst/>
              <a:latin typeface="Arial" panose="020B0604020202020204" pitchFamily="34" charset="0"/>
              <a:ea typeface="Arial" panose="020B0604020202020204" pitchFamily="34" charset="0"/>
            </a:endParaRPr>
          </a:p>
          <a:p>
            <a:pPr algn="just">
              <a:lnSpc>
                <a:spcPct val="115000"/>
              </a:lnSpc>
              <a:spcAft>
                <a:spcPts val="600"/>
              </a:spcAft>
            </a:pP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5324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8F8A1B6-7362-8C8D-1412-72CA70B883F8}"/>
              </a:ext>
            </a:extLst>
          </p:cNvPr>
          <p:cNvSpPr txBox="1"/>
          <p:nvPr/>
        </p:nvSpPr>
        <p:spPr>
          <a:xfrm>
            <a:off x="900953" y="461707"/>
            <a:ext cx="5438476" cy="523220"/>
          </a:xfrm>
          <a:prstGeom prst="rect">
            <a:avLst/>
          </a:prstGeom>
          <a:noFill/>
        </p:spPr>
        <p:txBody>
          <a:bodyPr wrap="none" rtlCol="0">
            <a:spAutoFit/>
          </a:bodyPr>
          <a:lstStyle/>
          <a:p>
            <a:r>
              <a:rPr lang="en-US" sz="2800" spc="300" dirty="0">
                <a:solidFill>
                  <a:schemeClr val="accent1">
                    <a:lumMod val="50000"/>
                  </a:schemeClr>
                </a:solidFill>
                <a:latin typeface="Times New Roman" panose="02020603050405020304" pitchFamily="18" charset="0"/>
                <a:cs typeface="Times New Roman" panose="02020603050405020304" pitchFamily="18" charset="0"/>
              </a:rPr>
              <a:t>FLOW CHART OF PROJECT</a:t>
            </a:r>
          </a:p>
        </p:txBody>
      </p:sp>
      <p:sp>
        <p:nvSpPr>
          <p:cNvPr id="7" name="Rounded Rectangle 6">
            <a:extLst>
              <a:ext uri="{FF2B5EF4-FFF2-40B4-BE49-F238E27FC236}">
                <a16:creationId xmlns:a16="http://schemas.microsoft.com/office/drawing/2014/main" id="{9F4A576F-54AE-A034-6AD2-C61216AB9D2C}"/>
              </a:ext>
            </a:extLst>
          </p:cNvPr>
          <p:cNvSpPr/>
          <p:nvPr/>
        </p:nvSpPr>
        <p:spPr>
          <a:xfrm>
            <a:off x="1217132" y="1307169"/>
            <a:ext cx="1863603" cy="358835"/>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13" name="Rectangle 12">
            <a:extLst>
              <a:ext uri="{FF2B5EF4-FFF2-40B4-BE49-F238E27FC236}">
                <a16:creationId xmlns:a16="http://schemas.microsoft.com/office/drawing/2014/main" id="{B66956E5-1185-2D3D-A77F-FED4788D9623}"/>
              </a:ext>
            </a:extLst>
          </p:cNvPr>
          <p:cNvSpPr/>
          <p:nvPr/>
        </p:nvSpPr>
        <p:spPr>
          <a:xfrm>
            <a:off x="900953" y="2128843"/>
            <a:ext cx="2543503" cy="3845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Image</a:t>
            </a:r>
          </a:p>
        </p:txBody>
      </p:sp>
      <p:sp>
        <p:nvSpPr>
          <p:cNvPr id="15" name="Rectangle 14">
            <a:extLst>
              <a:ext uri="{FF2B5EF4-FFF2-40B4-BE49-F238E27FC236}">
                <a16:creationId xmlns:a16="http://schemas.microsoft.com/office/drawing/2014/main" id="{4702372E-0420-C2BF-56C8-9563D0CB69E0}"/>
              </a:ext>
            </a:extLst>
          </p:cNvPr>
          <p:cNvSpPr/>
          <p:nvPr/>
        </p:nvSpPr>
        <p:spPr>
          <a:xfrm>
            <a:off x="4293475" y="2043045"/>
            <a:ext cx="2396358" cy="56836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Extraction of SIFT Features</a:t>
            </a:r>
          </a:p>
        </p:txBody>
      </p:sp>
      <p:sp>
        <p:nvSpPr>
          <p:cNvPr id="17" name="Rectangle 16">
            <a:extLst>
              <a:ext uri="{FF2B5EF4-FFF2-40B4-BE49-F238E27FC236}">
                <a16:creationId xmlns:a16="http://schemas.microsoft.com/office/drawing/2014/main" id="{BF5824DB-2638-3237-70CE-55708F484A4E}"/>
              </a:ext>
            </a:extLst>
          </p:cNvPr>
          <p:cNvSpPr/>
          <p:nvPr/>
        </p:nvSpPr>
        <p:spPr>
          <a:xfrm>
            <a:off x="4125309" y="3034653"/>
            <a:ext cx="2732690" cy="9853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Principal Component Analysis</a:t>
            </a:r>
          </a:p>
        </p:txBody>
      </p:sp>
      <p:sp>
        <p:nvSpPr>
          <p:cNvPr id="19" name="Decision 18">
            <a:extLst>
              <a:ext uri="{FF2B5EF4-FFF2-40B4-BE49-F238E27FC236}">
                <a16:creationId xmlns:a16="http://schemas.microsoft.com/office/drawing/2014/main" id="{CAB727D7-93EE-F666-ADE0-01B907CA7153}"/>
              </a:ext>
            </a:extLst>
          </p:cNvPr>
          <p:cNvSpPr/>
          <p:nvPr/>
        </p:nvSpPr>
        <p:spPr>
          <a:xfrm>
            <a:off x="4256688" y="4398749"/>
            <a:ext cx="2469931" cy="1368972"/>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Classifier</a:t>
            </a:r>
          </a:p>
        </p:txBody>
      </p:sp>
      <p:sp>
        <p:nvSpPr>
          <p:cNvPr id="20" name="Rectangle 19">
            <a:extLst>
              <a:ext uri="{FF2B5EF4-FFF2-40B4-BE49-F238E27FC236}">
                <a16:creationId xmlns:a16="http://schemas.microsoft.com/office/drawing/2014/main" id="{0C8C3396-CCE3-243F-56BB-DA2D7A3CAD0E}"/>
              </a:ext>
            </a:extLst>
          </p:cNvPr>
          <p:cNvSpPr/>
          <p:nvPr/>
        </p:nvSpPr>
        <p:spPr>
          <a:xfrm>
            <a:off x="7761450" y="4888793"/>
            <a:ext cx="1902372" cy="3888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Backhand</a:t>
            </a:r>
          </a:p>
        </p:txBody>
      </p:sp>
      <p:sp>
        <p:nvSpPr>
          <p:cNvPr id="21" name="Rectangle 20">
            <a:extLst>
              <a:ext uri="{FF2B5EF4-FFF2-40B4-BE49-F238E27FC236}">
                <a16:creationId xmlns:a16="http://schemas.microsoft.com/office/drawing/2014/main" id="{D3E6DB45-651C-8A68-54AF-5EBE799F2EEF}"/>
              </a:ext>
            </a:extLst>
          </p:cNvPr>
          <p:cNvSpPr/>
          <p:nvPr/>
        </p:nvSpPr>
        <p:spPr>
          <a:xfrm>
            <a:off x="1507309" y="4878071"/>
            <a:ext cx="1660634" cy="41032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Forehand</a:t>
            </a:r>
          </a:p>
        </p:txBody>
      </p:sp>
      <p:sp>
        <p:nvSpPr>
          <p:cNvPr id="22" name="Rounded Rectangle 21">
            <a:extLst>
              <a:ext uri="{FF2B5EF4-FFF2-40B4-BE49-F238E27FC236}">
                <a16:creationId xmlns:a16="http://schemas.microsoft.com/office/drawing/2014/main" id="{BFA059BF-2465-A731-2530-6E601EED3B93}"/>
              </a:ext>
            </a:extLst>
          </p:cNvPr>
          <p:cNvSpPr/>
          <p:nvPr/>
        </p:nvSpPr>
        <p:spPr>
          <a:xfrm>
            <a:off x="1624940" y="5891025"/>
            <a:ext cx="1254003" cy="38888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
        <p:nvSpPr>
          <p:cNvPr id="23" name="Rounded Rectangle 22">
            <a:extLst>
              <a:ext uri="{FF2B5EF4-FFF2-40B4-BE49-F238E27FC236}">
                <a16:creationId xmlns:a16="http://schemas.microsoft.com/office/drawing/2014/main" id="{341812AE-F281-83AE-1733-FBE8A1B3454F}"/>
              </a:ext>
            </a:extLst>
          </p:cNvPr>
          <p:cNvSpPr/>
          <p:nvPr/>
        </p:nvSpPr>
        <p:spPr>
          <a:xfrm>
            <a:off x="8085634" y="5897242"/>
            <a:ext cx="1254003" cy="38888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End</a:t>
            </a:r>
          </a:p>
        </p:txBody>
      </p:sp>
      <p:sp>
        <p:nvSpPr>
          <p:cNvPr id="26" name="Down Arrow 25">
            <a:extLst>
              <a:ext uri="{FF2B5EF4-FFF2-40B4-BE49-F238E27FC236}">
                <a16:creationId xmlns:a16="http://schemas.microsoft.com/office/drawing/2014/main" id="{E7039490-9D0B-7EEA-BB07-6948EC579B7C}"/>
              </a:ext>
            </a:extLst>
          </p:cNvPr>
          <p:cNvSpPr/>
          <p:nvPr/>
        </p:nvSpPr>
        <p:spPr>
          <a:xfrm>
            <a:off x="2038797" y="1671918"/>
            <a:ext cx="213145" cy="462839"/>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7" name="Right Arrow 26">
            <a:extLst>
              <a:ext uri="{FF2B5EF4-FFF2-40B4-BE49-F238E27FC236}">
                <a16:creationId xmlns:a16="http://schemas.microsoft.com/office/drawing/2014/main" id="{A9A6E919-68B4-B005-2BC0-CDE679466A6B}"/>
              </a:ext>
            </a:extLst>
          </p:cNvPr>
          <p:cNvSpPr/>
          <p:nvPr/>
        </p:nvSpPr>
        <p:spPr>
          <a:xfrm>
            <a:off x="3444456" y="2205429"/>
            <a:ext cx="849019" cy="231418"/>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9" name="Down Arrow 28">
            <a:extLst>
              <a:ext uri="{FF2B5EF4-FFF2-40B4-BE49-F238E27FC236}">
                <a16:creationId xmlns:a16="http://schemas.microsoft.com/office/drawing/2014/main" id="{3E432791-A0A4-25F8-F07D-F2D8E807CC5A}"/>
              </a:ext>
            </a:extLst>
          </p:cNvPr>
          <p:cNvSpPr/>
          <p:nvPr/>
        </p:nvSpPr>
        <p:spPr>
          <a:xfrm>
            <a:off x="5397060" y="2611412"/>
            <a:ext cx="189186" cy="423241"/>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Down Arrow 29">
            <a:extLst>
              <a:ext uri="{FF2B5EF4-FFF2-40B4-BE49-F238E27FC236}">
                <a16:creationId xmlns:a16="http://schemas.microsoft.com/office/drawing/2014/main" id="{8BA66014-B95E-AEE3-5B26-B8B676D89F12}"/>
              </a:ext>
            </a:extLst>
          </p:cNvPr>
          <p:cNvSpPr/>
          <p:nvPr/>
        </p:nvSpPr>
        <p:spPr>
          <a:xfrm>
            <a:off x="5393463" y="4019580"/>
            <a:ext cx="196380" cy="378751"/>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1" name="Right Arrow 30">
            <a:extLst>
              <a:ext uri="{FF2B5EF4-FFF2-40B4-BE49-F238E27FC236}">
                <a16:creationId xmlns:a16="http://schemas.microsoft.com/office/drawing/2014/main" id="{0CEACBDF-279B-567D-6A54-794782EA8297}"/>
              </a:ext>
            </a:extLst>
          </p:cNvPr>
          <p:cNvSpPr/>
          <p:nvPr/>
        </p:nvSpPr>
        <p:spPr>
          <a:xfrm>
            <a:off x="6713369" y="4946808"/>
            <a:ext cx="1048081" cy="272851"/>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2" name="Left Arrow 31">
            <a:extLst>
              <a:ext uri="{FF2B5EF4-FFF2-40B4-BE49-F238E27FC236}">
                <a16:creationId xmlns:a16="http://schemas.microsoft.com/office/drawing/2014/main" id="{3AC7B2DF-67CA-3B0C-B43E-E9E9CAB4C162}"/>
              </a:ext>
            </a:extLst>
          </p:cNvPr>
          <p:cNvSpPr/>
          <p:nvPr/>
        </p:nvSpPr>
        <p:spPr>
          <a:xfrm>
            <a:off x="3192410" y="4955012"/>
            <a:ext cx="1064278" cy="256440"/>
          </a:xfrm>
          <a:prstGeom prst="lef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Down Arrow 32">
            <a:extLst>
              <a:ext uri="{FF2B5EF4-FFF2-40B4-BE49-F238E27FC236}">
                <a16:creationId xmlns:a16="http://schemas.microsoft.com/office/drawing/2014/main" id="{923D3E01-A0DA-DFC4-BBBF-F81AFB0AF9D0}"/>
              </a:ext>
            </a:extLst>
          </p:cNvPr>
          <p:cNvSpPr/>
          <p:nvPr/>
        </p:nvSpPr>
        <p:spPr>
          <a:xfrm>
            <a:off x="2103657" y="5297439"/>
            <a:ext cx="307528" cy="59358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Down Arrow 33">
            <a:extLst>
              <a:ext uri="{FF2B5EF4-FFF2-40B4-BE49-F238E27FC236}">
                <a16:creationId xmlns:a16="http://schemas.microsoft.com/office/drawing/2014/main" id="{5503AAE1-E6E1-173D-D095-EE2CD7C01BE8}"/>
              </a:ext>
            </a:extLst>
          </p:cNvPr>
          <p:cNvSpPr/>
          <p:nvPr/>
        </p:nvSpPr>
        <p:spPr>
          <a:xfrm>
            <a:off x="8560757" y="5288392"/>
            <a:ext cx="307528" cy="593586"/>
          </a:xfrm>
          <a:prstGeom prst="down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91100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8F8A1B6-7362-8C8D-1412-72CA70B883F8}"/>
              </a:ext>
            </a:extLst>
          </p:cNvPr>
          <p:cNvSpPr txBox="1"/>
          <p:nvPr/>
        </p:nvSpPr>
        <p:spPr>
          <a:xfrm>
            <a:off x="900953" y="461707"/>
            <a:ext cx="1740285" cy="523220"/>
          </a:xfrm>
          <a:prstGeom prst="rect">
            <a:avLst/>
          </a:prstGeom>
          <a:noFill/>
        </p:spPr>
        <p:txBody>
          <a:bodyPr wrap="none" rtlCol="0">
            <a:spAutoFit/>
          </a:bodyPr>
          <a:lstStyle/>
          <a:p>
            <a:r>
              <a:rPr lang="en-US" sz="2800" spc="300" dirty="0">
                <a:solidFill>
                  <a:schemeClr val="accent1">
                    <a:lumMod val="50000"/>
                  </a:schemeClr>
                </a:solidFill>
                <a:latin typeface="Times New Roman" panose="02020603050405020304" pitchFamily="18" charset="0"/>
                <a:cs typeface="Times New Roman" panose="02020603050405020304" pitchFamily="18" charset="0"/>
              </a:rPr>
              <a:t>RESULT</a:t>
            </a:r>
          </a:p>
        </p:txBody>
      </p:sp>
      <p:graphicFrame>
        <p:nvGraphicFramePr>
          <p:cNvPr id="5" name="Table 5">
            <a:extLst>
              <a:ext uri="{FF2B5EF4-FFF2-40B4-BE49-F238E27FC236}">
                <a16:creationId xmlns:a16="http://schemas.microsoft.com/office/drawing/2014/main" id="{DEA1BDFD-521E-5792-E11D-21BC024B9020}"/>
              </a:ext>
            </a:extLst>
          </p:cNvPr>
          <p:cNvGraphicFramePr>
            <a:graphicFrameLocks noGrp="1"/>
          </p:cNvGraphicFramePr>
          <p:nvPr>
            <p:extLst>
              <p:ext uri="{D42A27DB-BD31-4B8C-83A1-F6EECF244321}">
                <p14:modId xmlns:p14="http://schemas.microsoft.com/office/powerpoint/2010/main" val="2753469004"/>
              </p:ext>
            </p:extLst>
          </p:nvPr>
        </p:nvGraphicFramePr>
        <p:xfrm>
          <a:off x="900953" y="1523912"/>
          <a:ext cx="8758054" cy="1764502"/>
        </p:xfrm>
        <a:graphic>
          <a:graphicData uri="http://schemas.openxmlformats.org/drawingml/2006/table">
            <a:tbl>
              <a:tblPr firstRow="1" bandRow="1">
                <a:tableStyleId>{BC89EF96-8CEA-46FF-86C4-4CE0E7609802}</a:tableStyleId>
              </a:tblPr>
              <a:tblGrid>
                <a:gridCol w="1729989">
                  <a:extLst>
                    <a:ext uri="{9D8B030D-6E8A-4147-A177-3AD203B41FA5}">
                      <a16:colId xmlns:a16="http://schemas.microsoft.com/office/drawing/2014/main" val="2849047464"/>
                    </a:ext>
                  </a:extLst>
                </a:gridCol>
                <a:gridCol w="1003285">
                  <a:extLst>
                    <a:ext uri="{9D8B030D-6E8A-4147-A177-3AD203B41FA5}">
                      <a16:colId xmlns:a16="http://schemas.microsoft.com/office/drawing/2014/main" val="2102832647"/>
                    </a:ext>
                  </a:extLst>
                </a:gridCol>
                <a:gridCol w="906900">
                  <a:extLst>
                    <a:ext uri="{9D8B030D-6E8A-4147-A177-3AD203B41FA5}">
                      <a16:colId xmlns:a16="http://schemas.microsoft.com/office/drawing/2014/main" val="1354226993"/>
                    </a:ext>
                  </a:extLst>
                </a:gridCol>
                <a:gridCol w="1344666">
                  <a:extLst>
                    <a:ext uri="{9D8B030D-6E8A-4147-A177-3AD203B41FA5}">
                      <a16:colId xmlns:a16="http://schemas.microsoft.com/office/drawing/2014/main" val="1830263433"/>
                    </a:ext>
                  </a:extLst>
                </a:gridCol>
                <a:gridCol w="1082116">
                  <a:extLst>
                    <a:ext uri="{9D8B030D-6E8A-4147-A177-3AD203B41FA5}">
                      <a16:colId xmlns:a16="http://schemas.microsoft.com/office/drawing/2014/main" val="1083571233"/>
                    </a:ext>
                  </a:extLst>
                </a:gridCol>
                <a:gridCol w="1213391">
                  <a:extLst>
                    <a:ext uri="{9D8B030D-6E8A-4147-A177-3AD203B41FA5}">
                      <a16:colId xmlns:a16="http://schemas.microsoft.com/office/drawing/2014/main" val="2231995234"/>
                    </a:ext>
                  </a:extLst>
                </a:gridCol>
                <a:gridCol w="1477707">
                  <a:extLst>
                    <a:ext uri="{9D8B030D-6E8A-4147-A177-3AD203B41FA5}">
                      <a16:colId xmlns:a16="http://schemas.microsoft.com/office/drawing/2014/main" val="1869307253"/>
                    </a:ext>
                  </a:extLst>
                </a:gridCol>
              </a:tblGrid>
              <a:tr h="773066">
                <a:tc>
                  <a:txBody>
                    <a:bodyPr/>
                    <a:lstStyle/>
                    <a:p>
                      <a:r>
                        <a:rPr lang="en-US" dirty="0"/>
                        <a:t>CLASSIFIERS</a:t>
                      </a:r>
                    </a:p>
                  </a:txBody>
                  <a:tcPr/>
                </a:tc>
                <a:tc>
                  <a:txBody>
                    <a:bodyPr/>
                    <a:lstStyle/>
                    <a:p>
                      <a:r>
                        <a:rPr lang="en-US" dirty="0"/>
                        <a:t>SVM</a:t>
                      </a:r>
                    </a:p>
                  </a:txBody>
                  <a:tcPr/>
                </a:tc>
                <a:tc>
                  <a:txBody>
                    <a:bodyPr/>
                    <a:lstStyle/>
                    <a:p>
                      <a:r>
                        <a:rPr lang="en-US" dirty="0"/>
                        <a:t>KNN</a:t>
                      </a:r>
                    </a:p>
                  </a:txBody>
                  <a:tcPr/>
                </a:tc>
                <a:tc>
                  <a:txBody>
                    <a:bodyPr/>
                    <a:lstStyle/>
                    <a:p>
                      <a:r>
                        <a:rPr lang="en-US" dirty="0"/>
                        <a:t>RANDOM FOREST</a:t>
                      </a:r>
                    </a:p>
                  </a:txBody>
                  <a:tcPr/>
                </a:tc>
                <a:tc>
                  <a:txBody>
                    <a:bodyPr/>
                    <a:lstStyle/>
                    <a:p>
                      <a:r>
                        <a:rPr lang="en-US" dirty="0"/>
                        <a:t>K-MEANS</a:t>
                      </a:r>
                    </a:p>
                  </a:txBody>
                  <a:tcPr/>
                </a:tc>
                <a:tc>
                  <a:txBody>
                    <a:bodyPr/>
                    <a:lstStyle/>
                    <a:p>
                      <a:r>
                        <a:rPr lang="en-US" dirty="0"/>
                        <a:t>XG-BOOST</a:t>
                      </a:r>
                    </a:p>
                  </a:txBody>
                  <a:tcPr/>
                </a:tc>
                <a:tc>
                  <a:txBody>
                    <a:bodyPr/>
                    <a:lstStyle/>
                    <a:p>
                      <a:r>
                        <a:rPr lang="en-US" dirty="0"/>
                        <a:t>DECISION TREE</a:t>
                      </a:r>
                    </a:p>
                  </a:txBody>
                  <a:tcPr/>
                </a:tc>
                <a:extLst>
                  <a:ext uri="{0D108BD9-81ED-4DB2-BD59-A6C34878D82A}">
                    <a16:rowId xmlns:a16="http://schemas.microsoft.com/office/drawing/2014/main" val="3368860565"/>
                  </a:ext>
                </a:extLst>
              </a:tr>
              <a:tr h="991436">
                <a:tc>
                  <a:txBody>
                    <a:bodyPr/>
                    <a:lstStyle/>
                    <a:p>
                      <a:r>
                        <a:rPr lang="en-US" dirty="0"/>
                        <a:t>ACCURACY SCORE</a:t>
                      </a:r>
                    </a:p>
                  </a:txBody>
                  <a:tcPr/>
                </a:tc>
                <a:tc>
                  <a:txBody>
                    <a:bodyPr/>
                    <a:lstStyle/>
                    <a:p>
                      <a:r>
                        <a:rPr lang="en-US" dirty="0"/>
                        <a:t>0.715</a:t>
                      </a:r>
                    </a:p>
                  </a:txBody>
                  <a:tcPr/>
                </a:tc>
                <a:tc>
                  <a:txBody>
                    <a:bodyPr/>
                    <a:lstStyle/>
                    <a:p>
                      <a:r>
                        <a:rPr lang="en-US" dirty="0"/>
                        <a:t>0.835</a:t>
                      </a:r>
                    </a:p>
                  </a:txBody>
                  <a:tcPr/>
                </a:tc>
                <a:tc>
                  <a:txBody>
                    <a:bodyPr/>
                    <a:lstStyle/>
                    <a:p>
                      <a:r>
                        <a:rPr lang="en-US" dirty="0"/>
                        <a:t>0.710</a:t>
                      </a:r>
                    </a:p>
                  </a:txBody>
                  <a:tcPr/>
                </a:tc>
                <a:tc>
                  <a:txBody>
                    <a:bodyPr/>
                    <a:lstStyle/>
                    <a:p>
                      <a:r>
                        <a:rPr lang="en-US" dirty="0"/>
                        <a:t>0.642</a:t>
                      </a:r>
                    </a:p>
                  </a:txBody>
                  <a:tcPr/>
                </a:tc>
                <a:tc>
                  <a:txBody>
                    <a:bodyPr/>
                    <a:lstStyle/>
                    <a:p>
                      <a:r>
                        <a:rPr lang="en-US" dirty="0"/>
                        <a:t>0.761</a:t>
                      </a:r>
                    </a:p>
                  </a:txBody>
                  <a:tcPr/>
                </a:tc>
                <a:tc>
                  <a:txBody>
                    <a:bodyPr/>
                    <a:lstStyle/>
                    <a:p>
                      <a:r>
                        <a:rPr lang="en-US" dirty="0"/>
                        <a:t>0.719</a:t>
                      </a:r>
                    </a:p>
                  </a:txBody>
                  <a:tcPr/>
                </a:tc>
                <a:extLst>
                  <a:ext uri="{0D108BD9-81ED-4DB2-BD59-A6C34878D82A}">
                    <a16:rowId xmlns:a16="http://schemas.microsoft.com/office/drawing/2014/main" val="4217347611"/>
                  </a:ext>
                </a:extLst>
              </a:tr>
            </a:tbl>
          </a:graphicData>
        </a:graphic>
      </p:graphicFrame>
      <p:graphicFrame>
        <p:nvGraphicFramePr>
          <p:cNvPr id="4" name="Table 5">
            <a:extLst>
              <a:ext uri="{FF2B5EF4-FFF2-40B4-BE49-F238E27FC236}">
                <a16:creationId xmlns:a16="http://schemas.microsoft.com/office/drawing/2014/main" id="{48108884-E4FE-50AA-BD50-BB69A3F7E023}"/>
              </a:ext>
            </a:extLst>
          </p:cNvPr>
          <p:cNvGraphicFramePr>
            <a:graphicFrameLocks noGrp="1"/>
          </p:cNvGraphicFramePr>
          <p:nvPr>
            <p:extLst>
              <p:ext uri="{D42A27DB-BD31-4B8C-83A1-F6EECF244321}">
                <p14:modId xmlns:p14="http://schemas.microsoft.com/office/powerpoint/2010/main" val="913053806"/>
              </p:ext>
            </p:extLst>
          </p:nvPr>
        </p:nvGraphicFramePr>
        <p:xfrm>
          <a:off x="900953" y="4198795"/>
          <a:ext cx="8768564" cy="1764502"/>
        </p:xfrm>
        <a:graphic>
          <a:graphicData uri="http://schemas.openxmlformats.org/drawingml/2006/table">
            <a:tbl>
              <a:tblPr firstRow="1" bandRow="1">
                <a:tableStyleId>{BC89EF96-8CEA-46FF-86C4-4CE0E7609802}</a:tableStyleId>
              </a:tblPr>
              <a:tblGrid>
                <a:gridCol w="1705613">
                  <a:extLst>
                    <a:ext uri="{9D8B030D-6E8A-4147-A177-3AD203B41FA5}">
                      <a16:colId xmlns:a16="http://schemas.microsoft.com/office/drawing/2014/main" val="2849047464"/>
                    </a:ext>
                  </a:extLst>
                </a:gridCol>
                <a:gridCol w="1008993">
                  <a:extLst>
                    <a:ext uri="{9D8B030D-6E8A-4147-A177-3AD203B41FA5}">
                      <a16:colId xmlns:a16="http://schemas.microsoft.com/office/drawing/2014/main" val="2102832647"/>
                    </a:ext>
                  </a:extLst>
                </a:gridCol>
                <a:gridCol w="935420">
                  <a:extLst>
                    <a:ext uri="{9D8B030D-6E8A-4147-A177-3AD203B41FA5}">
                      <a16:colId xmlns:a16="http://schemas.microsoft.com/office/drawing/2014/main" val="1354226993"/>
                    </a:ext>
                  </a:extLst>
                </a:gridCol>
                <a:gridCol w="1366345">
                  <a:extLst>
                    <a:ext uri="{9D8B030D-6E8A-4147-A177-3AD203B41FA5}">
                      <a16:colId xmlns:a16="http://schemas.microsoft.com/office/drawing/2014/main" val="1830263433"/>
                    </a:ext>
                  </a:extLst>
                </a:gridCol>
                <a:gridCol w="1072055">
                  <a:extLst>
                    <a:ext uri="{9D8B030D-6E8A-4147-A177-3AD203B41FA5}">
                      <a16:colId xmlns:a16="http://schemas.microsoft.com/office/drawing/2014/main" val="1083571233"/>
                    </a:ext>
                  </a:extLst>
                </a:gridCol>
                <a:gridCol w="1187669">
                  <a:extLst>
                    <a:ext uri="{9D8B030D-6E8A-4147-A177-3AD203B41FA5}">
                      <a16:colId xmlns:a16="http://schemas.microsoft.com/office/drawing/2014/main" val="2231995234"/>
                    </a:ext>
                  </a:extLst>
                </a:gridCol>
                <a:gridCol w="1492469">
                  <a:extLst>
                    <a:ext uri="{9D8B030D-6E8A-4147-A177-3AD203B41FA5}">
                      <a16:colId xmlns:a16="http://schemas.microsoft.com/office/drawing/2014/main" val="1869307253"/>
                    </a:ext>
                  </a:extLst>
                </a:gridCol>
              </a:tblGrid>
              <a:tr h="773066">
                <a:tc>
                  <a:txBody>
                    <a:bodyPr/>
                    <a:lstStyle/>
                    <a:p>
                      <a:r>
                        <a:rPr lang="en-US" dirty="0"/>
                        <a:t>CLASSIFIERS</a:t>
                      </a:r>
                    </a:p>
                  </a:txBody>
                  <a:tcPr/>
                </a:tc>
                <a:tc>
                  <a:txBody>
                    <a:bodyPr/>
                    <a:lstStyle/>
                    <a:p>
                      <a:r>
                        <a:rPr lang="en-US" dirty="0"/>
                        <a:t>SVM</a:t>
                      </a:r>
                    </a:p>
                  </a:txBody>
                  <a:tcPr/>
                </a:tc>
                <a:tc>
                  <a:txBody>
                    <a:bodyPr/>
                    <a:lstStyle/>
                    <a:p>
                      <a:r>
                        <a:rPr lang="en-US" dirty="0"/>
                        <a:t>KNN</a:t>
                      </a:r>
                    </a:p>
                  </a:txBody>
                  <a:tcPr/>
                </a:tc>
                <a:tc>
                  <a:txBody>
                    <a:bodyPr/>
                    <a:lstStyle/>
                    <a:p>
                      <a:r>
                        <a:rPr lang="en-US" dirty="0"/>
                        <a:t>RANDOM FOREST</a:t>
                      </a:r>
                    </a:p>
                  </a:txBody>
                  <a:tcPr/>
                </a:tc>
                <a:tc>
                  <a:txBody>
                    <a:bodyPr/>
                    <a:lstStyle/>
                    <a:p>
                      <a:r>
                        <a:rPr lang="en-US" dirty="0"/>
                        <a:t>K-MEANS</a:t>
                      </a:r>
                    </a:p>
                  </a:txBody>
                  <a:tcPr/>
                </a:tc>
                <a:tc>
                  <a:txBody>
                    <a:bodyPr/>
                    <a:lstStyle/>
                    <a:p>
                      <a:r>
                        <a:rPr lang="en-US" dirty="0"/>
                        <a:t>XG-BOOST</a:t>
                      </a:r>
                    </a:p>
                  </a:txBody>
                  <a:tcPr/>
                </a:tc>
                <a:tc>
                  <a:txBody>
                    <a:bodyPr/>
                    <a:lstStyle/>
                    <a:p>
                      <a:r>
                        <a:rPr lang="en-US" dirty="0"/>
                        <a:t>DECISION TREE</a:t>
                      </a:r>
                    </a:p>
                  </a:txBody>
                  <a:tcPr/>
                </a:tc>
                <a:extLst>
                  <a:ext uri="{0D108BD9-81ED-4DB2-BD59-A6C34878D82A}">
                    <a16:rowId xmlns:a16="http://schemas.microsoft.com/office/drawing/2014/main" val="3368860565"/>
                  </a:ext>
                </a:extLst>
              </a:tr>
              <a:tr h="991436">
                <a:tc>
                  <a:txBody>
                    <a:bodyPr/>
                    <a:lstStyle/>
                    <a:p>
                      <a:r>
                        <a:rPr lang="en-US" dirty="0"/>
                        <a:t>ACCURACY SCORE</a:t>
                      </a:r>
                    </a:p>
                  </a:txBody>
                  <a:tcPr/>
                </a:tc>
                <a:tc>
                  <a:txBody>
                    <a:bodyPr/>
                    <a:lstStyle/>
                    <a:p>
                      <a:r>
                        <a:rPr lang="en-US" dirty="0"/>
                        <a:t>0.544</a:t>
                      </a:r>
                    </a:p>
                  </a:txBody>
                  <a:tcPr/>
                </a:tc>
                <a:tc>
                  <a:txBody>
                    <a:bodyPr/>
                    <a:lstStyle/>
                    <a:p>
                      <a:r>
                        <a:rPr lang="en-US" dirty="0"/>
                        <a:t>0.664</a:t>
                      </a:r>
                    </a:p>
                  </a:txBody>
                  <a:tcPr/>
                </a:tc>
                <a:tc>
                  <a:txBody>
                    <a:bodyPr/>
                    <a:lstStyle/>
                    <a:p>
                      <a:r>
                        <a:rPr lang="en-US" dirty="0"/>
                        <a:t>0.664</a:t>
                      </a:r>
                    </a:p>
                  </a:txBody>
                  <a:tcPr/>
                </a:tc>
                <a:tc>
                  <a:txBody>
                    <a:bodyPr/>
                    <a:lstStyle/>
                    <a:p>
                      <a:r>
                        <a:rPr lang="en-US" dirty="0"/>
                        <a:t>0.556</a:t>
                      </a:r>
                    </a:p>
                  </a:txBody>
                  <a:tcPr/>
                </a:tc>
                <a:tc>
                  <a:txBody>
                    <a:bodyPr/>
                    <a:lstStyle/>
                    <a:p>
                      <a:r>
                        <a:rPr lang="en-US" dirty="0"/>
                        <a:t>0.678</a:t>
                      </a:r>
                    </a:p>
                  </a:txBody>
                  <a:tcPr/>
                </a:tc>
                <a:tc>
                  <a:txBody>
                    <a:bodyPr/>
                    <a:lstStyle/>
                    <a:p>
                      <a:r>
                        <a:rPr lang="en-US" dirty="0"/>
                        <a:t>0.624</a:t>
                      </a:r>
                    </a:p>
                  </a:txBody>
                  <a:tcPr/>
                </a:tc>
                <a:extLst>
                  <a:ext uri="{0D108BD9-81ED-4DB2-BD59-A6C34878D82A}">
                    <a16:rowId xmlns:a16="http://schemas.microsoft.com/office/drawing/2014/main" val="4217347611"/>
                  </a:ext>
                </a:extLst>
              </a:tr>
            </a:tbl>
          </a:graphicData>
        </a:graphic>
      </p:graphicFrame>
      <p:sp>
        <p:nvSpPr>
          <p:cNvPr id="6" name="TextBox 5">
            <a:extLst>
              <a:ext uri="{FF2B5EF4-FFF2-40B4-BE49-F238E27FC236}">
                <a16:creationId xmlns:a16="http://schemas.microsoft.com/office/drawing/2014/main" id="{6B1C5B40-F5D5-1FEB-5351-780DC2DE1A12}"/>
              </a:ext>
            </a:extLst>
          </p:cNvPr>
          <p:cNvSpPr txBox="1"/>
          <p:nvPr/>
        </p:nvSpPr>
        <p:spPr>
          <a:xfrm>
            <a:off x="900953" y="1139229"/>
            <a:ext cx="2373470"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SIFT ALGORITHM</a:t>
            </a:r>
          </a:p>
        </p:txBody>
      </p:sp>
      <p:sp>
        <p:nvSpPr>
          <p:cNvPr id="11" name="TextBox 10">
            <a:extLst>
              <a:ext uri="{FF2B5EF4-FFF2-40B4-BE49-F238E27FC236}">
                <a16:creationId xmlns:a16="http://schemas.microsoft.com/office/drawing/2014/main" id="{32B84F88-356E-B869-EAB4-B145D1BD625C}"/>
              </a:ext>
            </a:extLst>
          </p:cNvPr>
          <p:cNvSpPr txBox="1"/>
          <p:nvPr/>
        </p:nvSpPr>
        <p:spPr>
          <a:xfrm>
            <a:off x="900953" y="3823246"/>
            <a:ext cx="2599879" cy="369332"/>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DAISY ALGORITHM</a:t>
            </a:r>
          </a:p>
        </p:txBody>
      </p:sp>
    </p:spTree>
    <p:extLst>
      <p:ext uri="{BB962C8B-B14F-4D97-AF65-F5344CB8AC3E}">
        <p14:creationId xmlns:p14="http://schemas.microsoft.com/office/powerpoint/2010/main" val="1554323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C8F8A1B6-7362-8C8D-1412-72CA70B883F8}"/>
              </a:ext>
            </a:extLst>
          </p:cNvPr>
          <p:cNvSpPr txBox="1"/>
          <p:nvPr/>
        </p:nvSpPr>
        <p:spPr>
          <a:xfrm>
            <a:off x="3605451" y="2598593"/>
            <a:ext cx="3688572" cy="707886"/>
          </a:xfrm>
          <a:prstGeom prst="rect">
            <a:avLst/>
          </a:prstGeom>
          <a:noFill/>
        </p:spPr>
        <p:txBody>
          <a:bodyPr wrap="square" rtlCol="0">
            <a:spAutoFit/>
          </a:bodyPr>
          <a:lstStyle/>
          <a:p>
            <a:r>
              <a:rPr lang="en-US" sz="4000" spc="300" dirty="0">
                <a:solidFill>
                  <a:schemeClr val="accent1">
                    <a:lumMod val="50000"/>
                  </a:schemeClr>
                </a:solidFill>
                <a:latin typeface="Times New Roman" panose="02020603050405020304" pitchFamily="18" charset="0"/>
                <a:cs typeface="Times New Roman" panose="02020603050405020304" pitchFamily="18" charset="0"/>
              </a:rPr>
              <a:t>THANK YOU</a:t>
            </a:r>
          </a:p>
        </p:txBody>
      </p:sp>
      <p:sp>
        <p:nvSpPr>
          <p:cNvPr id="4" name="TextBox 3">
            <a:extLst>
              <a:ext uri="{FF2B5EF4-FFF2-40B4-BE49-F238E27FC236}">
                <a16:creationId xmlns:a16="http://schemas.microsoft.com/office/drawing/2014/main" id="{D941D258-C69A-E8D7-7E86-A1C67127FE56}"/>
              </a:ext>
            </a:extLst>
          </p:cNvPr>
          <p:cNvSpPr txBox="1"/>
          <p:nvPr/>
        </p:nvSpPr>
        <p:spPr>
          <a:xfrm>
            <a:off x="948149" y="4263985"/>
            <a:ext cx="184731" cy="646331"/>
          </a:xfrm>
          <a:prstGeom prst="rect">
            <a:avLst/>
          </a:prstGeom>
          <a:noFill/>
        </p:spPr>
        <p:txBody>
          <a:bodyPr wrap="none" rtlCol="0">
            <a:spAutoFit/>
          </a:bodyPr>
          <a:lstStyle/>
          <a:p>
            <a:endParaRPr lang="en-IN" sz="1800" dirty="0">
              <a:solidFill>
                <a:schemeClr val="accent2">
                  <a:lumMod val="5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3924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BAFE9-BC77-B723-FADA-837E2B1DDEFD}"/>
              </a:ext>
            </a:extLst>
          </p:cNvPr>
          <p:cNvSpPr>
            <a:spLocks noGrp="1"/>
          </p:cNvSpPr>
          <p:nvPr>
            <p:ph type="title"/>
          </p:nvPr>
        </p:nvSpPr>
        <p:spPr>
          <a:xfrm>
            <a:off x="787078" y="741550"/>
            <a:ext cx="8127252" cy="1099595"/>
          </a:xfrm>
        </p:spPr>
        <p:txBody>
          <a:bodyPr vert="horz" lIns="91440" tIns="45720" rIns="91440" bIns="45720" rtlCol="0" anchor="b">
            <a:normAutofit fontScale="90000"/>
          </a:bodyPr>
          <a:lstStyle/>
          <a:p>
            <a:pPr>
              <a:lnSpc>
                <a:spcPct val="130000"/>
              </a:lnSpc>
            </a:pPr>
            <a:r>
              <a:rPr lang="en-IN" altLang="ko-KR" sz="3100" spc="300" dirty="0">
                <a:solidFill>
                  <a:schemeClr val="accent1">
                    <a:lumMod val="50000"/>
                  </a:schemeClr>
                </a:solidFill>
                <a:latin typeface="Times New Roman" panose="02020603050405020304" pitchFamily="18" charset="0"/>
                <a:cs typeface="Times New Roman" panose="02020603050405020304" pitchFamily="18" charset="0"/>
              </a:rPr>
              <a:t>Introduction</a:t>
            </a:r>
            <a:br>
              <a:rPr lang="ko-KR" altLang="en-US" sz="3600" dirty="0">
                <a:solidFill>
                  <a:srgbClr val="B86C4A"/>
                </a:solidFill>
                <a:latin typeface="Times New Roman" panose="02020603050405020304" pitchFamily="18" charset="0"/>
                <a:cs typeface="Times New Roman" panose="02020603050405020304" pitchFamily="18" charset="0"/>
              </a:rPr>
            </a:br>
            <a:endParaRPr lang="en-US" sz="3600" spc="1300" dirty="0"/>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F7F80C6D-B26D-C34F-4E9F-7879498E51B0}"/>
              </a:ext>
            </a:extLst>
          </p:cNvPr>
          <p:cNvSpPr txBox="1"/>
          <p:nvPr/>
        </p:nvSpPr>
        <p:spPr>
          <a:xfrm>
            <a:off x="787078" y="1460026"/>
            <a:ext cx="9352345" cy="4247317"/>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Sports, as a universal language and cultural cornerstone, play a crucial role in promoting physical health, mental resilience, and community spirit. Among these, badminton stands out as one of the most popular sports worldwide, known for its fast-paced rallies, </a:t>
            </a:r>
            <a:r>
              <a:rPr lang="en-IN" dirty="0" err="1">
                <a:latin typeface="Times New Roman" panose="02020603050405020304" pitchFamily="18" charset="0"/>
                <a:cs typeface="Times New Roman" panose="02020603050405020304" pitchFamily="18" charset="0"/>
              </a:rPr>
              <a:t>skillful</a:t>
            </a:r>
            <a:r>
              <a:rPr lang="en-IN" dirty="0">
                <a:latin typeface="Times New Roman" panose="02020603050405020304" pitchFamily="18" charset="0"/>
                <a:cs typeface="Times New Roman" panose="02020603050405020304" pitchFamily="18" charset="0"/>
              </a:rPr>
              <a:t> techniques, and the athletic agility it demands from players. Monitoring athlete performance and tracking specific movements, such as strokes in badminton, have become key areas of interest for coaches, analysts, and enthusiasts alike.</a:t>
            </a:r>
          </a:p>
          <a:p>
            <a:pPr algn="just"/>
            <a:r>
              <a:rPr lang="en-IN" dirty="0">
                <a:latin typeface="Times New Roman" panose="02020603050405020304" pitchFamily="18" charset="0"/>
                <a:cs typeface="Times New Roman" panose="02020603050405020304" pitchFamily="18" charset="0"/>
              </a:rPr>
              <a:t>In badminton, player monitoring and stroke identification are particularly vital for understanding gameplay and enhancing training regimens. This project addresses these areas by focusing on the classification of badminton strokes, specifically categorizing them into forehand and backhand. Using a dataset of 1,000 images captured from various match videos, this project applies machine learning techniques to distinguish between these two types of strokes, enabling a deeper understanding of player strategies and stroke mechanics. The significance of this research extends beyond stroke categorization; it represents a valuable step in leveraging AI to support player development and performance optimization.</a:t>
            </a:r>
          </a:p>
          <a:p>
            <a:endParaRPr lang="en-US" dirty="0"/>
          </a:p>
        </p:txBody>
      </p:sp>
    </p:spTree>
    <p:extLst>
      <p:ext uri="{BB962C8B-B14F-4D97-AF65-F5344CB8AC3E}">
        <p14:creationId xmlns:p14="http://schemas.microsoft.com/office/powerpoint/2010/main" val="3492900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BAFE9-BC77-B723-FADA-837E2B1DDEFD}"/>
              </a:ext>
            </a:extLst>
          </p:cNvPr>
          <p:cNvSpPr>
            <a:spLocks noGrp="1"/>
          </p:cNvSpPr>
          <p:nvPr>
            <p:ph type="title"/>
          </p:nvPr>
        </p:nvSpPr>
        <p:spPr>
          <a:xfrm>
            <a:off x="723467" y="471358"/>
            <a:ext cx="7638222" cy="767133"/>
          </a:xfrm>
        </p:spPr>
        <p:txBody>
          <a:bodyPr vert="horz" lIns="91440" tIns="45720" rIns="91440" bIns="45720" rtlCol="0" anchor="b">
            <a:normAutofit/>
          </a:bodyPr>
          <a:lstStyle/>
          <a:p>
            <a:pPr>
              <a:lnSpc>
                <a:spcPct val="130000"/>
              </a:lnSpc>
            </a:pPr>
            <a:r>
              <a:rPr lang="en-US" sz="2800" spc="300" dirty="0">
                <a:solidFill>
                  <a:schemeClr val="accent1">
                    <a:lumMod val="50000"/>
                  </a:schemeClr>
                </a:solidFill>
                <a:latin typeface="Times New Roman" panose="02020603050405020304" pitchFamily="18" charset="0"/>
                <a:cs typeface="Times New Roman" panose="02020603050405020304" pitchFamily="18" charset="0"/>
              </a:rPr>
              <a:t>PROBLEM</a:t>
            </a:r>
            <a:r>
              <a:rPr lang="en-US" sz="2800" spc="1300" dirty="0">
                <a:solidFill>
                  <a:schemeClr val="accent1">
                    <a:lumMod val="50000"/>
                  </a:schemeClr>
                </a:solidFill>
                <a:latin typeface="Times New Roman" panose="02020603050405020304" pitchFamily="18" charset="0"/>
                <a:cs typeface="Times New Roman" panose="02020603050405020304" pitchFamily="18" charset="0"/>
              </a:rPr>
              <a:t> </a:t>
            </a:r>
            <a:r>
              <a:rPr lang="en-US" sz="2800" spc="300" dirty="0">
                <a:solidFill>
                  <a:schemeClr val="accent1">
                    <a:lumMod val="50000"/>
                  </a:schemeClr>
                </a:solidFill>
                <a:latin typeface="Times New Roman" panose="02020603050405020304" pitchFamily="18" charset="0"/>
                <a:cs typeface="Times New Roman" panose="02020603050405020304" pitchFamily="18" charset="0"/>
              </a:rPr>
              <a:t>STATEMENT</a:t>
            </a:r>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92D51A0B-74E8-63EC-1137-3B9E3354FD5E}"/>
              </a:ext>
            </a:extLst>
          </p:cNvPr>
          <p:cNvSpPr txBox="1"/>
          <p:nvPr/>
        </p:nvSpPr>
        <p:spPr>
          <a:xfrm>
            <a:off x="723466" y="1441350"/>
            <a:ext cx="9184462" cy="452431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Despite the growing interest in monitoring and analyzing player actions in sports, accurate classification of badminton strokes-specifically forehand and backhand-remains a challenge. </a:t>
            </a:r>
            <a:r>
              <a:rPr lang="en-IN" dirty="0">
                <a:latin typeface="Times New Roman" panose="02020603050405020304" pitchFamily="18" charset="0"/>
                <a:cs typeface="Times New Roman" panose="02020603050405020304" pitchFamily="18" charset="0"/>
              </a:rPr>
              <a:t>In the realm of sports analytics, accurately identifying and classifying badminton strokes remains a challenge due to the complexity of player movements and variations in stroke execution</a:t>
            </a:r>
            <a:r>
              <a:rPr lang="en-IN" dirty="0"/>
              <a:t>.</a:t>
            </a:r>
            <a:r>
              <a:rPr lang="en-US" dirty="0">
                <a:latin typeface="Times New Roman" panose="02020603050405020304" pitchFamily="18" charset="0"/>
                <a:cs typeface="Times New Roman" panose="02020603050405020304" pitchFamily="18" charset="0"/>
              </a:rPr>
              <a:t>This study aims to address the need for effective stroke identification by leveraging image data from badminton matches.</a:t>
            </a:r>
          </a:p>
          <a:p>
            <a:pPr algn="just"/>
            <a:r>
              <a:rPr lang="en-IN" dirty="0">
                <a:latin typeface="Times New Roman" panose="02020603050405020304" pitchFamily="18" charset="0"/>
                <a:cs typeface="Times New Roman" panose="02020603050405020304" pitchFamily="18" charset="0"/>
              </a:rPr>
              <a:t>This project addresses the need for a reliable classification system to distinguish between forehand and backhand strokes in badminton using image-based machine learning techniques</a:t>
            </a:r>
            <a:r>
              <a:rPr lang="en-IN" dirty="0"/>
              <a:t>.</a:t>
            </a:r>
            <a:r>
              <a:rPr lang="en-US" dirty="0">
                <a:latin typeface="Times New Roman" panose="02020603050405020304" pitchFamily="18" charset="0"/>
                <a:cs typeface="Times New Roman" panose="02020603050405020304" pitchFamily="18" charset="0"/>
              </a:rPr>
              <a:t>The problem focuses on the development of a robust methodology for distinguishing between forehand and backhand strokes using various feature extraction techniques and machine learning algorithms. The objective is to enhance the accuracy of stroke classification, thereby improving training, performance analysis, and player monitoring in badminton. </a:t>
            </a:r>
            <a:r>
              <a:rPr lang="en-IN" dirty="0">
                <a:latin typeface="Times New Roman" panose="02020603050405020304" pitchFamily="18" charset="0"/>
                <a:cs typeface="Times New Roman" panose="02020603050405020304" pitchFamily="18" charset="0"/>
              </a:rPr>
              <a:t>This system aims to enhance player performance analysis and provide insights into stroke mechanics, benefiting coaches, players, and the broader sports analytics community, empowering coaches and players with insights that were previously difficult to capture and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accurately.</a:t>
            </a:r>
          </a:p>
          <a:p>
            <a:endParaRPr lang="en-US" dirty="0"/>
          </a:p>
        </p:txBody>
      </p:sp>
    </p:spTree>
    <p:extLst>
      <p:ext uri="{BB962C8B-B14F-4D97-AF65-F5344CB8AC3E}">
        <p14:creationId xmlns:p14="http://schemas.microsoft.com/office/powerpoint/2010/main" val="170795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BAFE9-BC77-B723-FADA-837E2B1DDEFD}"/>
              </a:ext>
            </a:extLst>
          </p:cNvPr>
          <p:cNvSpPr>
            <a:spLocks noGrp="1"/>
          </p:cNvSpPr>
          <p:nvPr>
            <p:ph type="title"/>
          </p:nvPr>
        </p:nvSpPr>
        <p:spPr>
          <a:xfrm>
            <a:off x="717133" y="-1591067"/>
            <a:ext cx="7638222" cy="2694317"/>
          </a:xfrm>
        </p:spPr>
        <p:txBody>
          <a:bodyPr vert="horz" lIns="91440" tIns="45720" rIns="91440" bIns="45720" rtlCol="0" anchor="b">
            <a:normAutofit/>
          </a:bodyPr>
          <a:lstStyle/>
          <a:p>
            <a:pPr>
              <a:lnSpc>
                <a:spcPct val="130000"/>
              </a:lnSpc>
            </a:pPr>
            <a:r>
              <a:rPr lang="en-US" sz="2800" spc="300" dirty="0">
                <a:solidFill>
                  <a:schemeClr val="accent1">
                    <a:lumMod val="50000"/>
                  </a:schemeClr>
                </a:solidFill>
                <a:latin typeface="Times New Roman" panose="02020603050405020304" pitchFamily="18" charset="0"/>
                <a:cs typeface="Times New Roman" panose="02020603050405020304" pitchFamily="18" charset="0"/>
              </a:rPr>
              <a:t>Literature survey</a:t>
            </a:r>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80A09B69-6DA2-86CB-7590-3C3CD3E1D092}"/>
              </a:ext>
            </a:extLst>
          </p:cNvPr>
          <p:cNvSpPr txBox="1"/>
          <p:nvPr/>
        </p:nvSpPr>
        <p:spPr>
          <a:xfrm>
            <a:off x="717133" y="1370886"/>
            <a:ext cx="9410216" cy="4801314"/>
          </a:xfrm>
          <a:prstGeom prst="rect">
            <a:avLst/>
          </a:prstGeom>
          <a:noFill/>
        </p:spPr>
        <p:txBody>
          <a:bodyPr wrap="square" rtlCol="0">
            <a:spAutoFit/>
          </a:bodyPr>
          <a:lstStyle/>
          <a:p>
            <a:r>
              <a:rPr lang="en-IN" u="none" strike="noStrike" dirty="0">
                <a:effectLst/>
                <a:latin typeface="Times New Roman" panose="02020603050405020304" pitchFamily="18" charset="0"/>
                <a:ea typeface="Times New Roman" panose="02020603050405020304" pitchFamily="18" charset="0"/>
              </a:rPr>
              <a:t>1. Terence Bloom and Andrew P Bradley,  “Player tracking and stroke recognition in tennis video”,  In APRS Workshop on Digital Image Computing (WDIC’03), volume 1, pages 93–97, University of Queensland, St Lucia, Brisbane Australia, 2003.</a:t>
            </a:r>
          </a:p>
          <a:p>
            <a:pPr algn="just"/>
            <a:r>
              <a:rPr lang="en-IN"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Terence Bloom et al. broke algorithm into three sections:  player finding, player tracking, and              stroke recognition due to  some model limitation. The difference in the image is  identified following thresholding and morphological filtering. Also tennis strokes can be recognized using key postures  wherein a dataset of different tennis players can be collected  using a low cost IP camera. And with background subtraction  and morphological filtering strokes recognition can be done  from raw frames.</a:t>
            </a:r>
          </a:p>
          <a:p>
            <a:pPr algn="just"/>
            <a:endParaRPr lang="en-IN"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r>
              <a:rPr lang="en-IN" u="none" strike="noStrike" dirty="0">
                <a:effectLst/>
                <a:latin typeface="Times New Roman" panose="02020603050405020304" pitchFamily="18" charset="0"/>
                <a:ea typeface="Times New Roman" panose="02020603050405020304" pitchFamily="18" charset="0"/>
              </a:rPr>
              <a:t>2. Damien </a:t>
            </a:r>
            <a:r>
              <a:rPr lang="en-IN" u="none" strike="noStrike" dirty="0" err="1">
                <a:effectLst/>
                <a:latin typeface="Times New Roman" panose="02020603050405020304" pitchFamily="18" charset="0"/>
                <a:ea typeface="Times New Roman" panose="02020603050405020304" pitchFamily="18" charset="0"/>
              </a:rPr>
              <a:t>Connaghan</a:t>
            </a:r>
            <a:r>
              <a:rPr lang="en-IN" u="none" strike="noStrike" dirty="0">
                <a:effectLst/>
                <a:latin typeface="Times New Roman" panose="02020603050405020304" pitchFamily="18" charset="0"/>
                <a:ea typeface="Times New Roman" panose="02020603050405020304" pitchFamily="18" charset="0"/>
              </a:rPr>
              <a:t>, Ciaran O </a:t>
            </a:r>
            <a:r>
              <a:rPr lang="en-IN" u="none" strike="noStrike" dirty="0" err="1">
                <a:effectLst/>
                <a:latin typeface="Times New Roman" panose="02020603050405020304" pitchFamily="18" charset="0"/>
                <a:ea typeface="Times New Roman" panose="02020603050405020304" pitchFamily="18" charset="0"/>
              </a:rPr>
              <a:t>Conaire</a:t>
            </a:r>
            <a:r>
              <a:rPr lang="en-IN" u="none" strike="noStrike" dirty="0">
                <a:effectLst/>
                <a:latin typeface="Times New Roman" panose="02020603050405020304" pitchFamily="18" charset="0"/>
                <a:ea typeface="Times New Roman" panose="02020603050405020304" pitchFamily="18" charset="0"/>
              </a:rPr>
              <a:t>, Philip Kelly, and Noel E ´ O’Connor,  “Recognition of    tennis strokes using key postures”, In 2010- 21st IET conference on Irish Signals and Systems C.</a:t>
            </a:r>
            <a:endParaRPr lang="en-IN" u="none" strike="noStrike" dirty="0">
              <a:effectLst/>
              <a:latin typeface="Arial" panose="020B0604020202020204" pitchFamily="34" charset="0"/>
              <a:ea typeface="Arial" panose="020B0604020202020204" pitchFamily="34" charset="0"/>
            </a:endParaRPr>
          </a:p>
          <a:p>
            <a:pPr algn="just"/>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player action recognition from  broadcast tennis video is a new approach wherein tracking  and stabilization, motion descriptor computing and  supervised learning on the model is performed. In order to  present a method for semantic and tactical analysis of the  broadcast tennis footage, the model is also combined with a  multi-modal framework.</a:t>
            </a:r>
            <a:r>
              <a:rPr lang="en-IN" dirty="0">
                <a:effectLst/>
                <a:latin typeface="Times New Roman" panose="02020603050405020304" pitchFamily="18" charset="0"/>
                <a:cs typeface="Times New Roman" panose="02020603050405020304" pitchFamily="18" charset="0"/>
              </a:rPr>
              <a:t> </a:t>
            </a:r>
            <a:endPar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9225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23A9A52B-CA88-9222-6946-FBDB6155A276}"/>
              </a:ext>
            </a:extLst>
          </p:cNvPr>
          <p:cNvSpPr txBox="1"/>
          <p:nvPr/>
        </p:nvSpPr>
        <p:spPr>
          <a:xfrm>
            <a:off x="680618" y="684234"/>
            <a:ext cx="9363918" cy="5355312"/>
          </a:xfrm>
          <a:prstGeom prst="rect">
            <a:avLst/>
          </a:prstGeom>
          <a:noFill/>
        </p:spPr>
        <p:txBody>
          <a:bodyPr wrap="square" rtlCol="0">
            <a:spAutoFit/>
          </a:bodyPr>
          <a:lstStyle/>
          <a:p>
            <a:r>
              <a:rPr lang="en-IN" sz="18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3. P. Liu and J. -H. Wang, "</a:t>
            </a:r>
            <a:r>
              <a:rPr lang="en-IN" sz="1800"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MonoTrack</a:t>
            </a:r>
            <a:r>
              <a:rPr lang="en-IN" sz="18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 Shuttle trajectory reconstruction from monocular badminton video," 2022 IEEE/CVF Conference on Computer Vision and Pattern Recognition Workshops (CVPRW), 2022, pp. 3512-3521.</a:t>
            </a:r>
          </a:p>
          <a:p>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TrackNet</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is used  in to improve processing speed, prediction accuracy,  Overall testing reveals that TrackNetV2 achieves accuracy,  precision, and recall rates during training and testing on a  brand-new match. Newer frameworks recover the high resolution representation of the input image after first  encoding it as a low-resolution representation utilising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ResNet</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VGGNet</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etc. The High-Resolution Network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HRNet</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is a network that retains high-resolution  representations throughout the entire process, as stated by the  authors.</a:t>
            </a:r>
          </a:p>
          <a:p>
            <a:endParaRPr lang="en-IN" dirty="0">
              <a:solidFill>
                <a:srgbClr val="000000"/>
              </a:solidFill>
              <a:latin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cs typeface="Times New Roman" panose="02020603050405020304" pitchFamily="18" charset="0"/>
              </a:rPr>
              <a:t>4. </a:t>
            </a:r>
            <a:r>
              <a:rPr lang="en-IN" sz="1800" u="none" strike="noStrike" dirty="0">
                <a:effectLst/>
                <a:latin typeface="Times New Roman" panose="02020603050405020304" pitchFamily="18" charset="0"/>
                <a:ea typeface="Times New Roman" panose="02020603050405020304" pitchFamily="18" charset="0"/>
              </a:rPr>
              <a:t>Heng Wang, Alexander </a:t>
            </a:r>
            <a:r>
              <a:rPr lang="en-IN" sz="1800" u="none" strike="noStrike" dirty="0" err="1">
                <a:effectLst/>
                <a:latin typeface="Times New Roman" panose="02020603050405020304" pitchFamily="18" charset="0"/>
                <a:ea typeface="Times New Roman" panose="02020603050405020304" pitchFamily="18" charset="0"/>
              </a:rPr>
              <a:t>Kläser</a:t>
            </a:r>
            <a:r>
              <a:rPr lang="en-IN" sz="1800" u="none" strike="noStrike" dirty="0">
                <a:effectLst/>
                <a:latin typeface="Times New Roman" panose="02020603050405020304" pitchFamily="18" charset="0"/>
                <a:ea typeface="Times New Roman" panose="02020603050405020304" pitchFamily="18" charset="0"/>
              </a:rPr>
              <a:t>, Cordelia Schmid &amp; Cheng-Lin Liu, “Dense Trajectories and Motion Boundary Descriptors for Action Recognition”, May 2013 International Journal of Computer Vision 103(1) DOI:10.1007/s11263-012-0594-8</a:t>
            </a:r>
          </a:p>
          <a:p>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used a accurate and efficient  extraction of dense trajectories in video representation that is a cutting-edge optical flow technique A descriptor is  introduced called motion boundary histograms (MBH) which  rely on differential optical flow. k-NN and SVM  classifiers are used to identify those behaviours after  gathering data from a big number of users and labelling their  data across various instances. </a:t>
            </a:r>
            <a:endPar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21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6BD2BB82-6066-9D01-AA8C-653363CFC1E1}"/>
              </a:ext>
            </a:extLst>
          </p:cNvPr>
          <p:cNvSpPr txBox="1"/>
          <p:nvPr/>
        </p:nvSpPr>
        <p:spPr>
          <a:xfrm>
            <a:off x="798653" y="625032"/>
            <a:ext cx="8981955"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 </a:t>
            </a:r>
            <a:r>
              <a:rPr lang="en-IN" sz="1800" u="none" strike="noStrike" dirty="0">
                <a:effectLst/>
                <a:latin typeface="Times New Roman" panose="02020603050405020304" pitchFamily="18" charset="0"/>
                <a:ea typeface="Times New Roman" panose="02020603050405020304" pitchFamily="18" charset="0"/>
              </a:rPr>
              <a:t>Sing Loong Teng, R. </a:t>
            </a:r>
            <a:r>
              <a:rPr lang="en-IN" sz="1800" u="none" strike="noStrike" dirty="0" err="1">
                <a:effectLst/>
                <a:latin typeface="Times New Roman" panose="02020603050405020304" pitchFamily="18" charset="0"/>
                <a:ea typeface="Times New Roman" panose="02020603050405020304" pitchFamily="18" charset="0"/>
              </a:rPr>
              <a:t>Paramesran</a:t>
            </a:r>
            <a:r>
              <a:rPr lang="en-IN" sz="1800" u="none" strike="noStrike" dirty="0">
                <a:effectLst/>
                <a:latin typeface="Times New Roman" panose="02020603050405020304" pitchFamily="18" charset="0"/>
                <a:ea typeface="Times New Roman" panose="02020603050405020304" pitchFamily="18" charset="0"/>
              </a:rPr>
              <a:t>, “Detection of service activity in a badminton game”, TENCON 2011 - 2011 IEEE Region 10 Conference</a:t>
            </a:r>
            <a:endParaRPr lang="en-IN" sz="1800" u="none" strike="noStrike" dirty="0">
              <a:effectLst/>
              <a:latin typeface="Arial" panose="020B0604020202020204" pitchFamily="34" charset="0"/>
              <a:ea typeface="Arial" panose="020B0604020202020204" pitchFamily="34" charset="0"/>
            </a:endParaRPr>
          </a:p>
          <a:p>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The  authors applied a slice-based optical flow weightage (SOFW)  algorithm to calculate the player's upper and lower body's  motion within the bounding box area to detect service  activity. Authors proposed a two stage method firstly,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keypoint</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estimation in frames or short clips, then light  tracking to produce </a:t>
            </a:r>
            <a:r>
              <a:rPr lang="en-IN" sz="1800" dirty="0" err="1">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keypoint</a:t>
            </a:r>
            <a:r>
              <a:rPr lang="en-IN" sz="180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predictions linked over the full  video. They used Mask R-CNN, accuracy of their approach  was found to be 55.2% on the validation and 51.8% on the test  set using the Multi-Object Tracking Accuracy (MOTA)  metric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69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F78393CF-E3BA-F315-78E2-1BCB3D7D247E}"/>
              </a:ext>
            </a:extLst>
          </p:cNvPr>
          <p:cNvSpPr txBox="1"/>
          <p:nvPr/>
        </p:nvSpPr>
        <p:spPr>
          <a:xfrm>
            <a:off x="672446" y="557708"/>
            <a:ext cx="7535986" cy="523220"/>
          </a:xfrm>
          <a:prstGeom prst="rect">
            <a:avLst/>
          </a:prstGeom>
          <a:noFill/>
        </p:spPr>
        <p:txBody>
          <a:bodyPr wrap="square" rtlCol="0">
            <a:spAutoFit/>
          </a:bodyPr>
          <a:lstStyle/>
          <a:p>
            <a:r>
              <a:rPr lang="en-US" sz="2800" spc="300" dirty="0">
                <a:solidFill>
                  <a:schemeClr val="accent1">
                    <a:lumMod val="50000"/>
                  </a:schemeClr>
                </a:solidFill>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95D9DBF8-73B8-2076-063A-5BF2C07DD0FC}"/>
              </a:ext>
            </a:extLst>
          </p:cNvPr>
          <p:cNvSpPr txBox="1"/>
          <p:nvPr/>
        </p:nvSpPr>
        <p:spPr>
          <a:xfrm>
            <a:off x="672446" y="1280225"/>
            <a:ext cx="9434233" cy="2308324"/>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presents classification of badminton strokes, it classifies forehand and backhand strokes. Fig.1 depicts a systematic flowchart of the system. It starts with compilation of the dataset of the required images. Followed by pre-processing of the images, which includes changing the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spaces and resizing of the images. The dataset is further split into training and testing dataset. Different feature extraction techniques like SIFT and different algorithms are tested. Out of which the SIFT based feature extraction is preferred. The images are classified using different machine learning models.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pic>
        <p:nvPicPr>
          <p:cNvPr id="5" name="image3.png">
            <a:extLst>
              <a:ext uri="{FF2B5EF4-FFF2-40B4-BE49-F238E27FC236}">
                <a16:creationId xmlns:a16="http://schemas.microsoft.com/office/drawing/2014/main" id="{5447F805-7B33-1C54-16EA-70F31B23CA99}"/>
              </a:ext>
            </a:extLst>
          </p:cNvPr>
          <p:cNvPicPr/>
          <p:nvPr/>
        </p:nvPicPr>
        <p:blipFill>
          <a:blip r:embed="rId4"/>
          <a:srcRect/>
          <a:stretch>
            <a:fillRect/>
          </a:stretch>
        </p:blipFill>
        <p:spPr>
          <a:xfrm>
            <a:off x="2707176" y="3406031"/>
            <a:ext cx="5139160" cy="2308323"/>
          </a:xfrm>
          <a:prstGeom prst="rect">
            <a:avLst/>
          </a:prstGeom>
          <a:ln/>
        </p:spPr>
      </p:pic>
      <p:sp>
        <p:nvSpPr>
          <p:cNvPr id="6" name="TextBox 5">
            <a:extLst>
              <a:ext uri="{FF2B5EF4-FFF2-40B4-BE49-F238E27FC236}">
                <a16:creationId xmlns:a16="http://schemas.microsoft.com/office/drawing/2014/main" id="{D910601F-F991-7A08-7CAA-6737A078C831}"/>
              </a:ext>
            </a:extLst>
          </p:cNvPr>
          <p:cNvSpPr txBox="1"/>
          <p:nvPr/>
        </p:nvSpPr>
        <p:spPr>
          <a:xfrm>
            <a:off x="3473217" y="5983946"/>
            <a:ext cx="3607078" cy="584775"/>
          </a:xfrm>
          <a:prstGeom prst="rect">
            <a:avLst/>
          </a:prstGeom>
          <a:noFill/>
        </p:spPr>
        <p:txBody>
          <a:bodyPr wrap="none" rtlCol="0">
            <a:spAutoFit/>
          </a:bodyPr>
          <a:lstStyle/>
          <a:p>
            <a:r>
              <a:rPr lang="en-IN" sz="1400" dirty="0">
                <a:solidFill>
                  <a:srgbClr val="000000"/>
                </a:solidFill>
                <a:effectLst/>
                <a:latin typeface="Times New Roman" panose="02020603050405020304" pitchFamily="18" charset="0"/>
                <a:ea typeface="Times New Roman" panose="02020603050405020304" pitchFamily="18" charset="0"/>
              </a:rPr>
              <a:t>Fig.1. Block diagram of the system architecture</a:t>
            </a:r>
            <a:endParaRPr lang="en-IN"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21936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5B5E803-A3A8-2E65-7A25-3FC72C6655BA}"/>
              </a:ext>
            </a:extLst>
          </p:cNvPr>
          <p:cNvSpPr txBox="1"/>
          <p:nvPr/>
        </p:nvSpPr>
        <p:spPr>
          <a:xfrm>
            <a:off x="896995" y="591890"/>
            <a:ext cx="9242428" cy="2714589"/>
          </a:xfrm>
          <a:prstGeom prst="rect">
            <a:avLst/>
          </a:prstGeom>
          <a:noFill/>
        </p:spPr>
        <p:txBody>
          <a:bodyPr wrap="square" rtlCol="0">
            <a:spAutoFit/>
          </a:bodyPr>
          <a:lstStyle/>
          <a:p>
            <a:pPr lvl="0" algn="just">
              <a:lnSpc>
                <a:spcPct val="115000"/>
              </a:lnSpc>
              <a:spcBef>
                <a:spcPts val="600"/>
              </a:spcBef>
              <a:spcAft>
                <a:spcPts val="30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n-IN" sz="180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Dataset Collection and Pre-processing</a:t>
            </a:r>
            <a:endParaRPr lang="en-IN" sz="18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spcAft>
                <a:spcPts val="6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dataset used is a self-collected dataset which contains 1000 images out of which 500 are forehand stroke and 500 are backhand stroke images. The images were taken from various badminton tournament matches such as Olympics, World championship, French Open, Denmark Open etc. The collected dataset underwent pre-processing techniques such as changing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color</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spaces to HSV and resizing the images to 250x250 pixels. The images collected were of right handed players only. </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3" name="image2.jpg">
            <a:extLst>
              <a:ext uri="{FF2B5EF4-FFF2-40B4-BE49-F238E27FC236}">
                <a16:creationId xmlns:a16="http://schemas.microsoft.com/office/drawing/2014/main" id="{54880114-5DEC-3458-39FB-8D4480B16E2F}"/>
              </a:ext>
            </a:extLst>
          </p:cNvPr>
          <p:cNvPicPr/>
          <p:nvPr/>
        </p:nvPicPr>
        <p:blipFill>
          <a:blip r:embed="rId4"/>
          <a:srcRect/>
          <a:stretch>
            <a:fillRect/>
          </a:stretch>
        </p:blipFill>
        <p:spPr>
          <a:xfrm>
            <a:off x="4602997" y="3429000"/>
            <a:ext cx="2061273" cy="2072896"/>
          </a:xfrm>
          <a:prstGeom prst="rect">
            <a:avLst/>
          </a:prstGeom>
          <a:ln/>
        </p:spPr>
      </p:pic>
      <p:pic>
        <p:nvPicPr>
          <p:cNvPr id="4" name="image1.jpg">
            <a:extLst>
              <a:ext uri="{FF2B5EF4-FFF2-40B4-BE49-F238E27FC236}">
                <a16:creationId xmlns:a16="http://schemas.microsoft.com/office/drawing/2014/main" id="{57A10711-A4F5-6432-1602-97A7254867FE}"/>
              </a:ext>
            </a:extLst>
          </p:cNvPr>
          <p:cNvPicPr/>
          <p:nvPr/>
        </p:nvPicPr>
        <p:blipFill>
          <a:blip r:embed="rId5"/>
          <a:srcRect/>
          <a:stretch>
            <a:fillRect/>
          </a:stretch>
        </p:blipFill>
        <p:spPr>
          <a:xfrm>
            <a:off x="1270862" y="3429000"/>
            <a:ext cx="2061274" cy="2072897"/>
          </a:xfrm>
          <a:prstGeom prst="rect">
            <a:avLst/>
          </a:prstGeom>
          <a:ln/>
        </p:spPr>
      </p:pic>
      <p:pic>
        <p:nvPicPr>
          <p:cNvPr id="5" name="image7.jpg">
            <a:extLst>
              <a:ext uri="{FF2B5EF4-FFF2-40B4-BE49-F238E27FC236}">
                <a16:creationId xmlns:a16="http://schemas.microsoft.com/office/drawing/2014/main" id="{FC89074D-35EB-49A2-B77A-F1988D3F1715}"/>
              </a:ext>
            </a:extLst>
          </p:cNvPr>
          <p:cNvPicPr/>
          <p:nvPr/>
        </p:nvPicPr>
        <p:blipFill>
          <a:blip r:embed="rId6"/>
          <a:srcRect/>
          <a:stretch>
            <a:fillRect/>
          </a:stretch>
        </p:blipFill>
        <p:spPr>
          <a:xfrm>
            <a:off x="8021619" y="3429000"/>
            <a:ext cx="1897296" cy="2072896"/>
          </a:xfrm>
          <a:prstGeom prst="rect">
            <a:avLst/>
          </a:prstGeom>
          <a:ln/>
        </p:spPr>
      </p:pic>
      <p:sp>
        <p:nvSpPr>
          <p:cNvPr id="13" name="TextBox 12">
            <a:extLst>
              <a:ext uri="{FF2B5EF4-FFF2-40B4-BE49-F238E27FC236}">
                <a16:creationId xmlns:a16="http://schemas.microsoft.com/office/drawing/2014/main" id="{268F502C-A781-7506-0D59-07D4FCA4D7BA}"/>
              </a:ext>
            </a:extLst>
          </p:cNvPr>
          <p:cNvSpPr txBox="1"/>
          <p:nvPr/>
        </p:nvSpPr>
        <p:spPr>
          <a:xfrm>
            <a:off x="3719594" y="5896778"/>
            <a:ext cx="4122549" cy="369332"/>
          </a:xfrm>
          <a:prstGeom prst="rect">
            <a:avLst/>
          </a:prstGeom>
          <a:noFill/>
        </p:spPr>
        <p:txBody>
          <a:bodyPr wrap="square" rtlCol="0">
            <a:spAutoFit/>
          </a:bodyPr>
          <a:lstStyle/>
          <a:p>
            <a:r>
              <a:rPr lang="en-IN" dirty="0">
                <a:effectLst/>
                <a:latin typeface="Times New Roman" panose="02020603050405020304" pitchFamily="18" charset="0"/>
                <a:ea typeface="Times New Roman" panose="02020603050405020304" pitchFamily="18" charset="0"/>
              </a:rPr>
              <a:t>Images containing forehand stroke play</a:t>
            </a:r>
            <a:r>
              <a:rPr lang="en-IN" dirty="0">
                <a:effectLst/>
              </a:rPr>
              <a:t> </a:t>
            </a:r>
            <a:endParaRPr lang="en-US" dirty="0"/>
          </a:p>
        </p:txBody>
      </p:sp>
    </p:spTree>
    <p:extLst>
      <p:ext uri="{BB962C8B-B14F-4D97-AF65-F5344CB8AC3E}">
        <p14:creationId xmlns:p14="http://schemas.microsoft.com/office/powerpoint/2010/main" val="2576249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image4.png">
            <a:extLst>
              <a:ext uri="{FF2B5EF4-FFF2-40B4-BE49-F238E27FC236}">
                <a16:creationId xmlns:a16="http://schemas.microsoft.com/office/drawing/2014/main" id="{7E0F38A2-D306-4BD2-6638-A6BBBAC2EECC}"/>
              </a:ext>
            </a:extLst>
          </p:cNvPr>
          <p:cNvPicPr/>
          <p:nvPr/>
        </p:nvPicPr>
        <p:blipFill>
          <a:blip r:embed="rId4"/>
          <a:srcRect r="7766"/>
          <a:stretch>
            <a:fillRect/>
          </a:stretch>
        </p:blipFill>
        <p:spPr>
          <a:xfrm>
            <a:off x="4582626" y="421054"/>
            <a:ext cx="1765940" cy="1600251"/>
          </a:xfrm>
          <a:prstGeom prst="rect">
            <a:avLst/>
          </a:prstGeom>
          <a:ln/>
        </p:spPr>
      </p:pic>
      <p:pic>
        <p:nvPicPr>
          <p:cNvPr id="3" name="image6.jpg">
            <a:extLst>
              <a:ext uri="{FF2B5EF4-FFF2-40B4-BE49-F238E27FC236}">
                <a16:creationId xmlns:a16="http://schemas.microsoft.com/office/drawing/2014/main" id="{1D1BA19C-F145-6CE4-8779-28C18A86B34C}"/>
              </a:ext>
            </a:extLst>
          </p:cNvPr>
          <p:cNvPicPr/>
          <p:nvPr/>
        </p:nvPicPr>
        <p:blipFill>
          <a:blip r:embed="rId5"/>
          <a:srcRect l="20858" r="28834" b="8747"/>
          <a:stretch>
            <a:fillRect/>
          </a:stretch>
        </p:blipFill>
        <p:spPr>
          <a:xfrm>
            <a:off x="1225233" y="375177"/>
            <a:ext cx="1765940" cy="1646128"/>
          </a:xfrm>
          <a:prstGeom prst="rect">
            <a:avLst/>
          </a:prstGeom>
          <a:ln/>
        </p:spPr>
      </p:pic>
      <p:pic>
        <p:nvPicPr>
          <p:cNvPr id="4" name="image5.jpg">
            <a:extLst>
              <a:ext uri="{FF2B5EF4-FFF2-40B4-BE49-F238E27FC236}">
                <a16:creationId xmlns:a16="http://schemas.microsoft.com/office/drawing/2014/main" id="{97876BE0-EE6E-5B88-2A48-2E1CE083E012}"/>
              </a:ext>
            </a:extLst>
          </p:cNvPr>
          <p:cNvPicPr/>
          <p:nvPr/>
        </p:nvPicPr>
        <p:blipFill>
          <a:blip r:embed="rId6"/>
          <a:srcRect/>
          <a:stretch>
            <a:fillRect/>
          </a:stretch>
        </p:blipFill>
        <p:spPr>
          <a:xfrm>
            <a:off x="7940019" y="421054"/>
            <a:ext cx="1746422" cy="1600251"/>
          </a:xfrm>
          <a:prstGeom prst="rect">
            <a:avLst/>
          </a:prstGeom>
          <a:ln/>
        </p:spPr>
      </p:pic>
      <p:sp>
        <p:nvSpPr>
          <p:cNvPr id="5" name="TextBox 4">
            <a:extLst>
              <a:ext uri="{FF2B5EF4-FFF2-40B4-BE49-F238E27FC236}">
                <a16:creationId xmlns:a16="http://schemas.microsoft.com/office/drawing/2014/main" id="{362986DE-823F-8ACE-E4E8-3045B01CD4D7}"/>
              </a:ext>
            </a:extLst>
          </p:cNvPr>
          <p:cNvSpPr txBox="1"/>
          <p:nvPr/>
        </p:nvSpPr>
        <p:spPr>
          <a:xfrm>
            <a:off x="986998" y="3106792"/>
            <a:ext cx="9165280" cy="2585323"/>
          </a:xfrm>
          <a:prstGeom prst="rect">
            <a:avLst/>
          </a:prstGeom>
          <a:noFill/>
        </p:spPr>
        <p:txBody>
          <a:bodyPr wrap="square" rtlCol="0">
            <a:spAutoFit/>
          </a:bodyPr>
          <a:lstStyle/>
          <a:p>
            <a:r>
              <a:rPr lang="en-IN"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Feature Vector Compilation</a:t>
            </a:r>
          </a:p>
          <a:p>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Feature extraction is the following step. Different feature descriptors were tested. But the SIFT feature descriptor proved to be best performing in this case. A feature descriptor algorithm called SIFT is used to locate, represent, and align </a:t>
            </a:r>
            <a:r>
              <a:rPr lang="en-IN" dirty="0" err="1">
                <a:effectLst/>
                <a:latin typeface="Times New Roman" panose="02020603050405020304" pitchFamily="18" charset="0"/>
                <a:ea typeface="Times New Roman" panose="02020603050405020304" pitchFamily="18" charset="0"/>
                <a:cs typeface="Times New Roman" panose="02020603050405020304" pitchFamily="18" charset="0"/>
              </a:rPr>
              <a:t>neighborhood</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features in images. SIFT minimizes the possibility of errors by identifying and describing numerous local key points in the image. This descriptor was chosen primarily because it is robustly applicable to problems like clutter and occlusions and is invariant to affine and scaling changes. The SIFT descriptor was applied to extract features from 1000 images</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endPar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CF3140-83ED-13C8-3B16-B39D87398F47}"/>
              </a:ext>
            </a:extLst>
          </p:cNvPr>
          <p:cNvSpPr txBox="1"/>
          <p:nvPr/>
        </p:nvSpPr>
        <p:spPr>
          <a:xfrm>
            <a:off x="3669189" y="2304643"/>
            <a:ext cx="3903633" cy="646331"/>
          </a:xfrm>
          <a:prstGeom prst="rect">
            <a:avLst/>
          </a:prstGeom>
          <a:noFill/>
        </p:spPr>
        <p:txBody>
          <a:bodyPr wrap="non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Images containing backhand stroke play</a:t>
            </a:r>
            <a:endParaRPr lang="en-IN"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698807675"/>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emplate>Wisp</Template>
  <TotalTime>165</TotalTime>
  <Words>1438</Words>
  <Application>Microsoft Macintosh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Avenir Next LT Pro Light</vt:lpstr>
      <vt:lpstr>Times New Roman</vt:lpstr>
      <vt:lpstr>VeniceBeachVTI</vt:lpstr>
      <vt:lpstr>BADMINTON STROKE DETECTION</vt:lpstr>
      <vt:lpstr>Introduction </vt:lpstr>
      <vt:lpstr>PROBLEM STATEMENT</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BADMINTON STROKE DETECTION</dc:title>
  <dc:creator>Vaibhav Abhijit Wanjari</dc:creator>
  <cp:lastModifiedBy>Vaibhav Abhijit Wanjari</cp:lastModifiedBy>
  <cp:revision>6</cp:revision>
  <dcterms:created xsi:type="dcterms:W3CDTF">2024-11-14T10:04:04Z</dcterms:created>
  <dcterms:modified xsi:type="dcterms:W3CDTF">2025-05-12T11:30:58Z</dcterms:modified>
</cp:coreProperties>
</file>