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59" r:id="rId8"/>
    <p:sldId id="261" r:id="rId9"/>
    <p:sldId id="263" r:id="rId10"/>
    <p:sldId id="265" r:id="rId11"/>
    <p:sldId id="268" r:id="rId12"/>
    <p:sldId id="267" r:id="rId13"/>
    <p:sldId id="266" r:id="rId14"/>
    <p:sldId id="271" r:id="rId15"/>
    <p:sldId id="270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065EAF2-9E7E-4480-9B51-0A8AFFC3F288}" type="datetimeFigureOut">
              <a:rPr lang="ru-RU" smtClean="0"/>
              <a:pPr/>
              <a:t>04.02.2019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2234277-F1CD-4C06-9184-D85E110C249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ru.wikipedia.org/wiki/XML" TargetMode="External"/><Relationship Id="rId7" Type="http://schemas.openxmlformats.org/officeDocument/2006/relationships/hyperlink" Target="https://ru.wikipedia.org/wiki/XPath" TargetMode="External"/><Relationship Id="rId2" Type="http://schemas.openxmlformats.org/officeDocument/2006/relationships/hyperlink" Target="https://ru.wikipedia.org/wiki/W3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7%D1%8B%D0%BA_%D1%80%D0%B0%D0%B7%D0%BC%D0%B5%D1%82%D0%BA%D0%B8" TargetMode="External"/><Relationship Id="rId5" Type="http://schemas.openxmlformats.org/officeDocument/2006/relationships/hyperlink" Target="https://ru.wikipedia.org/wiki/XSL-FO" TargetMode="External"/><Relationship Id="rId4" Type="http://schemas.openxmlformats.org/officeDocument/2006/relationships/hyperlink" Target="https://ru.wikipedia.org/wiki/XSL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2060848"/>
            <a:ext cx="7406640" cy="1472184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XSD – </a:t>
            </a:r>
            <a:r>
              <a:rPr lang="ru-RU" sz="6600" b="1" dirty="0" smtClean="0"/>
              <a:t>схема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6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038" y="0"/>
            <a:ext cx="8460432" cy="1143000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Ссылка на существующий тип элемента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3471107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&lt; </a:t>
            </a:r>
            <a:r>
              <a:rPr lang="en-US" sz="4000" dirty="0" err="1"/>
              <a:t>xsd:element</a:t>
            </a:r>
            <a:r>
              <a:rPr lang="en-US" sz="4000" dirty="0"/>
              <a:t> ref="comment" </a:t>
            </a:r>
            <a:r>
              <a:rPr lang="en-US" sz="4000" dirty="0" err="1"/>
              <a:t>minOccurs</a:t>
            </a:r>
            <a:r>
              <a:rPr lang="en-US" sz="4000" dirty="0"/>
              <a:t>="0"/&gt;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196752"/>
            <a:ext cx="8028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	Объявления элементов представляют </a:t>
            </a:r>
            <a:r>
              <a:rPr lang="ru-RU" sz="2800" dirty="0"/>
              <a:t>собой имя, связанное с заданным </a:t>
            </a:r>
            <a:r>
              <a:rPr lang="ru-RU" sz="2800" dirty="0" smtClean="0"/>
              <a:t>типом </a:t>
            </a:r>
            <a:r>
              <a:rPr lang="ru-RU" sz="2800" dirty="0"/>
              <a:t>элемента. </a:t>
            </a:r>
            <a:r>
              <a:rPr lang="ru-RU" sz="2800" dirty="0" smtClean="0"/>
              <a:t>Иногда </a:t>
            </a:r>
            <a:r>
              <a:rPr lang="ru-RU" sz="2800" dirty="0"/>
              <a:t>предпочтительно использовать ссылку на существующий тип элемента, а не объявлять </a:t>
            </a:r>
            <a:r>
              <a:rPr lang="ru-RU" sz="2800" dirty="0" smtClean="0"/>
              <a:t>новый.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5152606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Ограничение </a:t>
            </a:r>
            <a:r>
              <a:rPr lang="ru-RU" sz="3200" dirty="0" smtClean="0"/>
              <a:t>вхождений</a:t>
            </a:r>
            <a:r>
              <a:rPr lang="ru-RU" sz="32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86021" y="5841165"/>
            <a:ext cx="2903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minOccurs</a:t>
            </a:r>
            <a:r>
              <a:rPr lang="en-US" sz="3200" dirty="0" smtClean="0"/>
              <a:t>="0"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5877229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maxOccurs</a:t>
            </a:r>
            <a:r>
              <a:rPr lang="en-US" sz="3200" dirty="0" smtClean="0"/>
              <a:t>=“5"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056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длины значения элемента</a:t>
            </a:r>
            <a:endParaRPr lang="ru-RU" dirty="0"/>
          </a:p>
        </p:txBody>
      </p:sp>
      <p:pic>
        <p:nvPicPr>
          <p:cNvPr id="4" name="Рисунок 3" descr="D:\7 семестр\ИТТ\курсовая работа\Практическая часть работы\скрин код тнвэд.JPG"/>
          <p:cNvPicPr/>
          <p:nvPr/>
        </p:nvPicPr>
        <p:blipFill rotWithShape="1">
          <a:blip r:embed="rId2" cstate="print">
            <a:lum bright="-20000" contrast="40000"/>
          </a:blip>
          <a:srcRect r="2659"/>
          <a:stretch/>
        </p:blipFill>
        <p:spPr bwMode="auto">
          <a:xfrm>
            <a:off x="1547664" y="1844824"/>
            <a:ext cx="4968551" cy="302433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441328" y="5157192"/>
            <a:ext cx="749808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ограничения длины значения элемента, следует использовать ограничители </a:t>
            </a:r>
            <a:r>
              <a:rPr lang="ru-RU" i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i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minLength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80691"/>
              </p:ext>
            </p:extLst>
          </p:nvPr>
        </p:nvGraphicFramePr>
        <p:xfrm>
          <a:off x="2145982" y="3613404"/>
          <a:ext cx="6077585" cy="469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7585"/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Рисунок 7" descr="скрин ограничения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14" y="44624"/>
            <a:ext cx="5907301" cy="18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5" descr="скрин саи простой тп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929933"/>
            <a:ext cx="4392489" cy="395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93683" y="5877272"/>
            <a:ext cx="794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ограничить содержимое XML-элемента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набором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приемлемых значений, следует использовать ограничитель </a:t>
            </a:r>
            <a:r>
              <a:rPr lang="ru-RU" i="1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enumeration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 создании нового простого типа.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564904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	Атрибуты </a:t>
            </a:r>
            <a:r>
              <a:rPr lang="ru-RU" sz="3200" dirty="0"/>
              <a:t>могут быть объявлены с параметром </a:t>
            </a:r>
            <a:r>
              <a:rPr lang="ru-RU" sz="3200" dirty="0" err="1"/>
              <a:t>use</a:t>
            </a:r>
            <a:r>
              <a:rPr lang="ru-RU" sz="3200" dirty="0"/>
              <a:t>. </a:t>
            </a:r>
            <a:endParaRPr lang="ru-RU" sz="3200" dirty="0" smtClean="0"/>
          </a:p>
          <a:p>
            <a:r>
              <a:rPr lang="ru-RU" sz="3200" dirty="0" smtClean="0"/>
              <a:t>	В </a:t>
            </a:r>
            <a:r>
              <a:rPr lang="ru-RU" sz="3200" dirty="0"/>
              <a:t>зависимости от значения этого параметра </a:t>
            </a:r>
            <a:r>
              <a:rPr lang="ru-RU" sz="3200" dirty="0" smtClean="0"/>
              <a:t>атрибут</a:t>
            </a:r>
          </a:p>
          <a:p>
            <a:r>
              <a:rPr lang="ru-RU" sz="3200" dirty="0" smtClean="0"/>
              <a:t>обязателен </a:t>
            </a:r>
            <a:r>
              <a:rPr lang="ru-RU" sz="3200" dirty="0"/>
              <a:t>(</a:t>
            </a:r>
            <a:r>
              <a:rPr lang="ru-RU" sz="3200" dirty="0" err="1"/>
              <a:t>use</a:t>
            </a:r>
            <a:r>
              <a:rPr lang="ru-RU" sz="3200" dirty="0"/>
              <a:t>="</a:t>
            </a:r>
            <a:r>
              <a:rPr lang="ru-RU" sz="3200" dirty="0" err="1"/>
              <a:t>required</a:t>
            </a:r>
            <a:r>
              <a:rPr lang="ru-RU" sz="3200" dirty="0" smtClean="0"/>
              <a:t>"),</a:t>
            </a:r>
          </a:p>
          <a:p>
            <a:r>
              <a:rPr lang="ru-RU" sz="3200" dirty="0" smtClean="0"/>
              <a:t>необязателен </a:t>
            </a:r>
            <a:r>
              <a:rPr lang="ru-RU" sz="3200" dirty="0"/>
              <a:t>(</a:t>
            </a:r>
            <a:r>
              <a:rPr lang="ru-RU" sz="3200" dirty="0" err="1"/>
              <a:t>use</a:t>
            </a:r>
            <a:r>
              <a:rPr lang="ru-RU" sz="3200" dirty="0"/>
              <a:t>="</a:t>
            </a:r>
            <a:r>
              <a:rPr lang="ru-RU" sz="3200" dirty="0" err="1"/>
              <a:t>optional</a:t>
            </a:r>
            <a:r>
              <a:rPr lang="ru-RU" sz="3200" dirty="0" smtClean="0"/>
              <a:t>") </a:t>
            </a:r>
          </a:p>
          <a:p>
            <a:r>
              <a:rPr lang="ru-RU" sz="3200" dirty="0" smtClean="0"/>
              <a:t>или </a:t>
            </a:r>
            <a:r>
              <a:rPr lang="ru-RU" sz="3200" dirty="0"/>
              <a:t>запрещен (</a:t>
            </a:r>
            <a:r>
              <a:rPr lang="ru-RU" sz="3200" dirty="0" err="1"/>
              <a:t>use</a:t>
            </a:r>
            <a:r>
              <a:rPr lang="ru-RU" sz="3200" dirty="0"/>
              <a:t>="</a:t>
            </a:r>
            <a:r>
              <a:rPr lang="ru-RU" sz="3200" dirty="0" err="1"/>
              <a:t>prohibited</a:t>
            </a:r>
            <a:r>
              <a:rPr lang="ru-RU" sz="3200" dirty="0"/>
              <a:t>"). </a:t>
            </a:r>
          </a:p>
        </p:txBody>
      </p:sp>
      <p:pic>
        <p:nvPicPr>
          <p:cNvPr id="6" name="Picture 4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79008" r="5094" b="19534"/>
          <a:stretch/>
        </p:blipFill>
        <p:spPr bwMode="auto">
          <a:xfrm>
            <a:off x="129268" y="1662249"/>
            <a:ext cx="9001087" cy="29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9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317" y="20978"/>
            <a:ext cx="7498080" cy="229026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</a:rPr>
              <a:t>Форматирование и преобразование XML документа с помощью XSL. </a:t>
            </a:r>
            <a:r>
              <a:rPr lang="ru-RU" sz="4000" dirty="0" smtClean="0">
                <a:effectLst/>
              </a:rPr>
              <a:t/>
            </a:r>
            <a:br>
              <a:rPr lang="ru-RU" sz="4000" dirty="0" smtClean="0">
                <a:effectLst/>
              </a:rPr>
            </a:br>
            <a:r>
              <a:rPr lang="ru-RU" sz="4000" dirty="0" smtClean="0">
                <a:effectLst/>
              </a:rPr>
              <a:t>XSLT </a:t>
            </a:r>
            <a:r>
              <a:rPr lang="ru-RU" sz="4000" dirty="0">
                <a:effectLst/>
              </a:rPr>
              <a:t>преобразование XML документа</a:t>
            </a:r>
            <a:r>
              <a:rPr lang="ru-RU" sz="4000" dirty="0" smtClean="0">
                <a:effectLst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3708348"/>
            <a:ext cx="7498080" cy="3144416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ru-RU" b="1" dirty="0"/>
              <a:t>XSL</a:t>
            </a:r>
            <a:r>
              <a:rPr lang="ru-RU" dirty="0"/>
              <a:t> (</a:t>
            </a:r>
            <a:r>
              <a:rPr lang="ru-RU" dirty="0" err="1"/>
              <a:t>e</a:t>
            </a:r>
            <a:r>
              <a:rPr lang="ru-RU" b="1" dirty="0" err="1"/>
              <a:t>X</a:t>
            </a:r>
            <a:r>
              <a:rPr lang="ru-RU" dirty="0" err="1"/>
              <a:t>tensible</a:t>
            </a:r>
            <a:r>
              <a:rPr lang="ru-RU" dirty="0"/>
              <a:t> </a:t>
            </a:r>
            <a:r>
              <a:rPr lang="ru-RU" b="1" dirty="0" err="1"/>
              <a:t>S</a:t>
            </a:r>
            <a:r>
              <a:rPr lang="ru-RU" dirty="0" err="1"/>
              <a:t>tylesheet</a:t>
            </a:r>
            <a:r>
              <a:rPr lang="ru-RU" dirty="0"/>
              <a:t> </a:t>
            </a:r>
            <a:r>
              <a:rPr lang="ru-RU" b="1" dirty="0" err="1"/>
              <a:t>L</a:t>
            </a:r>
            <a:r>
              <a:rPr lang="ru-RU" dirty="0" err="1"/>
              <a:t>anguage</a:t>
            </a:r>
            <a:r>
              <a:rPr lang="ru-RU" dirty="0"/>
              <a:t>) — семейство рекомендаций </a:t>
            </a:r>
            <a:r>
              <a:rPr lang="ru-RU" u="sng" dirty="0">
                <a:hlinkClick r:id="rId2" tooltip="W3C"/>
              </a:rPr>
              <a:t>консорциума W3C</a:t>
            </a:r>
            <a:r>
              <a:rPr lang="ru-RU" dirty="0"/>
              <a:t>, описывающее языки преобразования и визуализации </a:t>
            </a:r>
            <a:r>
              <a:rPr lang="ru-RU" u="sng" dirty="0">
                <a:hlinkClick r:id="rId3" tooltip="XML"/>
              </a:rPr>
              <a:t>XML</a:t>
            </a:r>
            <a:r>
              <a:rPr lang="ru-RU" dirty="0"/>
              <a:t>-документов. </a:t>
            </a: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Состоит </a:t>
            </a:r>
            <a:r>
              <a:rPr lang="ru-RU" dirty="0"/>
              <a:t>из трех частей:</a:t>
            </a:r>
          </a:p>
          <a:p>
            <a:pPr lvl="0"/>
            <a:r>
              <a:rPr lang="ru-RU" dirty="0"/>
              <a:t>XSL </a:t>
            </a:r>
            <a:r>
              <a:rPr lang="ru-RU" dirty="0" err="1"/>
              <a:t>Transformations</a:t>
            </a:r>
            <a:r>
              <a:rPr lang="ru-RU" dirty="0"/>
              <a:t> (</a:t>
            </a:r>
            <a:r>
              <a:rPr lang="ru-RU" u="sng" dirty="0">
                <a:hlinkClick r:id="rId4" tooltip="XSLT"/>
              </a:rPr>
              <a:t>XSLT</a:t>
            </a:r>
            <a:r>
              <a:rPr lang="ru-RU" dirty="0"/>
              <a:t>) — язык преобразований XML-документов.</a:t>
            </a:r>
          </a:p>
          <a:p>
            <a:pPr lvl="0"/>
            <a:r>
              <a:rPr lang="ru-RU" dirty="0"/>
              <a:t>XSL </a:t>
            </a:r>
            <a:r>
              <a:rPr lang="ru-RU" dirty="0" err="1"/>
              <a:t>Formatting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 (</a:t>
            </a:r>
            <a:r>
              <a:rPr lang="ru-RU" u="sng" dirty="0">
                <a:hlinkClick r:id="rId5" tooltip="XSL-FO"/>
              </a:rPr>
              <a:t>XSL-FO</a:t>
            </a:r>
            <a:r>
              <a:rPr lang="ru-RU" dirty="0"/>
              <a:t>) — </a:t>
            </a:r>
            <a:r>
              <a:rPr lang="ru-RU" u="sng" dirty="0">
                <a:hlinkClick r:id="rId6" tooltip="Язык разметки"/>
              </a:rPr>
              <a:t>язык разметки</a:t>
            </a:r>
            <a:r>
              <a:rPr lang="ru-RU" dirty="0"/>
              <a:t> типографских макетов и иных предпечатных материалов.</a:t>
            </a:r>
          </a:p>
          <a:p>
            <a:pPr lvl="0"/>
            <a:r>
              <a:rPr lang="ru-RU" u="sng" dirty="0" err="1">
                <a:hlinkClick r:id="rId7" tooltip="XPath"/>
              </a:rPr>
              <a:t>XPath</a:t>
            </a:r>
            <a:r>
              <a:rPr lang="ru-RU" dirty="0"/>
              <a:t> — язык путей и выражений, используемый в XSLT для доступа к отдельным частям XML-документа.</a:t>
            </a:r>
          </a:p>
          <a:p>
            <a:endParaRPr lang="ru-RU" dirty="0"/>
          </a:p>
        </p:txBody>
      </p:sp>
      <p:pic>
        <p:nvPicPr>
          <p:cNvPr id="2050" name="Picture 2" descr="img_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59" y="1665081"/>
            <a:ext cx="2736304" cy="204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9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7 семестр\ИТТ\курсовая работа\Практическая часть работы\графа опис регситр.JPG"/>
          <p:cNvPicPr/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55576" y="0"/>
            <a:ext cx="8388424" cy="577788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pic>
        <p:nvPicPr>
          <p:cNvPr id="5" name="Рисунок 4" descr="D:\7 семестр\ИТТ\курсовая работа\Практическая часть работы\cmr.JPG"/>
          <p:cNvPicPr/>
          <p:nvPr/>
        </p:nvPicPr>
        <p:blipFill rotWithShape="1">
          <a:blip r:embed="rId3" cstate="print">
            <a:lum bright="-10000" contrast="40000"/>
          </a:blip>
          <a:srcRect l="1261" r="1081" b="51586"/>
          <a:stretch/>
        </p:blipFill>
        <p:spPr bwMode="auto">
          <a:xfrm>
            <a:off x="3905250" y="5029403"/>
            <a:ext cx="5238750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6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effectLst/>
              </a:rPr>
              <a:t>Форматирование и преобразование XML документа с помощью </a:t>
            </a:r>
            <a:r>
              <a:rPr lang="ru-RU" sz="4000" dirty="0" smtClean="0">
                <a:effectLst/>
              </a:rPr>
              <a:t>XSL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Объявление XSL (*</a:t>
            </a:r>
            <a:r>
              <a:rPr lang="ru-RU" dirty="0" smtClean="0"/>
              <a:t>.</a:t>
            </a:r>
            <a:r>
              <a:rPr lang="en-US" dirty="0" err="1" smtClean="0"/>
              <a:t>xsl</a:t>
            </a:r>
            <a:r>
              <a:rPr lang="ru-RU" b="1" dirty="0" smtClean="0"/>
              <a:t>)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xsl:stylesheet</a:t>
            </a:r>
            <a:r>
              <a:rPr lang="en-US" dirty="0" smtClean="0"/>
              <a:t> version="1.0"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xmlns:xsl</a:t>
            </a:r>
            <a:r>
              <a:rPr lang="en-US" dirty="0" smtClean="0"/>
              <a:t>="http://www.w3.org/1999/XSL/Transform"&gt;</a:t>
            </a:r>
            <a:endParaRPr lang="ru-RU" dirty="0" smtClean="0"/>
          </a:p>
          <a:p>
            <a:r>
              <a:rPr lang="ru-RU" dirty="0" smtClean="0"/>
              <a:t>или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xsl:transform</a:t>
            </a:r>
            <a:r>
              <a:rPr lang="en-US" dirty="0" smtClean="0"/>
              <a:t> version="1.0"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xmlns:xsl</a:t>
            </a:r>
            <a:r>
              <a:rPr lang="en-US" dirty="0" smtClean="0"/>
              <a:t>="http://www.w3.org/1999/XSL/Transform"&gt;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7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57290" y="0"/>
            <a:ext cx="750099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	XML-файл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(1.xml).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&lt;?xml version="1.0" encoding="UTF-8"?&gt;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&lt;?xml-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stylesheet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type='text/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xsl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B26C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='1.xsl'?&gt;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&lt;tutorial&gt;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&lt;title&gt;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Заметки об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XSL"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&lt;/title&gt;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&lt;chapter&gt;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Введениев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CSP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&lt;/chapter&gt;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&lt;/tutorial&gt;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XSL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-файл (1.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xsl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B26C9"/>
                </a:solidFill>
                <a:effectLst/>
                <a:latin typeface="Arial" pitchFamily="34" charset="0"/>
                <a:ea typeface="Times New Roman" pitchFamily="18" charset="0"/>
              </a:rPr>
              <a:t>&lt;?xml version="1.0" encoding="UTF-8"?&gt;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xsl:stylesheet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99CC"/>
                </a:solidFill>
                <a:effectLst/>
                <a:latin typeface="Arial" pitchFamily="34" charset="0"/>
                <a:ea typeface="Times New Roman" pitchFamily="18" charset="0"/>
              </a:rPr>
              <a:t>xmlns:xsl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040"/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"http://www.w3.org/1999/XSL/Transform"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5844C"/>
                </a:solidFill>
                <a:effectLst/>
                <a:latin typeface="Arial" pitchFamily="34" charset="0"/>
                <a:ea typeface="Times New Roman" pitchFamily="18" charset="0"/>
              </a:rPr>
              <a:t>    version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040"/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"1.0"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Arial" pitchFamily="34" charset="0"/>
                <a:ea typeface="Times New Roman" pitchFamily="18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xsl:template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5844C"/>
                </a:solidFill>
                <a:effectLst/>
                <a:latin typeface="Arial" pitchFamily="34" charset="0"/>
                <a:ea typeface="Times New Roman" pitchFamily="18" charset="0"/>
              </a:rPr>
              <a:t> match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040"/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"/"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Arial" pitchFamily="34" charset="0"/>
                <a:ea typeface="Times New Roman" pitchFamily="18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Arial" pitchFamily="34" charset="0"/>
                <a:ea typeface="Times New Roman" pitchFamily="18" charset="0"/>
              </a:rPr>
              <a:t>&lt;p&gt;&lt;strong&gt;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96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xsl:value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-of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5844C"/>
                </a:solidFill>
                <a:effectLst/>
                <a:latin typeface="Arial" pitchFamily="34" charset="0"/>
                <a:ea typeface="Times New Roman" pitchFamily="18" charset="0"/>
              </a:rPr>
              <a:t> 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040"/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"//title"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Arial" pitchFamily="34" charset="0"/>
                <a:ea typeface="Times New Roman" pitchFamily="18" charset="0"/>
              </a:rPr>
              <a:t>/&gt;&lt;/strong&gt;&lt;/p&gt;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Arial" pitchFamily="34" charset="0"/>
                <a:ea typeface="Times New Roman" pitchFamily="18" charset="0"/>
              </a:rPr>
              <a:t>&lt;p&gt;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xsl:value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-of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5844C"/>
                </a:solidFill>
                <a:effectLst/>
                <a:latin typeface="Arial" pitchFamily="34" charset="0"/>
                <a:ea typeface="Times New Roman" pitchFamily="18" charset="0"/>
              </a:rPr>
              <a:t> 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8040"/>
                </a:solidFill>
                <a:effectLst/>
                <a:latin typeface="Arial" pitchFamily="34" charset="0"/>
                <a:ea typeface="Times New Roman" pitchFamily="18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" pitchFamily="34" charset="0"/>
                <a:ea typeface="Times New Roman" pitchFamily="18" charset="0"/>
              </a:rPr>
              <a:t>"//chapter"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Arial" pitchFamily="34" charset="0"/>
                <a:ea typeface="Times New Roman" pitchFamily="18" charset="0"/>
              </a:rPr>
              <a:t>/&gt;&lt;/p&gt;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&lt;/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xsl:template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&lt;/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xsl:stylesheet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5AB4"/>
                </a:solidFill>
                <a:effectLst/>
                <a:latin typeface="Arial" pitchFamily="34" charset="0"/>
                <a:ea typeface="Times New Roman" pitchFamily="18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D:\7 семестр\ИТТ\курсовая работа\Практическая часть работы\графа опис регситр.JPG"/>
          <p:cNvPicPr/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55576" y="0"/>
            <a:ext cx="8388424" cy="577788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</p:pic>
      <p:pic>
        <p:nvPicPr>
          <p:cNvPr id="5" name="Рисунок 4" descr="D:\7 семестр\ИТТ\курсовая работа\Практическая часть работы\cmr.JPG"/>
          <p:cNvPicPr/>
          <p:nvPr/>
        </p:nvPicPr>
        <p:blipFill rotWithShape="1">
          <a:blip r:embed="rId3" cstate="print">
            <a:lum bright="-10000" contrast="40000"/>
          </a:blip>
          <a:srcRect l="1261" r="1081" b="51586"/>
          <a:stretch/>
        </p:blipFill>
        <p:spPr bwMode="auto">
          <a:xfrm>
            <a:off x="3905250" y="5029403"/>
            <a:ext cx="5238750" cy="187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56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ML-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0"/>
            <a:ext cx="57509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839744" y="31886"/>
            <a:ext cx="2304256" cy="1944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– </a:t>
            </a:r>
            <a:r>
              <a:rPr lang="ru-RU" dirty="0" smtClean="0"/>
              <a:t>документ</a:t>
            </a:r>
            <a:r>
              <a:rPr lang="en-US" dirty="0" smtClean="0"/>
              <a:t>  </a:t>
            </a:r>
            <a:r>
              <a:rPr lang="ru-RU" dirty="0" smtClean="0"/>
              <a:t>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 smtClean="0"/>
              <a:t>xml)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50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– </a:t>
            </a:r>
            <a:r>
              <a:rPr lang="ru-RU" dirty="0" smtClean="0"/>
              <a:t>документ</a:t>
            </a:r>
            <a:r>
              <a:rPr lang="en-US" dirty="0" smtClean="0"/>
              <a:t> </a:t>
            </a:r>
            <a:r>
              <a:rPr lang="ru-RU" dirty="0" smtClean="0"/>
              <a:t>ч.1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 smtClean="0"/>
              <a:t>xml)</a:t>
            </a:r>
            <a:endParaRPr lang="ru-RU" dirty="0"/>
          </a:p>
        </p:txBody>
      </p:sp>
      <p:pic>
        <p:nvPicPr>
          <p:cNvPr id="2051" name="Picture 3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2" b="46340"/>
          <a:stretch/>
        </p:blipFill>
        <p:spPr bwMode="auto">
          <a:xfrm>
            <a:off x="434778" y="924778"/>
            <a:ext cx="8709222" cy="593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1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8" b="47722"/>
          <a:stretch/>
        </p:blipFill>
        <p:spPr bwMode="auto">
          <a:xfrm>
            <a:off x="1043608" y="332656"/>
            <a:ext cx="8191240" cy="652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78"/>
          <a:stretch/>
        </p:blipFill>
        <p:spPr bwMode="auto">
          <a:xfrm>
            <a:off x="1027112" y="21250"/>
            <a:ext cx="8224232" cy="34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164288" y="764704"/>
            <a:ext cx="2070560" cy="2304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 </a:t>
            </a:r>
            <a:r>
              <a:rPr lang="en-US" dirty="0"/>
              <a:t>– </a:t>
            </a:r>
            <a:r>
              <a:rPr lang="ru-RU" dirty="0" smtClean="0"/>
              <a:t>схема ч.1</a:t>
            </a:r>
            <a:r>
              <a:rPr lang="en-US" dirty="0" smtClean="0"/>
              <a:t>  </a:t>
            </a:r>
            <a:r>
              <a:rPr lang="ru-RU" dirty="0"/>
              <a:t>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 err="1" smtClean="0"/>
              <a:t>xsd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8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75656" y="58614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Определение типа </a:t>
            </a:r>
            <a:r>
              <a:rPr lang="ru-RU" dirty="0" err="1">
                <a:effectLst/>
              </a:rPr>
              <a:t>USAddress</a:t>
            </a:r>
            <a:r>
              <a:rPr lang="ru-RU" dirty="0" smtClean="0">
                <a:effectLst/>
              </a:rPr>
              <a:t>:</a:t>
            </a:r>
            <a:endParaRPr lang="ru-RU" dirty="0"/>
          </a:p>
        </p:txBody>
      </p:sp>
      <p:pic>
        <p:nvPicPr>
          <p:cNvPr id="6149" name="Picture 5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1" r="17451" b="47678"/>
          <a:stretch/>
        </p:blipFill>
        <p:spPr bwMode="auto">
          <a:xfrm>
            <a:off x="42835" y="2820214"/>
            <a:ext cx="9144000" cy="406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XML-СХЕМ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" t="6976" r="22831" b="71462"/>
          <a:stretch/>
        </p:blipFill>
        <p:spPr bwMode="auto">
          <a:xfrm>
            <a:off x="-108520" y="620688"/>
            <a:ext cx="4070595" cy="14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19316" r="24637" b="73951"/>
          <a:stretch/>
        </p:blipFill>
        <p:spPr bwMode="auto">
          <a:xfrm>
            <a:off x="2155405" y="1496469"/>
            <a:ext cx="7031430" cy="125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Определение типа </a:t>
            </a:r>
            <a:r>
              <a:rPr lang="ru-RU" dirty="0" err="1">
                <a:effectLst/>
              </a:rPr>
              <a:t>PurchaseOrderType</a:t>
            </a:r>
            <a:endParaRPr lang="ru-RU" dirty="0"/>
          </a:p>
        </p:txBody>
      </p:sp>
      <p:pic>
        <p:nvPicPr>
          <p:cNvPr id="8194" name="Picture 2" descr="XML-СХЕ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89" y="3212976"/>
            <a:ext cx="9269489" cy="322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XML-СХЕМ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0" r="6186" b="82855"/>
          <a:stretch/>
        </p:blipFill>
        <p:spPr bwMode="auto">
          <a:xfrm>
            <a:off x="117837" y="1556791"/>
            <a:ext cx="9030585" cy="7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4507"/>
          </a:xfrm>
        </p:spPr>
        <p:txBody>
          <a:bodyPr/>
          <a:lstStyle/>
          <a:p>
            <a:r>
              <a:rPr lang="en-US" dirty="0"/>
              <a:t>XML – </a:t>
            </a:r>
            <a:r>
              <a:rPr lang="ru-RU" dirty="0"/>
              <a:t>документ</a:t>
            </a:r>
            <a:r>
              <a:rPr lang="en-US" dirty="0"/>
              <a:t> </a:t>
            </a:r>
            <a:r>
              <a:rPr lang="ru-RU" dirty="0" smtClean="0"/>
              <a:t>ч.2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/>
              <a:t>xml)</a:t>
            </a:r>
            <a:endParaRPr lang="ru-RU" dirty="0"/>
          </a:p>
        </p:txBody>
      </p:sp>
      <p:pic>
        <p:nvPicPr>
          <p:cNvPr id="3074" name="Picture 2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039428" y="1139145"/>
            <a:ext cx="8103071" cy="571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8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24" b="12809"/>
          <a:stretch/>
        </p:blipFill>
        <p:spPr bwMode="auto">
          <a:xfrm>
            <a:off x="1036024" y="0"/>
            <a:ext cx="8107976" cy="64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93" r="30716"/>
          <a:stretch/>
        </p:blipFill>
        <p:spPr bwMode="auto">
          <a:xfrm>
            <a:off x="1038527" y="6425875"/>
            <a:ext cx="8105473" cy="43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652120" y="5365227"/>
            <a:ext cx="32084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 </a:t>
            </a:r>
            <a:r>
              <a:rPr lang="en-US" dirty="0"/>
              <a:t>– </a:t>
            </a:r>
            <a:r>
              <a:rPr lang="ru-RU" dirty="0" smtClean="0"/>
              <a:t>схема</a:t>
            </a:r>
            <a:r>
              <a:rPr lang="en-US" dirty="0" smtClean="0"/>
              <a:t>  </a:t>
            </a:r>
            <a:r>
              <a:rPr lang="ru-RU" dirty="0" smtClean="0"/>
              <a:t>ч.2 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 err="1" smtClean="0"/>
              <a:t>xsd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1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XML-СХЕМ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3" b="-1"/>
          <a:stretch/>
        </p:blipFill>
        <p:spPr bwMode="auto">
          <a:xfrm>
            <a:off x="827584" y="1136469"/>
            <a:ext cx="8186874" cy="572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917424" y="2636912"/>
            <a:ext cx="321513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 </a:t>
            </a:r>
            <a:r>
              <a:rPr lang="en-US" dirty="0"/>
              <a:t>– </a:t>
            </a:r>
            <a:r>
              <a:rPr lang="ru-RU" dirty="0" smtClean="0"/>
              <a:t>схема</a:t>
            </a:r>
            <a:r>
              <a:rPr lang="en-US" dirty="0" smtClean="0"/>
              <a:t>  </a:t>
            </a:r>
            <a:r>
              <a:rPr lang="ru-RU" dirty="0" smtClean="0"/>
              <a:t>ч.3 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 err="1" smtClean="0"/>
              <a:t>xsd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6" name="Picture 4" descr="XML-СХЕМ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 t="74465" r="7455" b="15541"/>
          <a:stretch/>
        </p:blipFill>
        <p:spPr bwMode="auto">
          <a:xfrm>
            <a:off x="2625634" y="116632"/>
            <a:ext cx="619179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4563" y="156139"/>
            <a:ext cx="2901253" cy="864507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XML – </a:t>
            </a:r>
            <a:r>
              <a:rPr lang="ru-RU" dirty="0" smtClean="0"/>
              <a:t>документ</a:t>
            </a:r>
            <a:r>
              <a:rPr lang="en-US" dirty="0" smtClean="0"/>
              <a:t> </a:t>
            </a:r>
            <a:r>
              <a:rPr lang="ru-RU" dirty="0" smtClean="0"/>
              <a:t>ч.3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po</a:t>
            </a:r>
            <a:r>
              <a:rPr lang="ru-RU" dirty="0" smtClean="0"/>
              <a:t>.</a:t>
            </a:r>
            <a:r>
              <a:rPr lang="en-US" dirty="0" smtClean="0"/>
              <a:t>xml)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4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654</TotalTime>
  <Words>251</Words>
  <Application>Microsoft Office PowerPoint</Application>
  <PresentationFormat>Экран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Солнцестояние</vt:lpstr>
      <vt:lpstr>XSD – схема</vt:lpstr>
      <vt:lpstr>XML – документ  (po.xml)</vt:lpstr>
      <vt:lpstr>XML – документ ч.1 (po.xml)</vt:lpstr>
      <vt:lpstr>XSD – схема ч.1  (po.xsd)</vt:lpstr>
      <vt:lpstr>Определение типа USAddress:</vt:lpstr>
      <vt:lpstr>Определение типа PurchaseOrderType</vt:lpstr>
      <vt:lpstr>XML – документ ч.2 (po.xml)</vt:lpstr>
      <vt:lpstr>XSD – схема  ч.2 (po.xsd)</vt:lpstr>
      <vt:lpstr>XSD – схема  ч.3 (po.xsd)</vt:lpstr>
      <vt:lpstr>Ссылка на существующий тип элемента</vt:lpstr>
      <vt:lpstr>Ограничения длины значения элемента</vt:lpstr>
      <vt:lpstr>Презентация PowerPoint</vt:lpstr>
      <vt:lpstr>Атрибуты</vt:lpstr>
      <vt:lpstr>Форматирование и преобразование XML документа с помощью XSL.  XSLT преобразование XML документа.</vt:lpstr>
      <vt:lpstr>Презентация PowerPoint</vt:lpstr>
      <vt:lpstr>Форматирование и преобразование XML документа с помощью XSL 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38</cp:revision>
  <dcterms:created xsi:type="dcterms:W3CDTF">2018-03-16T05:05:46Z</dcterms:created>
  <dcterms:modified xsi:type="dcterms:W3CDTF">2019-02-04T19:18:35Z</dcterms:modified>
</cp:coreProperties>
</file>