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428"/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57" d="100"/>
          <a:sy n="57" d="100"/>
        </p:scale>
        <p:origin x="19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89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36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95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27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07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87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52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36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12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VaWue/Python_CapstoneVW/blob/master/IBM%20Capstone%20Project%20Dashboard.pdf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VaWue/Python_CapstoneVW/blob/master/IBM%20Capstone%20Project%20Dashboard.pdf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20"/>
            <a:ext cx="5181600" cy="952274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US" dirty="0">
                <a:solidFill>
                  <a:srgbClr val="0E659B"/>
                </a:solidFill>
              </a:rPr>
            </a:br>
            <a:r>
              <a:rPr lang="en-US" sz="3600" dirty="0">
                <a:solidFill>
                  <a:srgbClr val="0E65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 Overflow Developer Survey 2019</a:t>
            </a:r>
            <a:br>
              <a:rPr lang="en-US" sz="3600" dirty="0">
                <a:solidFill>
                  <a:srgbClr val="0E65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600" dirty="0">
                <a:solidFill>
                  <a:srgbClr val="0E65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>
                <a:solidFill>
                  <a:srgbClr val="0E65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and Findings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5224687"/>
            <a:ext cx="5725430" cy="9522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				</a:t>
            </a:r>
            <a:r>
              <a:rPr lang="en-US" sz="2000" dirty="0"/>
              <a:t>Vanja </a:t>
            </a:r>
            <a:r>
              <a:rPr lang="en-US" sz="2000" dirty="0" err="1"/>
              <a:t>Wüster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		December 5</a:t>
            </a:r>
            <a:r>
              <a:rPr lang="en-US" sz="2000" baseline="30000" dirty="0"/>
              <a:t>th</a:t>
            </a:r>
            <a:r>
              <a:rPr lang="en-US" sz="2000" dirty="0"/>
              <a:t> 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101"/>
            <a:ext cx="10515600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MySQL </a:t>
            </a:r>
            <a:r>
              <a:rPr lang="en-US" dirty="0"/>
              <a:t>is the most popular database </a:t>
            </a:r>
          </a:p>
          <a:p>
            <a:r>
              <a:rPr lang="en-US" dirty="0"/>
              <a:t>There are still a lot of companies using </a:t>
            </a:r>
            <a:r>
              <a:rPr lang="en-US" b="1" dirty="0"/>
              <a:t>Microsoft SQL Server </a:t>
            </a:r>
          </a:p>
          <a:p>
            <a:r>
              <a:rPr lang="en-US" b="1" dirty="0"/>
              <a:t>MongoDB</a:t>
            </a:r>
            <a:r>
              <a:rPr lang="en-US" dirty="0"/>
              <a:t> and Redis are the most favorable </a:t>
            </a:r>
            <a:r>
              <a:rPr lang="en-US" b="1" dirty="0"/>
              <a:t>NoSQL</a:t>
            </a:r>
            <a:r>
              <a:rPr lang="en-US" dirty="0"/>
              <a:t> database Implications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Open-source databases like </a:t>
            </a:r>
            <a:r>
              <a:rPr lang="en-US" b="1" dirty="0"/>
              <a:t>MySQL</a:t>
            </a:r>
            <a:r>
              <a:rPr lang="en-US" dirty="0"/>
              <a:t> are still preferable </a:t>
            </a:r>
          </a:p>
          <a:p>
            <a:r>
              <a:rPr lang="en-US" dirty="0"/>
              <a:t>Software development and Big Data technology still requires </a:t>
            </a:r>
            <a:r>
              <a:rPr lang="en-US" b="1" dirty="0"/>
              <a:t>SQL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200" dirty="0"/>
            </a:br>
            <a:r>
              <a:rPr lang="en-US" sz="2200" dirty="0">
                <a:hlinkClick r:id="rId2"/>
              </a:rPr>
              <a:t>IBM Capstone Project Dashboard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CURRENT TRENDS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7FF4D-D2FF-13F5-3CDF-5646D878F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870" y="1330801"/>
            <a:ext cx="8229600" cy="460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FUTURE TRENDS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1CC54E-FCEF-A563-80C7-0F2C3ABCD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843" y="1302178"/>
            <a:ext cx="9222059" cy="511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DEMOGRAPHICS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A26F8-08EB-2EC5-607D-57B2E8197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024" y="1356588"/>
            <a:ext cx="8781005" cy="494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754923" y="1584286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2743200" lvl="6" indent="0">
              <a:buNone/>
            </a:pPr>
            <a:endParaRPr lang="en-US" dirty="0"/>
          </a:p>
          <a:p>
            <a:pPr marL="2743200" lvl="6" indent="0">
              <a:buNone/>
            </a:pPr>
            <a:endParaRPr lang="en-US" dirty="0"/>
          </a:p>
          <a:p>
            <a:pPr marL="2743200" lvl="6" indent="0">
              <a:buNone/>
            </a:pPr>
            <a:endParaRPr lang="en-US" dirty="0"/>
          </a:p>
          <a:p>
            <a:pPr marL="2743200" lvl="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Developing Countries (USA, UK, Netherlands leads in technology</a:t>
            </a:r>
          </a:p>
          <a:p>
            <a:r>
              <a:rPr lang="en-US" sz="2400" dirty="0"/>
              <a:t>There exists significant gender and age discrimination: 90% of developers identify as male</a:t>
            </a:r>
          </a:p>
          <a:p>
            <a:r>
              <a:rPr lang="en-US" sz="2400" dirty="0"/>
              <a:t>Docker and AWS stand out as the most popular platforms.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Programmers should consistently stay abreast of the latest technology trends.</a:t>
            </a:r>
          </a:p>
          <a:p>
            <a:r>
              <a:rPr lang="en-US" sz="2400" dirty="0"/>
              <a:t>Need to improve gender inequality</a:t>
            </a:r>
          </a:p>
          <a:p>
            <a:pPr marL="0" indent="0">
              <a:buNone/>
            </a:pP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Ongoing changes in technology trends underscore the </a:t>
            </a:r>
            <a:r>
              <a:rPr lang="en-US" b="1" dirty="0"/>
              <a:t>United States </a:t>
            </a:r>
            <a:r>
              <a:rPr lang="en-US" dirty="0"/>
              <a:t>as a technology leader, though issues of </a:t>
            </a:r>
            <a:r>
              <a:rPr lang="en-US" b="1" dirty="0"/>
              <a:t>gender and age </a:t>
            </a:r>
            <a:r>
              <a:rPr lang="en-US" dirty="0"/>
              <a:t>discrimination persist. The imperative is for programmers to </a:t>
            </a:r>
            <a:r>
              <a:rPr lang="en-US" b="1" dirty="0"/>
              <a:t>stay current with emerging technologies</a:t>
            </a:r>
            <a:r>
              <a:rPr lang="en-US" dirty="0"/>
              <a:t>, advocating for equal global access and fostering workplaces free from biases related to gender and age in employment decisions.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770" y="2661967"/>
            <a:ext cx="5357992" cy="225572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GitHub Repository with Codes, Findings and Visuals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90FC43-30E2-5859-E42B-9C8492432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600" y="1469535"/>
            <a:ext cx="6748259" cy="48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F37B7-8A71-E704-15A9-528B3606D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466" y="1527840"/>
            <a:ext cx="7164601" cy="49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This presentation elucidates the findings derived from the </a:t>
            </a:r>
            <a:r>
              <a:rPr lang="en-US" sz="2200" b="1" dirty="0"/>
              <a:t>Stack Overflow Developer Survey 2019</a:t>
            </a:r>
            <a:r>
              <a:rPr lang="en-US" sz="2200" dirty="0"/>
              <a:t>. </a:t>
            </a:r>
          </a:p>
          <a:p>
            <a:r>
              <a:rPr lang="en-US" sz="2200" dirty="0"/>
              <a:t>The </a:t>
            </a:r>
            <a:r>
              <a:rPr lang="en-US" sz="2200" b="1" dirty="0"/>
              <a:t>data</a:t>
            </a:r>
            <a:r>
              <a:rPr lang="en-US" sz="2200" dirty="0"/>
              <a:t> has been meticulously collected, prepared, and analyzed to highlight key outcomes. </a:t>
            </a:r>
          </a:p>
          <a:p>
            <a:r>
              <a:rPr lang="en-US" sz="2200" dirty="0"/>
              <a:t>The ensuing discussion will expound upon the </a:t>
            </a:r>
            <a:r>
              <a:rPr lang="en-US" sz="2200" b="1" dirty="0"/>
              <a:t>methodology</a:t>
            </a:r>
            <a:r>
              <a:rPr lang="en-US" sz="2200" dirty="0"/>
              <a:t> employed in this research endeavor, along with the consequential discoveries. </a:t>
            </a:r>
          </a:p>
          <a:p>
            <a:r>
              <a:rPr lang="en-US" sz="2200" dirty="0"/>
              <a:t>Furthermore, an insightful examination will be conducted, comparing prevailing </a:t>
            </a:r>
            <a:r>
              <a:rPr lang="en-US" sz="2200" b="1" dirty="0"/>
              <a:t>trends</a:t>
            </a:r>
            <a:r>
              <a:rPr lang="en-US" sz="2200" dirty="0"/>
              <a:t> with anticipated future developments in both </a:t>
            </a:r>
            <a:r>
              <a:rPr lang="en-US" sz="2200" b="1" dirty="0"/>
              <a:t>technology and demographics</a:t>
            </a:r>
            <a:r>
              <a:rPr lang="en-US" sz="22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</a:t>
            </a:r>
            <a:r>
              <a:rPr lang="en-US" sz="1800" b="1" dirty="0"/>
              <a:t>Stack Overflow Developer Survey </a:t>
            </a:r>
            <a:r>
              <a:rPr lang="en-US" sz="1800" dirty="0"/>
              <a:t>stands as the most extensive and all-encompassing examination of global coders. </a:t>
            </a:r>
          </a:p>
          <a:p>
            <a:pPr lvl="1"/>
            <a:r>
              <a:rPr lang="en-US" sz="1400" dirty="0"/>
              <a:t>Its findings reveal both present and forthcoming trends within the coding community.</a:t>
            </a:r>
          </a:p>
          <a:p>
            <a:pPr lvl="1"/>
            <a:r>
              <a:rPr lang="en-US" sz="1400" dirty="0"/>
              <a:t>The survey provides insights into the demographics and formal education backgrounds of developers.</a:t>
            </a:r>
          </a:p>
          <a:p>
            <a:pPr lvl="1"/>
            <a:r>
              <a:rPr lang="en-US" sz="1400" dirty="0"/>
              <a:t>Additionally, it offers a comprehensive view of the current and anticipated statuses of programming languages, databases, and platforms.</a:t>
            </a:r>
          </a:p>
          <a:p>
            <a:pPr lvl="1"/>
            <a:endParaRPr lang="en-US" sz="1400" dirty="0"/>
          </a:p>
          <a:p>
            <a:r>
              <a:rPr lang="en-US" sz="1800" dirty="0"/>
              <a:t>The </a:t>
            </a:r>
            <a:r>
              <a:rPr lang="en-US" sz="1800" b="1" dirty="0"/>
              <a:t>Objective of the Data Analysis </a:t>
            </a:r>
            <a:r>
              <a:rPr lang="en-US" sz="1800" dirty="0"/>
              <a:t>in this context is:</a:t>
            </a:r>
          </a:p>
          <a:p>
            <a:pPr lvl="1"/>
            <a:r>
              <a:rPr lang="en-US" sz="1400" dirty="0"/>
              <a:t>To pinpoint the most in-demand programming languages, databases, platform, and web framework skills.</a:t>
            </a:r>
          </a:p>
          <a:p>
            <a:pPr lvl="1"/>
            <a:r>
              <a:rPr lang="en-US" sz="1400" dirty="0"/>
              <a:t>To discern skill prerequisites for the future.</a:t>
            </a:r>
          </a:p>
          <a:p>
            <a:pPr lvl="1"/>
            <a:r>
              <a:rPr lang="en-US" sz="1400" dirty="0"/>
              <a:t>To uncover human resources (HR) needs within the industry.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b="1" dirty="0"/>
              <a:t>Data Sources:</a:t>
            </a:r>
          </a:p>
          <a:p>
            <a:pPr lvl="1"/>
            <a:r>
              <a:rPr lang="en-US" sz="1800" dirty="0"/>
              <a:t>Stack Overflow Developer Survey 2019</a:t>
            </a:r>
          </a:p>
          <a:p>
            <a:pPr lvl="1"/>
            <a:r>
              <a:rPr lang="en-US" sz="1800" dirty="0"/>
              <a:t>GitHub Job Postings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b="1" dirty="0"/>
              <a:t>Preparation:</a:t>
            </a:r>
          </a:p>
          <a:p>
            <a:pPr lvl="1"/>
            <a:r>
              <a:rPr lang="en-US" sz="1800" dirty="0"/>
              <a:t>Data Wrangling</a:t>
            </a:r>
          </a:p>
          <a:p>
            <a:pPr lvl="1"/>
            <a:r>
              <a:rPr lang="en-US" sz="1800" dirty="0"/>
              <a:t>Data Exploration and Cleaning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b="1" dirty="0"/>
              <a:t>Data Visualization:</a:t>
            </a:r>
          </a:p>
          <a:p>
            <a:pPr lvl="1"/>
            <a:r>
              <a:rPr lang="en-US" sz="1800" dirty="0"/>
              <a:t>Python (diverse Libraries)</a:t>
            </a:r>
          </a:p>
          <a:p>
            <a:pPr lvl="1"/>
            <a:r>
              <a:rPr lang="en-US" sz="1800" dirty="0"/>
              <a:t>IBM Cognos Analytics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2653989"/>
            <a:ext cx="5658769" cy="35229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8C96ED76-6DA2-2E39-AA5A-F815291E24D3}"/>
              </a:ext>
            </a:extLst>
          </p:cNvPr>
          <p:cNvSpPr/>
          <p:nvPr/>
        </p:nvSpPr>
        <p:spPr>
          <a:xfrm>
            <a:off x="7312867" y="1989109"/>
            <a:ext cx="3836019" cy="2542478"/>
          </a:xfrm>
          <a:prstGeom prst="cloudCallout">
            <a:avLst/>
          </a:prstGeom>
          <a:solidFill>
            <a:srgbClr val="ED842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2437E-2BCC-E901-7E7E-93A9B22232C7}"/>
              </a:ext>
            </a:extLst>
          </p:cNvPr>
          <p:cNvSpPr txBox="1"/>
          <p:nvPr/>
        </p:nvSpPr>
        <p:spPr>
          <a:xfrm>
            <a:off x="838200" y="1690688"/>
            <a:ext cx="63060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/>
            </a:pPr>
            <a:r>
              <a:rPr lang="de-DE" sz="2200" b="1" dirty="0" err="1">
                <a:solidFill>
                  <a:srgbClr val="0070C0"/>
                </a:solidFill>
                <a:latin typeface="IBM Plex Mono Text" panose="020B0509050203000203" pitchFamily="49" charset="0"/>
              </a:rPr>
              <a:t>Programming</a:t>
            </a:r>
            <a:r>
              <a:rPr lang="de-DE" sz="2200" b="1" dirty="0">
                <a:solidFill>
                  <a:srgbClr val="0070C0"/>
                </a:solidFill>
                <a:latin typeface="IBM Plex Mono Text" panose="020B0509050203000203" pitchFamily="49" charset="0"/>
              </a:rPr>
              <a:t> </a:t>
            </a:r>
            <a:r>
              <a:rPr lang="de-DE" sz="2200" b="1" dirty="0" err="1">
                <a:solidFill>
                  <a:srgbClr val="0070C0"/>
                </a:solidFill>
                <a:latin typeface="IBM Plex Mono Text" panose="020B0509050203000203" pitchFamily="49" charset="0"/>
              </a:rPr>
              <a:t>Languages</a:t>
            </a:r>
            <a:endParaRPr lang="de-DE" sz="2200" b="1" dirty="0">
              <a:solidFill>
                <a:srgbClr val="0070C0"/>
              </a:solidFill>
              <a:latin typeface="IBM Plex Mono Text" panose="020B0509050203000203" pitchFamily="49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070C0"/>
                </a:solidFill>
                <a:latin typeface="IBM Plex Mono Text" panose="020B0509050203000203" pitchFamily="49" charset="0"/>
              </a:rPr>
              <a:t>Top 10 </a:t>
            </a:r>
            <a:r>
              <a:rPr lang="de-DE" sz="2200" dirty="0" err="1">
                <a:solidFill>
                  <a:srgbClr val="0070C0"/>
                </a:solidFill>
                <a:latin typeface="IBM Plex Mono Text" panose="020B0509050203000203" pitchFamily="49" charset="0"/>
              </a:rPr>
              <a:t>current</a:t>
            </a:r>
            <a:r>
              <a:rPr lang="de-DE" sz="2200" dirty="0">
                <a:solidFill>
                  <a:srgbClr val="0070C0"/>
                </a:solidFill>
                <a:latin typeface="IBM Plex Mono Text" panose="020B0509050203000203" pitchFamily="49" charset="0"/>
              </a:rPr>
              <a:t> </a:t>
            </a:r>
            <a:r>
              <a:rPr lang="de-DE" sz="2200" dirty="0" err="1">
                <a:solidFill>
                  <a:srgbClr val="0070C0"/>
                </a:solidFill>
                <a:latin typeface="IBM Plex Mono Text" panose="020B0509050203000203" pitchFamily="49" charset="0"/>
              </a:rPr>
              <a:t>programming</a:t>
            </a:r>
            <a:r>
              <a:rPr lang="de-DE" sz="2200" dirty="0">
                <a:solidFill>
                  <a:srgbClr val="0070C0"/>
                </a:solidFill>
                <a:latin typeface="IBM Plex Mono Text" panose="020B0509050203000203" pitchFamily="49" charset="0"/>
              </a:rPr>
              <a:t> </a:t>
            </a:r>
            <a:r>
              <a:rPr lang="de-DE" sz="2200" dirty="0" err="1">
                <a:solidFill>
                  <a:srgbClr val="0070C0"/>
                </a:solidFill>
                <a:latin typeface="IBM Plex Mono Text" panose="020B0509050203000203" pitchFamily="49" charset="0"/>
              </a:rPr>
              <a:t>languages</a:t>
            </a:r>
            <a:r>
              <a:rPr lang="de-DE" sz="2200" dirty="0">
                <a:solidFill>
                  <a:srgbClr val="0070C0"/>
                </a:solidFill>
                <a:latin typeface="IBM Plex Mono Text" panose="020B0509050203000203" pitchFamily="49" charset="0"/>
              </a:rPr>
              <a:t> vs. Top 10 </a:t>
            </a:r>
            <a:r>
              <a:rPr lang="de-DE" sz="2200" dirty="0" err="1">
                <a:solidFill>
                  <a:srgbClr val="0070C0"/>
                </a:solidFill>
                <a:latin typeface="IBM Plex Mono Text" panose="020B0509050203000203" pitchFamily="49" charset="0"/>
              </a:rPr>
              <a:t>desired</a:t>
            </a:r>
            <a:r>
              <a:rPr lang="de-DE" sz="2200" dirty="0">
                <a:solidFill>
                  <a:srgbClr val="0070C0"/>
                </a:solidFill>
                <a:latin typeface="IBM Plex Mono Text" panose="020B0509050203000203" pitchFamily="49" charset="0"/>
              </a:rPr>
              <a:t> </a:t>
            </a:r>
            <a:r>
              <a:rPr lang="de-DE" sz="2200" dirty="0" err="1">
                <a:solidFill>
                  <a:srgbClr val="0070C0"/>
                </a:solidFill>
                <a:latin typeface="IBM Plex Mono Text" panose="020B0509050203000203" pitchFamily="49" charset="0"/>
              </a:rPr>
              <a:t>programming</a:t>
            </a:r>
            <a:r>
              <a:rPr lang="de-DE" sz="2200" dirty="0">
                <a:solidFill>
                  <a:srgbClr val="0070C0"/>
                </a:solidFill>
                <a:latin typeface="IBM Plex Mono Text" panose="020B0509050203000203" pitchFamily="49" charset="0"/>
              </a:rPr>
              <a:t> </a:t>
            </a:r>
            <a:r>
              <a:rPr lang="de-DE" sz="2200" dirty="0" err="1">
                <a:solidFill>
                  <a:srgbClr val="0070C0"/>
                </a:solidFill>
                <a:latin typeface="IBM Plex Mono Text" panose="020B0509050203000203" pitchFamily="49" charset="0"/>
              </a:rPr>
              <a:t>languages</a:t>
            </a:r>
            <a:endParaRPr lang="de-DE" sz="2200" dirty="0">
              <a:solidFill>
                <a:srgbClr val="0070C0"/>
              </a:solidFill>
              <a:latin typeface="IBM Plex Mono Text" panose="020B0509050203000203" pitchFamily="49" charset="0"/>
            </a:endParaRPr>
          </a:p>
          <a:p>
            <a:pPr>
              <a:lnSpc>
                <a:spcPct val="90000"/>
              </a:lnSpc>
              <a:buFont typeface="Arial"/>
            </a:pPr>
            <a:endParaRPr lang="de-DE" sz="2200" dirty="0">
              <a:solidFill>
                <a:srgbClr val="0070C0"/>
              </a:solidFill>
              <a:latin typeface="IBM Plex Mono Text" panose="020B0509050203000203" pitchFamily="49" charset="0"/>
            </a:endParaRPr>
          </a:p>
          <a:p>
            <a:pPr>
              <a:lnSpc>
                <a:spcPct val="90000"/>
              </a:lnSpc>
              <a:buFont typeface="Arial"/>
            </a:pPr>
            <a:r>
              <a:rPr lang="de-DE" sz="2200" b="1" dirty="0">
                <a:solidFill>
                  <a:srgbClr val="0070C0"/>
                </a:solidFill>
                <a:latin typeface="IBM Plex Mono Text" panose="020B0509050203000203" pitchFamily="49" charset="0"/>
              </a:rPr>
              <a:t>Database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070C0"/>
                </a:solidFill>
                <a:latin typeface="IBM Plex Mono Text" panose="020B0509050203000203" pitchFamily="49" charset="0"/>
              </a:rPr>
              <a:t>Top 10 </a:t>
            </a:r>
            <a:r>
              <a:rPr lang="de-DE" sz="2200" dirty="0" err="1">
                <a:solidFill>
                  <a:srgbClr val="0070C0"/>
                </a:solidFill>
                <a:latin typeface="IBM Plex Mono Text" panose="020B0509050203000203" pitchFamily="49" charset="0"/>
              </a:rPr>
              <a:t>current</a:t>
            </a:r>
            <a:r>
              <a:rPr lang="de-DE" sz="2200" dirty="0">
                <a:solidFill>
                  <a:srgbClr val="0070C0"/>
                </a:solidFill>
                <a:latin typeface="IBM Plex Mono Text" panose="020B0509050203000203" pitchFamily="49" charset="0"/>
              </a:rPr>
              <a:t> </a:t>
            </a:r>
            <a:r>
              <a:rPr lang="de-DE" sz="2200" dirty="0" err="1">
                <a:solidFill>
                  <a:srgbClr val="0070C0"/>
                </a:solidFill>
                <a:latin typeface="IBM Plex Mono Text" panose="020B0509050203000203" pitchFamily="49" charset="0"/>
              </a:rPr>
              <a:t>popular</a:t>
            </a:r>
            <a:r>
              <a:rPr lang="de-DE" sz="2200" dirty="0">
                <a:solidFill>
                  <a:srgbClr val="0070C0"/>
                </a:solidFill>
                <a:latin typeface="IBM Plex Mono Text" panose="020B0509050203000203" pitchFamily="49" charset="0"/>
              </a:rPr>
              <a:t> </a:t>
            </a:r>
            <a:r>
              <a:rPr lang="de-DE" sz="2200" dirty="0" err="1">
                <a:solidFill>
                  <a:srgbClr val="0070C0"/>
                </a:solidFill>
                <a:latin typeface="IBM Plex Mono Text" panose="020B0509050203000203" pitchFamily="49" charset="0"/>
              </a:rPr>
              <a:t>databases</a:t>
            </a:r>
            <a:r>
              <a:rPr lang="de-DE" sz="2200" dirty="0">
                <a:solidFill>
                  <a:srgbClr val="0070C0"/>
                </a:solidFill>
                <a:latin typeface="IBM Plex Mono Text" panose="020B0509050203000203" pitchFamily="49" charset="0"/>
              </a:rPr>
              <a:t> vs. Top 10 </a:t>
            </a:r>
            <a:r>
              <a:rPr lang="de-DE" sz="2200" dirty="0" err="1">
                <a:solidFill>
                  <a:srgbClr val="0070C0"/>
                </a:solidFill>
                <a:latin typeface="IBM Plex Mono Text" panose="020B0509050203000203" pitchFamily="49" charset="0"/>
              </a:rPr>
              <a:t>future</a:t>
            </a:r>
            <a:r>
              <a:rPr lang="de-DE" sz="2200" dirty="0">
                <a:solidFill>
                  <a:srgbClr val="0070C0"/>
                </a:solidFill>
                <a:latin typeface="IBM Plex Mono Text" panose="020B0509050203000203" pitchFamily="49" charset="0"/>
              </a:rPr>
              <a:t> Databases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de-DE" sz="2200" dirty="0">
              <a:solidFill>
                <a:srgbClr val="0070C0"/>
              </a:solidFill>
              <a:latin typeface="IBM Plex Mono Text" panose="020B0509050203000203" pitchFamily="49" charset="0"/>
            </a:endParaRPr>
          </a:p>
          <a:p>
            <a:pPr>
              <a:lnSpc>
                <a:spcPct val="90000"/>
              </a:lnSpc>
            </a:pPr>
            <a:r>
              <a:rPr lang="de-DE" sz="2200" b="1" dirty="0" err="1">
                <a:solidFill>
                  <a:srgbClr val="0070C0"/>
                </a:solidFill>
                <a:latin typeface="IBM Plex Mono Text" panose="020B0509050203000203" pitchFamily="49" charset="0"/>
              </a:rPr>
              <a:t>Demographics</a:t>
            </a:r>
            <a:endParaRPr lang="de-DE" sz="2200" b="1" dirty="0">
              <a:solidFill>
                <a:srgbClr val="0070C0"/>
              </a:solidFill>
              <a:latin typeface="IBM Plex Mono Text" panose="020B0509050203000203" pitchFamily="49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070C0"/>
                </a:solidFill>
                <a:latin typeface="IBM Plex Mono Text" panose="020B0509050203000203" pitchFamily="49" charset="0"/>
              </a:rPr>
              <a:t> Gender, Age and Location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24DDC75-943E-1893-BE94-7F5A59961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8066"/>
            <a:ext cx="5865046" cy="32566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E3EEA9-0373-419B-9B75-AE273FEF0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226" y="2425400"/>
            <a:ext cx="6048596" cy="324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/>
              <a:t>Findings</a:t>
            </a:r>
          </a:p>
          <a:p>
            <a:r>
              <a:rPr lang="en-US" b="1" dirty="0"/>
              <a:t>JavaScript</a:t>
            </a:r>
            <a:r>
              <a:rPr lang="en-US" dirty="0"/>
              <a:t> holds the position as the most prominent trending language.</a:t>
            </a:r>
          </a:p>
          <a:p>
            <a:r>
              <a:rPr lang="en-US" b="1" dirty="0"/>
              <a:t>Python</a:t>
            </a:r>
            <a:r>
              <a:rPr lang="en-US" dirty="0"/>
              <a:t> and </a:t>
            </a:r>
            <a:r>
              <a:rPr lang="en-US" b="1" dirty="0"/>
              <a:t>TypeScript</a:t>
            </a:r>
            <a:r>
              <a:rPr lang="en-US" dirty="0"/>
              <a:t> are progressively gaining popularity.</a:t>
            </a:r>
          </a:p>
          <a:p>
            <a:r>
              <a:rPr lang="en-US" b="1" dirty="0"/>
              <a:t>HTML/CSS </a:t>
            </a:r>
            <a:r>
              <a:rPr lang="en-US" dirty="0"/>
              <a:t>and </a:t>
            </a:r>
            <a:r>
              <a:rPr lang="en-US" b="1" dirty="0"/>
              <a:t>SQL </a:t>
            </a:r>
            <a:r>
              <a:rPr lang="en-US" dirty="0"/>
              <a:t>continue to be extensively utilized.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/>
              <a:t>Implications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Several languages used and popular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Need for developers who are flexible and know more than one language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JavaScript’s popularity is to continue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38EB9B-A494-EC48-99A1-61E775847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7565"/>
            <a:ext cx="5863281" cy="32332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DF74-A155-0813-9E7C-B1618DAA2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720" y="2480346"/>
            <a:ext cx="5579688" cy="311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Office PowerPoint</Application>
  <PresentationFormat>Widescreen</PresentationFormat>
  <Paragraphs>114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Helv</vt:lpstr>
      <vt:lpstr>IBM Plex Mono SemiBold</vt:lpstr>
      <vt:lpstr>IBM Plex Mono Text</vt:lpstr>
      <vt:lpstr>IBM Plex Sans Text</vt:lpstr>
      <vt:lpstr>SLIDE_TEMPLATE_skill_network</vt:lpstr>
      <vt:lpstr> Stack Overflow Developer Survey 2019  Analysis and Findings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CURRENT TRENDS</vt:lpstr>
      <vt:lpstr>DASHBOARD FUTURE TRENDS</vt:lpstr>
      <vt:lpstr>DASHBOARD DEMOGRAPHICS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Va Wu</cp:lastModifiedBy>
  <cp:revision>22</cp:revision>
  <dcterms:created xsi:type="dcterms:W3CDTF">2020-10-28T18:29:43Z</dcterms:created>
  <dcterms:modified xsi:type="dcterms:W3CDTF">2023-12-05T11:30:33Z</dcterms:modified>
</cp:coreProperties>
</file>