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1" r:id="rId5"/>
    <p:sldId id="268" r:id="rId6"/>
    <p:sldId id="259" r:id="rId7"/>
    <p:sldId id="260" r:id="rId8"/>
    <p:sldId id="270" r:id="rId9"/>
    <p:sldId id="273" r:id="rId10"/>
    <p:sldId id="274" r:id="rId11"/>
    <p:sldId id="272" r:id="rId12"/>
    <p:sldId id="262" r:id="rId13"/>
    <p:sldId id="261" r:id="rId14"/>
    <p:sldId id="265" r:id="rId15"/>
    <p:sldId id="266" r:id="rId16"/>
    <p:sldId id="263" r:id="rId17"/>
    <p:sldId id="264" r:id="rId18"/>
    <p:sldId id="267" r:id="rId19"/>
    <p:sldId id="275" r:id="rId2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124" autoAdjust="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2" name="Podtytuł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37FB2-E832-4818-B58B-501F26989B84}" type="datetimeFigureOut">
              <a:rPr lang="pl-PL" smtClean="0"/>
              <a:pPr/>
              <a:t>10.04.2019</a:t>
            </a:fld>
            <a:endParaRPr lang="pl-PL"/>
          </a:p>
        </p:txBody>
      </p:sp>
      <p:sp>
        <p:nvSpPr>
          <p:cNvPr id="20" name="Symbol zastępczy stopki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9458B-5A35-43DB-9DB5-7BD4FB0633FB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37FB2-E832-4818-B58B-501F26989B84}" type="datetimeFigureOut">
              <a:rPr lang="pl-PL" smtClean="0"/>
              <a:pPr/>
              <a:t>10.04.2019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9458B-5A35-43DB-9DB5-7BD4FB0633F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37FB2-E832-4818-B58B-501F26989B84}" type="datetimeFigureOut">
              <a:rPr lang="pl-PL" smtClean="0"/>
              <a:pPr/>
              <a:t>10.04.2019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9458B-5A35-43DB-9DB5-7BD4FB0633F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37FB2-E832-4818-B58B-501F26989B84}" type="datetimeFigureOut">
              <a:rPr lang="pl-PL" smtClean="0"/>
              <a:pPr/>
              <a:t>10.04.2019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9458B-5A35-43DB-9DB5-7BD4FB0633F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37FB2-E832-4818-B58B-501F26989B84}" type="datetimeFigureOut">
              <a:rPr lang="pl-PL" smtClean="0"/>
              <a:pPr/>
              <a:t>10.04.2019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9458B-5A35-43DB-9DB5-7BD4FB0633FB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Prostokąt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37FB2-E832-4818-B58B-501F26989B84}" type="datetimeFigureOut">
              <a:rPr lang="pl-PL" smtClean="0"/>
              <a:pPr/>
              <a:t>10.04.2019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9458B-5A35-43DB-9DB5-7BD4FB0633F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37FB2-E832-4818-B58B-501F26989B84}" type="datetimeFigureOut">
              <a:rPr lang="pl-PL" smtClean="0"/>
              <a:pPr/>
              <a:t>10.04.2019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9458B-5A35-43DB-9DB5-7BD4FB0633F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37FB2-E832-4818-B58B-501F26989B84}" type="datetimeFigureOut">
              <a:rPr lang="pl-PL" smtClean="0"/>
              <a:pPr/>
              <a:t>10.04.2019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9458B-5A35-43DB-9DB5-7BD4FB0633F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37FB2-E832-4818-B58B-501F26989B84}" type="datetimeFigureOut">
              <a:rPr lang="pl-PL" smtClean="0"/>
              <a:pPr/>
              <a:t>10.04.2019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9458B-5A35-43DB-9DB5-7BD4FB0633FB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Prostokąt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37FB2-E832-4818-B58B-501F26989B84}" type="datetimeFigureOut">
              <a:rPr lang="pl-PL" smtClean="0"/>
              <a:pPr/>
              <a:t>10.04.2019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9458B-5A35-43DB-9DB5-7BD4FB0633F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37FB2-E832-4818-B58B-501F26989B84}" type="datetimeFigureOut">
              <a:rPr lang="pl-PL" smtClean="0"/>
              <a:pPr/>
              <a:t>10.04.2019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9458B-5A35-43DB-9DB5-7BD4FB0633FB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9" name="Schemat blokowy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Schemat blokowy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ycinek koł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ierście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Symbol zastępczy tytuł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Symbol zastępczy teks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4" name="Symbol zastępczy daty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9C37FB2-E832-4818-B58B-501F26989B84}" type="datetimeFigureOut">
              <a:rPr lang="pl-PL" smtClean="0"/>
              <a:pPr/>
              <a:t>10.04.2019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49458B-5A35-43DB-9DB5-7BD4FB0633FB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5" name="Prostokąt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azniak.mimuw.edu.pl/index.php?title=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85852" y="1285860"/>
            <a:ext cx="7643866" cy="1470025"/>
          </a:xfrm>
        </p:spPr>
        <p:txBody>
          <a:bodyPr/>
          <a:lstStyle/>
          <a:p>
            <a:pPr algn="ctr"/>
            <a:r>
              <a:rPr lang="pl-PL" dirty="0" smtClean="0">
                <a:latin typeface="Bahnschrift SemiLight" pitchFamily="34" charset="0"/>
              </a:rPr>
              <a:t>Interpolacja Newtona</a:t>
            </a:r>
            <a:endParaRPr lang="pl-PL" dirty="0">
              <a:latin typeface="Bahnschrift SemiLight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14414" y="3000372"/>
            <a:ext cx="7715304" cy="1752600"/>
          </a:xfrm>
        </p:spPr>
        <p:txBody>
          <a:bodyPr>
            <a:normAutofit/>
          </a:bodyPr>
          <a:lstStyle/>
          <a:p>
            <a:pPr algn="ctr"/>
            <a:r>
              <a:rPr lang="pl-PL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" pitchFamily="34" charset="0"/>
              </a:rPr>
              <a:t>Marcin Hinc | Wstęp do metod numerycznych | 10.04.2019</a:t>
            </a:r>
            <a:endParaRPr lang="pl-PL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Ligh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Wzór interpolacyjny Newtona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57290" y="1428736"/>
            <a:ext cx="8001056" cy="4800600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	Mając już tablicę ilorazów różnicowych, można ze wzoru obliczać wartości wielomianu interpolacyjnego lub jego współczynniki, postępując przy tym podobnie, jak w schemacie </a:t>
            </a:r>
            <a:r>
              <a:rPr lang="pl-PL" dirty="0" err="1" smtClean="0"/>
              <a:t>Hornera</a:t>
            </a:r>
            <a:r>
              <a:rPr lang="pl-PL" dirty="0" smtClean="0"/>
              <a:t>.</a:t>
            </a:r>
            <a:endParaRPr lang="pl-PL" baseline="4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Zerowy iloraz różnicowy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Zerowym ilorazem różnicowym funkcji f(w) </a:t>
            </a:r>
            <a:r>
              <a:rPr lang="pl-PL" dirty="0" err="1" smtClean="0"/>
              <a:t>w</a:t>
            </a:r>
            <a:r>
              <a:rPr lang="pl-PL" dirty="0" smtClean="0"/>
              <a:t> punkcie a</a:t>
            </a:r>
            <a:r>
              <a:rPr lang="pl-PL" baseline="-25000" dirty="0" smtClean="0"/>
              <a:t>j</a:t>
            </a:r>
            <a:r>
              <a:rPr lang="pl-PL" dirty="0" smtClean="0"/>
              <a:t> jest po prostu wartość f(a</a:t>
            </a:r>
            <a:r>
              <a:rPr lang="pl-PL" baseline="-25000" dirty="0" smtClean="0"/>
              <a:t>j</a:t>
            </a:r>
            <a:r>
              <a:rPr lang="pl-PL" dirty="0" smtClean="0"/>
              <a:t>)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 smtClean="0"/>
              <a:t>Twierdzenie o różnicach dzielonych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2976" y="1447800"/>
            <a:ext cx="7429552" cy="4800600"/>
          </a:xfrm>
        </p:spPr>
        <p:txBody>
          <a:bodyPr/>
          <a:lstStyle/>
          <a:p>
            <a:pPr algn="just">
              <a:buNone/>
            </a:pPr>
            <a:r>
              <a:rPr lang="pl-PL" dirty="0" smtClean="0"/>
              <a:t>	Współczynniki </a:t>
            </a:r>
            <a:r>
              <a:rPr lang="pl-PL" b="1" dirty="0" err="1" smtClean="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pl-PL" b="1" baseline="-25000" dirty="0" err="1" smtClean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pl-PL" dirty="0" smtClean="0"/>
              <a:t> wielomianu interpolacyjnego Newtona dla danej funkcji</a:t>
            </a:r>
            <a:r>
              <a:rPr lang="pl-PL" b="1" dirty="0" smtClean="0">
                <a:solidFill>
                  <a:srgbClr val="00B0F0"/>
                </a:solidFill>
              </a:rPr>
              <a:t> </a:t>
            </a:r>
            <a:r>
              <a:rPr lang="pl-PL" b="1" dirty="0" smtClean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pl-PL" dirty="0" smtClean="0">
                <a:solidFill>
                  <a:srgbClr val="00B050"/>
                </a:solidFill>
              </a:rPr>
              <a:t> </a:t>
            </a:r>
            <a:r>
              <a:rPr lang="pl-PL" dirty="0" smtClean="0"/>
              <a:t>dane są przez różnice dzielone</a:t>
            </a:r>
            <a:r>
              <a:rPr lang="pl-PL" dirty="0" smtClean="0">
                <a:solidFill>
                  <a:srgbClr val="00B050"/>
                </a:solidFill>
              </a:rPr>
              <a:t> </a:t>
            </a:r>
            <a:r>
              <a:rPr lang="pl-PL" b="1" dirty="0" smtClean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 </a:t>
            </a:r>
            <a:r>
              <a:rPr lang="pl-PL" dirty="0" smtClean="0"/>
              <a:t>w węzłach</a:t>
            </a: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 </a:t>
            </a:r>
            <a:r>
              <a:rPr lang="pl-PL" b="1" dirty="0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pl-PL" b="1" baseline="-25000" dirty="0" smtClean="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pl-PL" b="1" dirty="0" smtClean="0">
                <a:solidFill>
                  <a:schemeClr val="bg2">
                    <a:lumMod val="50000"/>
                  </a:schemeClr>
                </a:solidFill>
              </a:rPr>
              <a:t>, x</a:t>
            </a:r>
            <a:r>
              <a:rPr lang="pl-PL" b="1" baseline="-25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pl-PL" b="1" dirty="0" smtClean="0">
                <a:solidFill>
                  <a:schemeClr val="bg2">
                    <a:lumMod val="50000"/>
                  </a:schemeClr>
                </a:solidFill>
              </a:rPr>
              <a:t>, ..., </a:t>
            </a:r>
            <a:r>
              <a:rPr lang="pl-PL" b="1" dirty="0" err="1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pl-PL" b="1" baseline="-25000" dirty="0" err="1" smtClean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pl-PL" b="1" baseline="-25000" dirty="0" smtClean="0"/>
              <a:t>,</a:t>
            </a:r>
            <a:r>
              <a:rPr lang="pl-PL" b="1" dirty="0" smtClean="0"/>
              <a:t> </a:t>
            </a:r>
            <a:r>
              <a:rPr lang="pl-PL" dirty="0" smtClean="0"/>
              <a:t>tzn.</a:t>
            </a:r>
          </a:p>
          <a:p>
            <a:pPr algn="just">
              <a:buNone/>
            </a:pPr>
            <a:endParaRPr lang="pl-PL" dirty="0" smtClean="0"/>
          </a:p>
          <a:p>
            <a:pPr algn="just">
              <a:buNone/>
            </a:pPr>
            <a:r>
              <a:rPr lang="pl-PL" b="1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pl-PL" b="1" dirty="0" err="1" smtClean="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pl-PL" b="1" baseline="-25000" dirty="0" err="1" smtClean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pl-PL" b="1" dirty="0" smtClean="0">
                <a:solidFill>
                  <a:schemeClr val="bg2">
                    <a:lumMod val="50000"/>
                  </a:schemeClr>
                </a:solidFill>
              </a:rPr>
              <a:t> = f(x</a:t>
            </a:r>
            <a:r>
              <a:rPr lang="pl-PL" b="1" baseline="-25000" dirty="0" smtClean="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pl-PL" b="1" dirty="0" smtClean="0">
                <a:solidFill>
                  <a:schemeClr val="bg2">
                    <a:lumMod val="50000"/>
                  </a:schemeClr>
                </a:solidFill>
              </a:rPr>
              <a:t>, x</a:t>
            </a:r>
            <a:r>
              <a:rPr lang="pl-PL" b="1" baseline="-25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pl-PL" b="1" dirty="0" smtClean="0">
                <a:solidFill>
                  <a:schemeClr val="bg2">
                    <a:lumMod val="50000"/>
                  </a:schemeClr>
                </a:solidFill>
              </a:rPr>
              <a:t>, …, </a:t>
            </a:r>
            <a:r>
              <a:rPr lang="pl-PL" b="1" dirty="0" err="1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pl-PL" b="1" baseline="-25000" dirty="0" err="1" smtClean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pl-PL" b="1" dirty="0" smtClean="0">
                <a:solidFill>
                  <a:schemeClr val="bg2">
                    <a:lumMod val="50000"/>
                  </a:schemeClr>
                </a:solidFill>
              </a:rPr>
              <a:t>),	0 ≤ j ≤ n</a:t>
            </a:r>
          </a:p>
          <a:p>
            <a:pPr algn="just"/>
            <a:endParaRPr lang="pl-PL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Ilorazy różnicowe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Wzór</a:t>
            </a:r>
          </a:p>
          <a:p>
            <a:endParaRPr lang="pl-PL" dirty="0" smtClean="0"/>
          </a:p>
          <a:p>
            <a:endParaRPr lang="pl-PL" dirty="0" smtClean="0"/>
          </a:p>
          <a:p>
            <a:pPr>
              <a:buNone/>
            </a:pPr>
            <a:r>
              <a:rPr lang="pl-PL" dirty="0" smtClean="0"/>
              <a:t>2-go rzędu</a:t>
            </a:r>
          </a:p>
          <a:p>
            <a:endParaRPr lang="pl-PL" dirty="0" smtClean="0"/>
          </a:p>
          <a:p>
            <a:endParaRPr lang="pl-PL" dirty="0" smtClean="0"/>
          </a:p>
          <a:p>
            <a:pPr>
              <a:buNone/>
            </a:pPr>
            <a:r>
              <a:rPr lang="pl-PL" dirty="0" err="1" smtClean="0"/>
              <a:t>n-tego</a:t>
            </a:r>
            <a:r>
              <a:rPr lang="pl-PL" dirty="0" smtClean="0"/>
              <a:t> rzędu</a:t>
            </a:r>
            <a:endParaRPr lang="pl-PL" dirty="0"/>
          </a:p>
        </p:txBody>
      </p:sp>
      <p:sp>
        <p:nvSpPr>
          <p:cNvPr id="2052" name="AutoShape 4" descr="{\displaystyle f(x_{i-1};x_{i})={{f(x_{i})-f(x_{i-1})} \over {x_{i}-x_{i-1}}}\;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28802"/>
            <a:ext cx="393879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714752"/>
            <a:ext cx="5656581" cy="99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7261" y="5357826"/>
            <a:ext cx="8126739" cy="85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Znaleźć wielomian stopnia co najwyżej drugiego, dla danych:</a:t>
            </a:r>
          </a:p>
          <a:p>
            <a:endParaRPr lang="pl-PL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785918" y="2714620"/>
          <a:ext cx="471490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27"/>
                <a:gridCol w="1178727"/>
                <a:gridCol w="1178727"/>
                <a:gridCol w="1178727"/>
              </a:tblGrid>
              <a:tr h="301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800" dirty="0" smtClean="0"/>
                        <a:t>x</a:t>
                      </a:r>
                      <a:r>
                        <a:rPr lang="pl-PL" sz="2800" baseline="-25000" dirty="0" smtClean="0"/>
                        <a:t>i</a:t>
                      </a:r>
                    </a:p>
                    <a:p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-1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0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1</a:t>
                      </a:r>
                      <a:endParaRPr lang="pl-PL" sz="2800" dirty="0"/>
                    </a:p>
                  </a:txBody>
                  <a:tcPr/>
                </a:tc>
              </a:tr>
              <a:tr h="301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800" dirty="0" smtClean="0"/>
                        <a:t>F(x</a:t>
                      </a:r>
                      <a:r>
                        <a:rPr lang="pl-PL" sz="2800" baseline="-25000" dirty="0" smtClean="0"/>
                        <a:t>i</a:t>
                      </a:r>
                      <a:r>
                        <a:rPr lang="pl-PL" sz="2800" dirty="0" smtClean="0"/>
                        <a:t>)</a:t>
                      </a:r>
                    </a:p>
                    <a:p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2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1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2</a:t>
                      </a:r>
                      <a:endParaRPr lang="pl-PL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35608" y="4500570"/>
            <a:ext cx="7498080" cy="1747830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2 + (-1)(x+1) + 1(x+1)(x) = x</a:t>
            </a:r>
            <a:r>
              <a:rPr lang="pl-PL" baseline="30000" dirty="0" smtClean="0"/>
              <a:t>2</a:t>
            </a:r>
            <a:r>
              <a:rPr lang="pl-PL" dirty="0" smtClean="0"/>
              <a:t> + 1</a:t>
            </a:r>
          </a:p>
          <a:p>
            <a:pPr>
              <a:buNone/>
            </a:pPr>
            <a:r>
              <a:rPr lang="pl-PL" dirty="0" smtClean="0"/>
              <a:t>Odpowiedź: </a:t>
            </a:r>
            <a:r>
              <a:rPr lang="pl-PL" b="1" dirty="0" smtClean="0">
                <a:solidFill>
                  <a:srgbClr val="00B050"/>
                </a:solidFill>
              </a:rPr>
              <a:t>x</a:t>
            </a:r>
            <a:r>
              <a:rPr lang="pl-PL" b="1" baseline="30000" dirty="0" smtClean="0">
                <a:solidFill>
                  <a:srgbClr val="00B050"/>
                </a:solidFill>
              </a:rPr>
              <a:t>2</a:t>
            </a:r>
            <a:r>
              <a:rPr lang="pl-PL" b="1" dirty="0" smtClean="0">
                <a:solidFill>
                  <a:srgbClr val="00B050"/>
                </a:solidFill>
              </a:rPr>
              <a:t> + 1</a:t>
            </a:r>
          </a:p>
          <a:p>
            <a:pPr>
              <a:buNone/>
            </a:pP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28736"/>
            <a:ext cx="7358114" cy="26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Przykłady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Znaleźć wielomian stopnia co najwyżej trzeciego, dla danych:</a:t>
            </a:r>
          </a:p>
          <a:p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357290" y="2643182"/>
          <a:ext cx="7500990" cy="114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500198"/>
                <a:gridCol w="1500198"/>
                <a:gridCol w="1500198"/>
                <a:gridCol w="1500198"/>
              </a:tblGrid>
              <a:tr h="571504"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x</a:t>
                      </a:r>
                      <a:r>
                        <a:rPr lang="pl-PL" sz="2800" baseline="-25000" dirty="0" smtClean="0"/>
                        <a:t>i</a:t>
                      </a:r>
                      <a:endParaRPr lang="pl-PL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-1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1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3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5</a:t>
                      </a:r>
                      <a:endParaRPr lang="pl-PL" sz="2800" dirty="0"/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F(x</a:t>
                      </a:r>
                      <a:r>
                        <a:rPr lang="pl-PL" sz="2800" baseline="-25000" dirty="0" smtClean="0"/>
                        <a:t>i</a:t>
                      </a:r>
                      <a:r>
                        <a:rPr lang="pl-PL" sz="2800" dirty="0" smtClean="0"/>
                        <a:t>)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3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-1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19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111</a:t>
                      </a:r>
                      <a:endParaRPr lang="pl-PL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Przykłady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00100" y="4071942"/>
            <a:ext cx="8143900" cy="2390772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3 + (-2)(x+1) + 3(x+1)(x-1) + 1(x+1)(x-1)(x-3)</a:t>
            </a:r>
          </a:p>
          <a:p>
            <a:pPr>
              <a:buNone/>
            </a:pPr>
            <a:r>
              <a:rPr lang="pl-PL" dirty="0" smtClean="0"/>
              <a:t>= x</a:t>
            </a:r>
            <a:r>
              <a:rPr lang="pl-PL" baseline="30000" dirty="0" smtClean="0"/>
              <a:t>3 </a:t>
            </a:r>
            <a:r>
              <a:rPr lang="pl-PL" dirty="0" smtClean="0"/>
              <a:t>-3x +1 </a:t>
            </a:r>
          </a:p>
          <a:p>
            <a:pPr>
              <a:buNone/>
            </a:pPr>
            <a:r>
              <a:rPr lang="pl-PL" dirty="0" smtClean="0"/>
              <a:t>Odpowiedź: </a:t>
            </a:r>
            <a:r>
              <a:rPr lang="pl-PL" b="1" dirty="0" smtClean="0">
                <a:solidFill>
                  <a:srgbClr val="00B050"/>
                </a:solidFill>
              </a:rPr>
              <a:t>x</a:t>
            </a:r>
            <a:r>
              <a:rPr lang="pl-PL" b="1" baseline="30000" dirty="0" smtClean="0">
                <a:solidFill>
                  <a:srgbClr val="00B050"/>
                </a:solidFill>
              </a:rPr>
              <a:t>3 </a:t>
            </a:r>
            <a:r>
              <a:rPr lang="pl-PL" b="1" dirty="0" smtClean="0">
                <a:solidFill>
                  <a:srgbClr val="00B050"/>
                </a:solidFill>
              </a:rPr>
              <a:t>-3x +1 </a:t>
            </a:r>
            <a:endParaRPr lang="pl-PL" b="1" dirty="0">
              <a:solidFill>
                <a:srgbClr val="00B050"/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00174"/>
            <a:ext cx="7440370" cy="257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Zadanie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Znaleźć wielomian stopnia co najwyżej odpowiednio drugiego i trzeciego, dla danych:</a:t>
            </a:r>
          </a:p>
          <a:p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643042" y="3214686"/>
          <a:ext cx="671517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793"/>
                <a:gridCol w="1678793"/>
                <a:gridCol w="1678793"/>
                <a:gridCol w="1678793"/>
              </a:tblGrid>
              <a:tr h="464347"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x</a:t>
                      </a:r>
                      <a:r>
                        <a:rPr lang="pl-PL" sz="2800" baseline="-25000" dirty="0" smtClean="0"/>
                        <a:t>i</a:t>
                      </a:r>
                      <a:endParaRPr lang="pl-PL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0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1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-1</a:t>
                      </a:r>
                      <a:endParaRPr lang="pl-PL" sz="28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f(x</a:t>
                      </a:r>
                      <a:r>
                        <a:rPr lang="pl-PL" sz="2800" baseline="-25000" dirty="0" smtClean="0"/>
                        <a:t>i</a:t>
                      </a:r>
                      <a:r>
                        <a:rPr lang="pl-PL" sz="2800" dirty="0" smtClean="0"/>
                        <a:t>)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2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5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7</a:t>
                      </a:r>
                      <a:endParaRPr lang="pl-PL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643042" y="4786322"/>
          <a:ext cx="671517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34"/>
                <a:gridCol w="1343034"/>
                <a:gridCol w="1343034"/>
                <a:gridCol w="1343034"/>
                <a:gridCol w="134303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800" dirty="0" smtClean="0"/>
                        <a:t>x</a:t>
                      </a:r>
                      <a:r>
                        <a:rPr lang="pl-PL" sz="2800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-1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0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4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5</a:t>
                      </a:r>
                      <a:endParaRPr lang="pl-PL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800" dirty="0" smtClean="0"/>
                        <a:t>f(x</a:t>
                      </a:r>
                      <a:r>
                        <a:rPr lang="pl-PL" sz="2800" baseline="-25000" dirty="0" smtClean="0"/>
                        <a:t>i</a:t>
                      </a:r>
                      <a:r>
                        <a:rPr lang="pl-PL" sz="2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1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0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-1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0</a:t>
                      </a:r>
                      <a:endParaRPr lang="pl-PL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MATLAB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28728" y="1071546"/>
            <a:ext cx="7498080" cy="55531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sz="1400" dirty="0" err="1" smtClean="0"/>
              <a:t>function</a:t>
            </a:r>
            <a:r>
              <a:rPr lang="pl-PL" sz="1400" dirty="0" smtClean="0"/>
              <a:t> [</a:t>
            </a:r>
            <a:r>
              <a:rPr lang="pl-PL" sz="1400" dirty="0" err="1" smtClean="0"/>
              <a:t>C,D</a:t>
            </a:r>
            <a:r>
              <a:rPr lang="pl-PL" sz="1400" dirty="0" smtClean="0"/>
              <a:t>]=</a:t>
            </a:r>
            <a:r>
              <a:rPr lang="pl-PL" sz="1400" dirty="0" err="1" smtClean="0"/>
              <a:t>intnewton</a:t>
            </a:r>
            <a:r>
              <a:rPr lang="pl-PL" sz="1400" dirty="0" smtClean="0"/>
              <a:t>(</a:t>
            </a:r>
            <a:r>
              <a:rPr lang="pl-PL" sz="1400" dirty="0" err="1" smtClean="0"/>
              <a:t>X,Y</a:t>
            </a:r>
            <a:r>
              <a:rPr lang="pl-PL" sz="1400" dirty="0" smtClean="0"/>
              <a:t>)</a:t>
            </a:r>
          </a:p>
          <a:p>
            <a:pPr>
              <a:buNone/>
            </a:pPr>
            <a:r>
              <a:rPr lang="pl-PL" sz="1400" dirty="0" smtClean="0"/>
              <a:t>    </a:t>
            </a:r>
            <a:r>
              <a:rPr lang="pl-PL" sz="1400" dirty="0" err="1" smtClean="0"/>
              <a:t>n=length</a:t>
            </a:r>
            <a:r>
              <a:rPr lang="pl-PL" sz="1400" dirty="0" smtClean="0"/>
              <a:t>(X);</a:t>
            </a:r>
          </a:p>
          <a:p>
            <a:pPr>
              <a:buNone/>
            </a:pPr>
            <a:r>
              <a:rPr lang="pl-PL" sz="1400" dirty="0" smtClean="0"/>
              <a:t>    </a:t>
            </a:r>
            <a:r>
              <a:rPr lang="pl-PL" sz="1400" dirty="0" err="1" smtClean="0"/>
              <a:t>D=zeros</a:t>
            </a:r>
            <a:r>
              <a:rPr lang="pl-PL" sz="1400" dirty="0" smtClean="0"/>
              <a:t>(</a:t>
            </a:r>
            <a:r>
              <a:rPr lang="pl-PL" sz="1400" dirty="0" err="1" smtClean="0"/>
              <a:t>n,n</a:t>
            </a:r>
            <a:r>
              <a:rPr lang="pl-PL" sz="1400" dirty="0" smtClean="0"/>
              <a:t>);</a:t>
            </a:r>
          </a:p>
          <a:p>
            <a:pPr>
              <a:buNone/>
            </a:pPr>
            <a:r>
              <a:rPr lang="pl-PL" sz="1400" dirty="0" smtClean="0"/>
              <a:t>    D(:,1)=Y';</a:t>
            </a:r>
          </a:p>
          <a:p>
            <a:pPr>
              <a:buNone/>
            </a:pPr>
            <a:r>
              <a:rPr lang="pl-PL" sz="1400" dirty="0" smtClean="0"/>
              <a:t>    for j=2:n</a:t>
            </a:r>
          </a:p>
          <a:p>
            <a:pPr>
              <a:buNone/>
            </a:pPr>
            <a:r>
              <a:rPr lang="pl-PL" sz="1400" dirty="0" smtClean="0"/>
              <a:t>        for </a:t>
            </a:r>
            <a:r>
              <a:rPr lang="pl-PL" sz="1400" dirty="0" err="1" smtClean="0"/>
              <a:t>k=j:n</a:t>
            </a:r>
            <a:endParaRPr lang="pl-PL" sz="1400" dirty="0" smtClean="0"/>
          </a:p>
          <a:p>
            <a:pPr>
              <a:buNone/>
            </a:pPr>
            <a:r>
              <a:rPr lang="pl-PL" sz="1400" dirty="0" smtClean="0"/>
              <a:t>            D(</a:t>
            </a:r>
            <a:r>
              <a:rPr lang="pl-PL" sz="1400" dirty="0" err="1" smtClean="0"/>
              <a:t>k,j</a:t>
            </a:r>
            <a:r>
              <a:rPr lang="pl-PL" sz="1400" dirty="0" smtClean="0"/>
              <a:t>)=(D(k,j-1)-D(k-1,j-1))/(X(k)-X(k-j+1));</a:t>
            </a:r>
          </a:p>
          <a:p>
            <a:pPr>
              <a:buNone/>
            </a:pPr>
            <a:r>
              <a:rPr lang="pl-PL" sz="1400" dirty="0" smtClean="0"/>
              <a:t>        </a:t>
            </a:r>
            <a:r>
              <a:rPr lang="pl-PL" sz="1400" dirty="0" err="1" smtClean="0"/>
              <a:t>end</a:t>
            </a:r>
            <a:endParaRPr lang="pl-PL" sz="1400" dirty="0" smtClean="0"/>
          </a:p>
          <a:p>
            <a:pPr>
              <a:buNone/>
            </a:pPr>
            <a:r>
              <a:rPr lang="pl-PL" sz="1400" dirty="0" smtClean="0"/>
              <a:t>    </a:t>
            </a:r>
            <a:r>
              <a:rPr lang="pl-PL" sz="1400" dirty="0" err="1" smtClean="0"/>
              <a:t>end</a:t>
            </a:r>
            <a:endParaRPr lang="pl-PL" sz="1400" dirty="0" smtClean="0"/>
          </a:p>
          <a:p>
            <a:pPr>
              <a:buNone/>
            </a:pPr>
            <a:r>
              <a:rPr lang="pl-PL" sz="1400" dirty="0" smtClean="0"/>
              <a:t>    </a:t>
            </a:r>
            <a:r>
              <a:rPr lang="pl-PL" sz="1400" dirty="0" err="1" smtClean="0"/>
              <a:t>C=D</a:t>
            </a:r>
            <a:r>
              <a:rPr lang="pl-PL" sz="1400" dirty="0" smtClean="0"/>
              <a:t>(</a:t>
            </a:r>
            <a:r>
              <a:rPr lang="pl-PL" sz="1400" dirty="0" err="1" smtClean="0"/>
              <a:t>n,n</a:t>
            </a:r>
            <a:r>
              <a:rPr lang="pl-PL" sz="1400" dirty="0" smtClean="0"/>
              <a:t>);</a:t>
            </a:r>
          </a:p>
          <a:p>
            <a:pPr>
              <a:buNone/>
            </a:pPr>
            <a:r>
              <a:rPr lang="pl-PL" sz="1400" dirty="0" smtClean="0"/>
              <a:t>    for k=(n-1):-1:1</a:t>
            </a:r>
          </a:p>
          <a:p>
            <a:pPr>
              <a:buNone/>
            </a:pPr>
            <a:r>
              <a:rPr lang="pl-PL" sz="1400" dirty="0" smtClean="0"/>
              <a:t>        </a:t>
            </a:r>
            <a:r>
              <a:rPr lang="pl-PL" sz="1400" dirty="0" err="1" smtClean="0"/>
              <a:t>C=conv</a:t>
            </a:r>
            <a:r>
              <a:rPr lang="pl-PL" sz="1400" dirty="0" smtClean="0"/>
              <a:t>(</a:t>
            </a:r>
            <a:r>
              <a:rPr lang="pl-PL" sz="1400" dirty="0" err="1" smtClean="0"/>
              <a:t>C,poly</a:t>
            </a:r>
            <a:r>
              <a:rPr lang="pl-PL" sz="1400" dirty="0" smtClean="0"/>
              <a:t>(X(k)));</a:t>
            </a:r>
          </a:p>
          <a:p>
            <a:pPr>
              <a:buNone/>
            </a:pPr>
            <a:r>
              <a:rPr lang="pl-PL" sz="1400" dirty="0" smtClean="0"/>
              <a:t>        </a:t>
            </a:r>
            <a:r>
              <a:rPr lang="pl-PL" sz="1400" dirty="0" err="1" smtClean="0"/>
              <a:t>m=length</a:t>
            </a:r>
            <a:r>
              <a:rPr lang="pl-PL" sz="1400" dirty="0" smtClean="0"/>
              <a:t>(C);</a:t>
            </a:r>
          </a:p>
          <a:p>
            <a:pPr>
              <a:buNone/>
            </a:pPr>
            <a:r>
              <a:rPr lang="pl-PL" sz="1400" dirty="0" smtClean="0"/>
              <a:t>        C(m)=C(m)+D(</a:t>
            </a:r>
            <a:r>
              <a:rPr lang="pl-PL" sz="1400" dirty="0" err="1" smtClean="0"/>
              <a:t>k,k</a:t>
            </a:r>
            <a:r>
              <a:rPr lang="pl-PL" sz="1400" dirty="0" smtClean="0"/>
              <a:t>);</a:t>
            </a:r>
          </a:p>
          <a:p>
            <a:pPr>
              <a:buNone/>
            </a:pPr>
            <a:r>
              <a:rPr lang="pl-PL" sz="1400" dirty="0" smtClean="0"/>
              <a:t>    </a:t>
            </a:r>
            <a:r>
              <a:rPr lang="pl-PL" sz="1400" dirty="0" err="1" smtClean="0"/>
              <a:t>end</a:t>
            </a:r>
            <a:endParaRPr lang="pl-PL" sz="1400" dirty="0" smtClean="0"/>
          </a:p>
          <a:p>
            <a:pPr>
              <a:buNone/>
            </a:pPr>
            <a:r>
              <a:rPr lang="pl-PL" sz="1400" dirty="0" err="1" smtClean="0"/>
              <a:t>end</a:t>
            </a:r>
            <a:endParaRPr lang="pl-PL" sz="1400" dirty="0" smtClean="0"/>
          </a:p>
          <a:p>
            <a:pPr>
              <a:buNone/>
            </a:pPr>
            <a:endParaRPr lang="pl-PL" sz="1400" dirty="0" smtClean="0"/>
          </a:p>
          <a:p>
            <a:pPr>
              <a:buNone/>
            </a:pPr>
            <a:r>
              <a:rPr lang="pl-PL" sz="1400" dirty="0" err="1" smtClean="0"/>
              <a:t>zeros</a:t>
            </a:r>
            <a:r>
              <a:rPr lang="pl-PL" sz="1400" dirty="0" smtClean="0"/>
              <a:t>(</a:t>
            </a:r>
            <a:r>
              <a:rPr lang="pl-PL" sz="1400" dirty="0" err="1" smtClean="0"/>
              <a:t>n,n</a:t>
            </a:r>
            <a:r>
              <a:rPr lang="pl-PL" sz="1400" dirty="0" smtClean="0"/>
              <a:t>) – wypełnienie zerami macierzy rozmiaru n x n</a:t>
            </a:r>
          </a:p>
          <a:p>
            <a:pPr>
              <a:buNone/>
            </a:pPr>
            <a:r>
              <a:rPr lang="pl-PL" sz="1400" dirty="0" smtClean="0"/>
              <a:t>D(:,1) – wszystkie elementy z kolumny 1 z macierzy D</a:t>
            </a:r>
          </a:p>
          <a:p>
            <a:pPr>
              <a:buNone/>
            </a:pPr>
            <a:r>
              <a:rPr lang="pl-PL" sz="1400" dirty="0" smtClean="0"/>
              <a:t>Y’  - transponowane sprzężenie macierzy</a:t>
            </a:r>
          </a:p>
          <a:p>
            <a:pPr>
              <a:buNone/>
            </a:pPr>
            <a:r>
              <a:rPr lang="pl-PL" sz="1400" dirty="0" err="1" smtClean="0"/>
              <a:t>conv</a:t>
            </a:r>
            <a:r>
              <a:rPr lang="pl-PL" sz="1400" dirty="0" smtClean="0"/>
              <a:t>(A, B) – mnożenie wielomianów, A, </a:t>
            </a:r>
            <a:r>
              <a:rPr lang="pl-PL" sz="1400" dirty="0" err="1" smtClean="0"/>
              <a:t>B-wektor</a:t>
            </a:r>
            <a:endParaRPr lang="pl-PL" sz="1400" dirty="0" smtClean="0"/>
          </a:p>
          <a:p>
            <a:pPr>
              <a:buNone/>
            </a:pPr>
            <a:r>
              <a:rPr lang="pl-PL" sz="1400" dirty="0" err="1" smtClean="0"/>
              <a:t>poly</a:t>
            </a:r>
            <a:r>
              <a:rPr lang="pl-PL" sz="1400" dirty="0" smtClean="0"/>
              <a:t>(X(k)) – przekształca pierwiastki </a:t>
            </a:r>
            <a:r>
              <a:rPr lang="pl-PL" sz="1400" smtClean="0"/>
              <a:t>na wielomian</a:t>
            </a:r>
            <a:endParaRPr lang="pl-PL" sz="1400" dirty="0" smtClean="0"/>
          </a:p>
          <a:p>
            <a:pPr>
              <a:buNone/>
            </a:pPr>
            <a:endParaRPr lang="pl-PL" sz="1400" dirty="0" smtClean="0"/>
          </a:p>
          <a:p>
            <a:pPr>
              <a:buNone/>
            </a:pPr>
            <a:endParaRPr lang="pl-PL" sz="1400" dirty="0" smtClean="0"/>
          </a:p>
          <a:p>
            <a:pPr>
              <a:buNone/>
            </a:pPr>
            <a:endParaRPr lang="pl-PL" sz="1400" dirty="0" smtClean="0"/>
          </a:p>
          <a:p>
            <a:pPr>
              <a:buNone/>
            </a:pPr>
            <a:endParaRPr lang="pl-PL" sz="1400" dirty="0" smtClean="0"/>
          </a:p>
          <a:p>
            <a:pPr>
              <a:buNone/>
            </a:pPr>
            <a:endParaRPr lang="pl-PL" sz="1400" dirty="0" smtClean="0"/>
          </a:p>
          <a:p>
            <a:pPr>
              <a:buNone/>
            </a:pPr>
            <a:endParaRPr lang="pl-PL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Interpolacja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1538" y="1447800"/>
            <a:ext cx="7858180" cy="4800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l-PL" dirty="0" smtClean="0"/>
              <a:t>	Polega na wyznaczeniu w danym przedziale tzw. funkcji interpolacyjnej, czyli takiej, która przyjmuje w nim z góry zadane wartości, </a:t>
            </a:r>
            <a:br>
              <a:rPr lang="pl-PL" dirty="0" smtClean="0"/>
            </a:br>
            <a:r>
              <a:rPr lang="pl-PL" dirty="0" smtClean="0"/>
              <a:t>w ustalonych punktach nazywanych węzłami.</a:t>
            </a:r>
          </a:p>
          <a:p>
            <a:pPr algn="just">
              <a:buNone/>
            </a:pPr>
            <a:r>
              <a:rPr lang="pl-PL" dirty="0" smtClean="0"/>
              <a:t>	f(x</a:t>
            </a:r>
            <a:r>
              <a:rPr lang="pl-PL" baseline="-25000" dirty="0" smtClean="0"/>
              <a:t>0</a:t>
            </a:r>
            <a:r>
              <a:rPr lang="pl-PL" dirty="0" smtClean="0"/>
              <a:t>) = y</a:t>
            </a:r>
            <a:r>
              <a:rPr lang="pl-PL" baseline="-25000" dirty="0" smtClean="0"/>
              <a:t>0</a:t>
            </a:r>
            <a:r>
              <a:rPr lang="pl-PL" dirty="0" smtClean="0"/>
              <a:t>,</a:t>
            </a:r>
          </a:p>
          <a:p>
            <a:pPr algn="just">
              <a:buNone/>
            </a:pPr>
            <a:r>
              <a:rPr lang="pl-PL" dirty="0" smtClean="0"/>
              <a:t>	f(x</a:t>
            </a:r>
            <a:r>
              <a:rPr lang="pl-PL" baseline="-25000" dirty="0" smtClean="0"/>
              <a:t>1</a:t>
            </a:r>
            <a:r>
              <a:rPr lang="pl-PL" dirty="0" smtClean="0"/>
              <a:t>) = y</a:t>
            </a:r>
            <a:r>
              <a:rPr lang="pl-PL" baseline="-25000" dirty="0" smtClean="0"/>
              <a:t>1</a:t>
            </a:r>
            <a:r>
              <a:rPr lang="pl-PL" dirty="0" smtClean="0"/>
              <a:t>,</a:t>
            </a:r>
          </a:p>
          <a:p>
            <a:pPr algn="just">
              <a:buNone/>
            </a:pPr>
            <a:r>
              <a:rPr lang="pl-PL" dirty="0" smtClean="0"/>
              <a:t>	…</a:t>
            </a:r>
          </a:p>
          <a:p>
            <a:pPr algn="just">
              <a:buNone/>
            </a:pPr>
            <a:r>
              <a:rPr lang="pl-PL" dirty="0" smtClean="0"/>
              <a:t>	f(</a:t>
            </a:r>
            <a:r>
              <a:rPr lang="pl-PL" dirty="0" err="1" smtClean="0"/>
              <a:t>x</a:t>
            </a:r>
            <a:r>
              <a:rPr lang="pl-PL" baseline="-25000" dirty="0" err="1" smtClean="0"/>
              <a:t>n</a:t>
            </a:r>
            <a:r>
              <a:rPr lang="pl-PL" dirty="0" smtClean="0"/>
              <a:t>) = </a:t>
            </a:r>
            <a:r>
              <a:rPr lang="pl-PL" dirty="0" err="1" smtClean="0"/>
              <a:t>y</a:t>
            </a:r>
            <a:r>
              <a:rPr lang="pl-PL" baseline="-25000" dirty="0" err="1" smtClean="0"/>
              <a:t>n</a:t>
            </a:r>
            <a:r>
              <a:rPr lang="pl-PL" baseline="-25000" dirty="0" smtClean="0"/>
              <a:t>.</a:t>
            </a:r>
            <a:endParaRPr lang="pl-PL" baseline="-2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Węzeł funkcji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1538" y="1447800"/>
            <a:ext cx="7572428" cy="4800600"/>
          </a:xfrm>
        </p:spPr>
        <p:txBody>
          <a:bodyPr/>
          <a:lstStyle/>
          <a:p>
            <a:pPr algn="just">
              <a:buNone/>
            </a:pPr>
            <a:r>
              <a:rPr lang="pl-PL" dirty="0" smtClean="0"/>
              <a:t>	To argument funkcji, dla którego znana jest wartość. W praktyce zbiór węzłów jest skończonym zbiorem argumentów. Zadaniem interpolacji jest wyznaczenie przybliżonych wartości funkcji w punktach nie będących węzłami i co najmniej oszacowanie błędu wartości przybliżonych.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57290" y="5643578"/>
            <a:ext cx="7286676" cy="1000132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pl-PL" sz="1800" dirty="0" smtClean="0"/>
              <a:t>Wielomian w stopnia 6, interpolujący 7 zadanych wartości danej funkcji f</a:t>
            </a:r>
          </a:p>
          <a:p>
            <a:pPr algn="r">
              <a:buNone/>
            </a:pPr>
            <a:r>
              <a:rPr lang="pl-PL" sz="1200" dirty="0" smtClean="0"/>
              <a:t>Źródło:  </a:t>
            </a:r>
            <a:r>
              <a:rPr lang="pl-PL" sz="1200" dirty="0" smtClean="0">
                <a:hlinkClick r:id="rId2"/>
              </a:rPr>
              <a:t>http://wazniak.mimuw.edu.pl/index.php?title=M</a:t>
            </a:r>
            <a:endParaRPr lang="pl-PL" sz="1200" dirty="0" smtClean="0"/>
          </a:p>
        </p:txBody>
      </p:sp>
      <p:pic>
        <p:nvPicPr>
          <p:cNvPr id="1026" name="Picture 2" descr="Znalezione obrazy dla zapytania interpolacja newton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357298"/>
            <a:ext cx="6996355" cy="42148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Interpolacja wielomianowa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1538" y="1447800"/>
            <a:ext cx="7572428" cy="4800600"/>
          </a:xfrm>
        </p:spPr>
        <p:txBody>
          <a:bodyPr/>
          <a:lstStyle/>
          <a:p>
            <a:pPr algn="just">
              <a:buNone/>
            </a:pPr>
            <a:r>
              <a:rPr lang="pl-PL" dirty="0" smtClean="0"/>
              <a:t>	Niech będzie dane </a:t>
            </a: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n + 1 </a:t>
            </a:r>
            <a:r>
              <a:rPr lang="pl-PL" dirty="0" smtClean="0"/>
              <a:t>różnych liczb </a:t>
            </a:r>
            <a:br>
              <a:rPr lang="pl-PL" dirty="0" smtClean="0"/>
            </a:b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pl-PL" baseline="-25000" dirty="0" smtClean="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, x</a:t>
            </a:r>
            <a:r>
              <a:rPr lang="pl-PL" baseline="-25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, …, </a:t>
            </a:r>
            <a:r>
              <a:rPr lang="pl-PL" dirty="0" err="1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pl-PL" baseline="-25000" dirty="0" err="1" smtClean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dirty="0" smtClean="0"/>
              <a:t>oraz </a:t>
            </a: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n + 1 </a:t>
            </a:r>
            <a:r>
              <a:rPr lang="pl-PL" dirty="0" smtClean="0"/>
              <a:t>dowolnych liczb </a:t>
            </a:r>
            <a:br>
              <a:rPr lang="pl-PL" dirty="0" smtClean="0"/>
            </a:b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y</a:t>
            </a:r>
            <a:r>
              <a:rPr lang="pl-PL" baseline="-25000" dirty="0" smtClean="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, y</a:t>
            </a:r>
            <a:r>
              <a:rPr lang="pl-PL" baseline="-25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, …, </a:t>
            </a:r>
            <a:r>
              <a:rPr lang="pl-PL" dirty="0" err="1" smtClean="0">
                <a:solidFill>
                  <a:schemeClr val="bg2">
                    <a:lumMod val="50000"/>
                  </a:schemeClr>
                </a:solidFill>
              </a:rPr>
              <a:t>y</a:t>
            </a:r>
            <a:r>
              <a:rPr lang="pl-PL" baseline="-25000" dirty="0" err="1" smtClean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pl-PL" baseline="-250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>
              <a:buNone/>
            </a:pPr>
            <a:r>
              <a:rPr lang="pl-PL" dirty="0" smtClean="0"/>
              <a:t>	Istnieje dokładnie jeden wielomian </a:t>
            </a:r>
            <a:r>
              <a:rPr lang="pl-PL" dirty="0" err="1" smtClean="0">
                <a:solidFill>
                  <a:schemeClr val="bg2">
                    <a:lumMod val="50000"/>
                  </a:schemeClr>
                </a:solidFill>
              </a:rPr>
              <a:t>W</a:t>
            </a:r>
            <a:r>
              <a:rPr lang="pl-PL" baseline="-25000" dirty="0" err="1" smtClean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pl-PL" dirty="0" smtClean="0"/>
              <a:t> stopnia co najwyżej </a:t>
            </a:r>
            <a:r>
              <a:rPr lang="pl-PL" dirty="0" err="1" smtClean="0"/>
              <a:t>n-tego</a:t>
            </a:r>
            <a:r>
              <a:rPr lang="pl-PL" dirty="0" smtClean="0"/>
              <a:t>, który </a:t>
            </a:r>
            <a:br>
              <a:rPr lang="pl-PL" dirty="0" smtClean="0"/>
            </a:br>
            <a:r>
              <a:rPr lang="pl-PL" dirty="0" smtClean="0"/>
              <a:t>w punktach </a:t>
            </a: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pl-PL" baseline="-25000" dirty="0" smtClean="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, x</a:t>
            </a:r>
            <a:r>
              <a:rPr lang="pl-PL" baseline="-25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, …, </a:t>
            </a:r>
            <a:r>
              <a:rPr lang="pl-PL" dirty="0" err="1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pl-PL" baseline="-25000" dirty="0" err="1" smtClean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dirty="0" smtClean="0"/>
              <a:t>przyjmuje odpowiednio wartości </a:t>
            </a: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y</a:t>
            </a:r>
            <a:r>
              <a:rPr lang="pl-PL" baseline="-25000" dirty="0" smtClean="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, y</a:t>
            </a:r>
            <a:r>
              <a:rPr lang="pl-PL" baseline="-25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, …, </a:t>
            </a:r>
            <a:r>
              <a:rPr lang="pl-PL" dirty="0" err="1" smtClean="0">
                <a:solidFill>
                  <a:schemeClr val="bg2">
                    <a:lumMod val="50000"/>
                  </a:schemeClr>
                </a:solidFill>
              </a:rPr>
              <a:t>y</a:t>
            </a:r>
            <a:r>
              <a:rPr lang="pl-PL" baseline="-25000" dirty="0" err="1" smtClean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pl-PL" baseline="-25000" dirty="0" smtClean="0"/>
              <a:t>.</a:t>
            </a:r>
          </a:p>
          <a:p>
            <a:pPr algn="just">
              <a:buNone/>
            </a:pPr>
            <a:endParaRPr lang="pl-PL" baseline="-25000" dirty="0" smtClean="0"/>
          </a:p>
          <a:p>
            <a:pPr algn="just">
              <a:buNone/>
            </a:pPr>
            <a:endParaRPr lang="pl-PL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Postać Newtona wielomianu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1538" y="1428736"/>
            <a:ext cx="7790712" cy="4800600"/>
          </a:xfrm>
        </p:spPr>
        <p:txBody>
          <a:bodyPr/>
          <a:lstStyle/>
          <a:p>
            <a:pPr algn="just">
              <a:buNone/>
            </a:pPr>
            <a:r>
              <a:rPr lang="pl-PL" dirty="0" smtClean="0"/>
              <a:t>	Wielomiany Newtona mogą być używane do interpolowania dowolnych funkcji. Maksymalny stopień wielomianu to </a:t>
            </a: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n-1</a:t>
            </a:r>
            <a:r>
              <a:rPr lang="pl-PL" dirty="0" smtClean="0"/>
              <a:t>, gdzie n to liczba punktów przechodzących przez punkty węzłowe.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Postać Newtona wielomianu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85992"/>
            <a:ext cx="7072362" cy="281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Wzór interpolacyjny Newtona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57290" y="1428736"/>
            <a:ext cx="8001056" cy="4800600"/>
          </a:xfrm>
        </p:spPr>
        <p:txBody>
          <a:bodyPr/>
          <a:lstStyle/>
          <a:p>
            <a:pPr>
              <a:buNone/>
            </a:pPr>
            <a:r>
              <a:rPr lang="pl-PL" sz="2800" dirty="0" smtClean="0">
                <a:solidFill>
                  <a:schemeClr val="bg2">
                    <a:lumMod val="50000"/>
                  </a:schemeClr>
                </a:solidFill>
              </a:rPr>
              <a:t>f(x) = f(a</a:t>
            </a:r>
            <a:r>
              <a:rPr lang="pl-PL" sz="2800" baseline="-25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pl-PL" sz="2800" dirty="0" smtClean="0">
                <a:solidFill>
                  <a:schemeClr val="bg2">
                    <a:lumMod val="50000"/>
                  </a:schemeClr>
                </a:solidFill>
              </a:rPr>
              <a:t>) + (x - a</a:t>
            </a:r>
            <a:r>
              <a:rPr lang="pl-PL" sz="2800" baseline="-25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pl-PL" sz="2800" dirty="0" smtClean="0">
                <a:solidFill>
                  <a:schemeClr val="bg2">
                    <a:lumMod val="50000"/>
                  </a:schemeClr>
                </a:solidFill>
              </a:rPr>
              <a:t>)*f(a</a:t>
            </a:r>
            <a:r>
              <a:rPr lang="pl-PL" sz="2800" baseline="-25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pl-PL" sz="2800" dirty="0" smtClean="0">
                <a:solidFill>
                  <a:schemeClr val="bg2">
                    <a:lumMod val="50000"/>
                  </a:schemeClr>
                </a:solidFill>
              </a:rPr>
              <a:t>, a</a:t>
            </a:r>
            <a:r>
              <a:rPr lang="pl-PL" sz="2800" baseline="-25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pl-PL" sz="2800" dirty="0" smtClean="0">
                <a:solidFill>
                  <a:schemeClr val="bg2">
                    <a:lumMod val="50000"/>
                  </a:schemeClr>
                </a:solidFill>
              </a:rPr>
              <a:t>) + (x – a</a:t>
            </a:r>
            <a:r>
              <a:rPr lang="pl-PL" sz="2800" baseline="-25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pl-PL" sz="2800" dirty="0" smtClean="0">
                <a:solidFill>
                  <a:schemeClr val="bg2">
                    <a:lumMod val="50000"/>
                  </a:schemeClr>
                </a:solidFill>
              </a:rPr>
              <a:t>)(x – a</a:t>
            </a:r>
            <a:r>
              <a:rPr lang="pl-PL" sz="2800" baseline="-25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pl-PL" sz="2800" dirty="0" smtClean="0">
                <a:solidFill>
                  <a:schemeClr val="bg2">
                    <a:lumMod val="50000"/>
                  </a:schemeClr>
                </a:solidFill>
              </a:rPr>
              <a:t>)*</a:t>
            </a:r>
          </a:p>
          <a:p>
            <a:pPr>
              <a:buNone/>
            </a:pPr>
            <a:r>
              <a:rPr lang="pl-PL" sz="2800" dirty="0" smtClean="0">
                <a:solidFill>
                  <a:schemeClr val="bg2">
                    <a:lumMod val="50000"/>
                  </a:schemeClr>
                </a:solidFill>
              </a:rPr>
              <a:t>*f(a</a:t>
            </a:r>
            <a:r>
              <a:rPr lang="pl-PL" sz="2800" baseline="-25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pl-PL" sz="2800" dirty="0" smtClean="0">
                <a:solidFill>
                  <a:schemeClr val="bg2">
                    <a:lumMod val="50000"/>
                  </a:schemeClr>
                </a:solidFill>
              </a:rPr>
              <a:t>, a</a:t>
            </a:r>
            <a:r>
              <a:rPr lang="pl-PL" sz="2800" baseline="-25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pl-PL" sz="2800" dirty="0" smtClean="0">
                <a:solidFill>
                  <a:schemeClr val="bg2">
                    <a:lumMod val="50000"/>
                  </a:schemeClr>
                </a:solidFill>
              </a:rPr>
              <a:t>, a</a:t>
            </a:r>
            <a:r>
              <a:rPr lang="pl-PL" sz="2800" baseline="-25000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pl-PL" sz="2800" dirty="0" smtClean="0">
                <a:solidFill>
                  <a:schemeClr val="bg2">
                    <a:lumMod val="50000"/>
                  </a:schemeClr>
                </a:solidFill>
              </a:rPr>
              <a:t>) + … + (x - a</a:t>
            </a:r>
            <a:r>
              <a:rPr lang="pl-PL" sz="2800" baseline="-25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pl-PL" sz="2800" dirty="0" smtClean="0">
                <a:solidFill>
                  <a:schemeClr val="bg2">
                    <a:lumMod val="50000"/>
                  </a:schemeClr>
                </a:solidFill>
              </a:rPr>
              <a:t>)*(x - a</a:t>
            </a:r>
            <a:r>
              <a:rPr lang="pl-PL" sz="2800" baseline="-25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pl-PL" sz="2800" dirty="0" smtClean="0">
                <a:solidFill>
                  <a:schemeClr val="bg2">
                    <a:lumMod val="50000"/>
                  </a:schemeClr>
                </a:solidFill>
              </a:rPr>
              <a:t>)*…*</a:t>
            </a:r>
          </a:p>
          <a:p>
            <a:pPr>
              <a:buNone/>
            </a:pPr>
            <a:r>
              <a:rPr lang="pl-PL" sz="2800" dirty="0" smtClean="0">
                <a:solidFill>
                  <a:schemeClr val="bg2">
                    <a:lumMod val="50000"/>
                  </a:schemeClr>
                </a:solidFill>
              </a:rPr>
              <a:t>*(x - a</a:t>
            </a:r>
            <a:r>
              <a:rPr lang="pl-PL" sz="2800" baseline="-25000" dirty="0" smtClean="0">
                <a:solidFill>
                  <a:schemeClr val="bg2">
                    <a:lumMod val="50000"/>
                  </a:schemeClr>
                </a:solidFill>
              </a:rPr>
              <a:t>n-1</a:t>
            </a:r>
            <a:r>
              <a:rPr lang="pl-PL" sz="2800" dirty="0" smtClean="0">
                <a:solidFill>
                  <a:schemeClr val="bg2">
                    <a:lumMod val="50000"/>
                  </a:schemeClr>
                </a:solidFill>
              </a:rPr>
              <a:t>)*f(a</a:t>
            </a:r>
            <a:r>
              <a:rPr lang="pl-PL" sz="2800" baseline="-25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pl-PL" sz="2800" dirty="0" smtClean="0">
                <a:solidFill>
                  <a:schemeClr val="bg2">
                    <a:lumMod val="50000"/>
                  </a:schemeClr>
                </a:solidFill>
              </a:rPr>
              <a:t>,a</a:t>
            </a:r>
            <a:r>
              <a:rPr lang="pl-PL" sz="2800" baseline="-25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pl-PL" sz="2800" dirty="0" smtClean="0">
                <a:solidFill>
                  <a:schemeClr val="bg2">
                    <a:lumMod val="50000"/>
                  </a:schemeClr>
                </a:solidFill>
              </a:rPr>
              <a:t>,….,a</a:t>
            </a:r>
            <a:r>
              <a:rPr lang="pl-PL" sz="2800" baseline="-25000" dirty="0" smtClean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pl-PL" sz="2800" dirty="0" smtClean="0">
                <a:solidFill>
                  <a:schemeClr val="bg2">
                    <a:lumMod val="50000"/>
                  </a:schemeClr>
                </a:solidFill>
              </a:rPr>
              <a:t>) + E(x),</a:t>
            </a:r>
          </a:p>
          <a:p>
            <a:pPr>
              <a:buNone/>
            </a:pPr>
            <a:r>
              <a:rPr lang="pl-PL" dirty="0" smtClean="0"/>
              <a:t>gdzie</a:t>
            </a:r>
          </a:p>
          <a:p>
            <a:pPr>
              <a:buNone/>
            </a:pP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E(x) = </a:t>
            </a:r>
            <a:r>
              <a:rPr lang="pl-PL" smtClean="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pl-PL" baseline="-25000" smtClean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pl-PL" smtClean="0">
                <a:solidFill>
                  <a:schemeClr val="bg2">
                    <a:lumMod val="50000"/>
                  </a:schemeClr>
                </a:solidFill>
              </a:rPr>
              <a:t>(x)*f(a1</a:t>
            </a: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, a2, …, an, x)</a:t>
            </a:r>
            <a:endParaRPr lang="pl-PL" baseline="-40000" dirty="0" smtClean="0"/>
          </a:p>
          <a:p>
            <a:pPr>
              <a:buNone/>
            </a:pPr>
            <a:endParaRPr lang="pl-PL" baseline="-40000" dirty="0" smtClean="0"/>
          </a:p>
          <a:p>
            <a:pPr>
              <a:buNone/>
            </a:pPr>
            <a:endParaRPr lang="pl-PL" baseline="4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Wzór interpolacyjny Newtona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57290" y="1428736"/>
            <a:ext cx="8001056" cy="4800600"/>
          </a:xfrm>
        </p:spPr>
        <p:txBody>
          <a:bodyPr/>
          <a:lstStyle/>
          <a:p>
            <a:pPr>
              <a:buNone/>
            </a:pPr>
            <a:r>
              <a:rPr lang="pl-PL" sz="2800" dirty="0" smtClean="0"/>
              <a:t>Aby zastosować wzór należy najpierw znaleźć potrzebne ilorazy różnicowe. Można je ustawić w tablicę podobną do tablicy różnic: </a:t>
            </a:r>
            <a:endParaRPr lang="pl-PL" baseline="440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357290" y="3357562"/>
            <a:ext cx="6500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f(a</a:t>
            </a:r>
            <a:r>
              <a:rPr lang="pl-PL" baseline="-25000" dirty="0" smtClean="0"/>
              <a:t>1</a:t>
            </a:r>
            <a:r>
              <a:rPr lang="pl-PL" dirty="0" smtClean="0"/>
              <a:t>)</a:t>
            </a:r>
          </a:p>
          <a:p>
            <a:r>
              <a:rPr lang="pl-PL" dirty="0" smtClean="0"/>
              <a:t>	f(a</a:t>
            </a:r>
            <a:r>
              <a:rPr lang="pl-PL" baseline="-25000" dirty="0" smtClean="0"/>
              <a:t>1</a:t>
            </a:r>
            <a:r>
              <a:rPr lang="pl-PL" dirty="0" smtClean="0"/>
              <a:t>,a</a:t>
            </a:r>
            <a:r>
              <a:rPr lang="pl-PL" baseline="-25000" dirty="0" smtClean="0"/>
              <a:t>2</a:t>
            </a:r>
            <a:r>
              <a:rPr lang="pl-PL" dirty="0" smtClean="0"/>
              <a:t>)</a:t>
            </a:r>
          </a:p>
          <a:p>
            <a:r>
              <a:rPr lang="pl-PL" dirty="0" smtClean="0"/>
              <a:t>f(a</a:t>
            </a:r>
            <a:r>
              <a:rPr lang="pl-PL" baseline="-25000" dirty="0" smtClean="0"/>
              <a:t>2</a:t>
            </a:r>
            <a:r>
              <a:rPr lang="pl-PL" dirty="0" smtClean="0"/>
              <a:t>)		f(a</a:t>
            </a:r>
            <a:r>
              <a:rPr lang="pl-PL" baseline="-25000" dirty="0" smtClean="0"/>
              <a:t>1</a:t>
            </a:r>
            <a:r>
              <a:rPr lang="pl-PL" dirty="0" smtClean="0"/>
              <a:t>, a</a:t>
            </a:r>
            <a:r>
              <a:rPr lang="pl-PL" baseline="-25000" dirty="0" smtClean="0"/>
              <a:t>2</a:t>
            </a:r>
            <a:r>
              <a:rPr lang="pl-PL" dirty="0" smtClean="0"/>
              <a:t>, a</a:t>
            </a:r>
            <a:r>
              <a:rPr lang="pl-PL" baseline="-25000" dirty="0" smtClean="0"/>
              <a:t>3</a:t>
            </a:r>
            <a:r>
              <a:rPr lang="pl-PL" dirty="0" smtClean="0"/>
              <a:t>)</a:t>
            </a:r>
          </a:p>
          <a:p>
            <a:r>
              <a:rPr lang="pl-PL" dirty="0" smtClean="0"/>
              <a:t>	f(a</a:t>
            </a:r>
            <a:r>
              <a:rPr lang="pl-PL" baseline="-25000" dirty="0" smtClean="0"/>
              <a:t>2</a:t>
            </a:r>
            <a:r>
              <a:rPr lang="pl-PL" dirty="0" smtClean="0"/>
              <a:t>, a</a:t>
            </a:r>
            <a:r>
              <a:rPr lang="pl-PL" baseline="-25000" dirty="0" smtClean="0"/>
              <a:t>3</a:t>
            </a:r>
            <a:r>
              <a:rPr lang="pl-PL" dirty="0" smtClean="0"/>
              <a:t>)	.</a:t>
            </a:r>
          </a:p>
          <a:p>
            <a:r>
              <a:rPr lang="pl-PL" dirty="0" smtClean="0"/>
              <a:t>f(a</a:t>
            </a:r>
            <a:r>
              <a:rPr lang="pl-PL" baseline="-25000" dirty="0" smtClean="0"/>
              <a:t>3</a:t>
            </a:r>
            <a:r>
              <a:rPr lang="pl-PL" dirty="0" smtClean="0"/>
              <a:t>)	.	.	…	f(a</a:t>
            </a:r>
            <a:r>
              <a:rPr lang="pl-PL" baseline="-25000" dirty="0" smtClean="0"/>
              <a:t>1</a:t>
            </a:r>
            <a:r>
              <a:rPr lang="pl-PL" dirty="0" smtClean="0"/>
              <a:t>, a</a:t>
            </a:r>
            <a:r>
              <a:rPr lang="pl-PL" baseline="-25000" dirty="0" smtClean="0"/>
              <a:t>2</a:t>
            </a:r>
            <a:r>
              <a:rPr lang="pl-PL" dirty="0" smtClean="0"/>
              <a:t>, …, a</a:t>
            </a:r>
            <a:r>
              <a:rPr lang="pl-PL" baseline="-25000" dirty="0" smtClean="0"/>
              <a:t>n</a:t>
            </a:r>
            <a:r>
              <a:rPr lang="pl-PL" dirty="0" smtClean="0"/>
              <a:t>)</a:t>
            </a:r>
          </a:p>
          <a:p>
            <a:r>
              <a:rPr lang="pl-PL" dirty="0" smtClean="0"/>
              <a:t>.	.	.</a:t>
            </a:r>
          </a:p>
          <a:p>
            <a:r>
              <a:rPr lang="pl-PL" dirty="0" smtClean="0"/>
              <a:t>.	.	f(a</a:t>
            </a:r>
            <a:r>
              <a:rPr lang="pl-PL" baseline="-25000" dirty="0" smtClean="0"/>
              <a:t>n-2</a:t>
            </a:r>
            <a:r>
              <a:rPr lang="pl-PL" dirty="0" smtClean="0"/>
              <a:t>, a</a:t>
            </a:r>
            <a:r>
              <a:rPr lang="pl-PL" baseline="-25000" dirty="0" smtClean="0"/>
              <a:t>n-1</a:t>
            </a:r>
            <a:r>
              <a:rPr lang="pl-PL" dirty="0" smtClean="0"/>
              <a:t>, a</a:t>
            </a:r>
            <a:r>
              <a:rPr lang="pl-PL" baseline="-25000" dirty="0" smtClean="0"/>
              <a:t>n</a:t>
            </a:r>
            <a:r>
              <a:rPr lang="pl-PL" dirty="0" smtClean="0"/>
              <a:t>)</a:t>
            </a:r>
          </a:p>
          <a:p>
            <a:r>
              <a:rPr lang="pl-PL" dirty="0" smtClean="0"/>
              <a:t>.	f(a</a:t>
            </a:r>
            <a:r>
              <a:rPr lang="pl-PL" baseline="-25000" dirty="0" smtClean="0"/>
              <a:t>n-1</a:t>
            </a:r>
            <a:r>
              <a:rPr lang="pl-PL" dirty="0" smtClean="0"/>
              <a:t>,a</a:t>
            </a:r>
            <a:r>
              <a:rPr lang="pl-PL" baseline="-25000" dirty="0" smtClean="0"/>
              <a:t>n</a:t>
            </a:r>
            <a:r>
              <a:rPr lang="pl-PL" dirty="0" smtClean="0"/>
              <a:t>)</a:t>
            </a:r>
          </a:p>
          <a:p>
            <a:r>
              <a:rPr lang="pl-PL" dirty="0" smtClean="0"/>
              <a:t>f(a</a:t>
            </a:r>
            <a:r>
              <a:rPr lang="pl-PL" baseline="-25000" dirty="0" smtClean="0"/>
              <a:t>n</a:t>
            </a:r>
            <a:r>
              <a:rPr lang="pl-PL" dirty="0" smtClean="0"/>
              <a:t>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silenie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rzesileni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zesileni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368</Words>
  <Application>Microsoft Office PowerPoint</Application>
  <PresentationFormat>Pokaz na ekranie (4:3)</PresentationFormat>
  <Paragraphs>128</Paragraphs>
  <Slides>19</Slides>
  <Notes>0</Notes>
  <HiddenSlides>1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0" baseType="lpstr">
      <vt:lpstr>Przesilenie</vt:lpstr>
      <vt:lpstr>Interpolacja Newtona</vt:lpstr>
      <vt:lpstr>Interpolacja</vt:lpstr>
      <vt:lpstr>Węzeł funkcji</vt:lpstr>
      <vt:lpstr>Slajd 4</vt:lpstr>
      <vt:lpstr>Interpolacja wielomianowa</vt:lpstr>
      <vt:lpstr>Postać Newtona wielomianu</vt:lpstr>
      <vt:lpstr>Postać Newtona wielomianu</vt:lpstr>
      <vt:lpstr>Wzór interpolacyjny Newtona</vt:lpstr>
      <vt:lpstr>Wzór interpolacyjny Newtona</vt:lpstr>
      <vt:lpstr>Wzór interpolacyjny Newtona</vt:lpstr>
      <vt:lpstr>Zerowy iloraz różnicowy</vt:lpstr>
      <vt:lpstr>Twierdzenie o różnicach dzielonych</vt:lpstr>
      <vt:lpstr>Ilorazy różnicowe</vt:lpstr>
      <vt:lpstr>Przykłady</vt:lpstr>
      <vt:lpstr>Przykłady</vt:lpstr>
      <vt:lpstr>Przykłady</vt:lpstr>
      <vt:lpstr>Przykłady</vt:lpstr>
      <vt:lpstr>Zadanie</vt:lpstr>
      <vt:lpstr>MATLAB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Interpolacja Newtona</dc:title>
  <dc:creator>DobryJakChleb</dc:creator>
  <cp:lastModifiedBy>DobryJakChleb</cp:lastModifiedBy>
  <cp:revision>47</cp:revision>
  <dcterms:created xsi:type="dcterms:W3CDTF">2019-03-09T12:07:48Z</dcterms:created>
  <dcterms:modified xsi:type="dcterms:W3CDTF">2019-04-10T06:04:01Z</dcterms:modified>
</cp:coreProperties>
</file>