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302" r:id="rId2"/>
    <p:sldId id="286" r:id="rId3"/>
    <p:sldId id="277" r:id="rId4"/>
    <p:sldId id="285" r:id="rId5"/>
    <p:sldId id="317" r:id="rId6"/>
    <p:sldId id="258" r:id="rId7"/>
    <p:sldId id="262" r:id="rId8"/>
    <p:sldId id="263" r:id="rId9"/>
    <p:sldId id="265" r:id="rId10"/>
    <p:sldId id="266" r:id="rId11"/>
    <p:sldId id="271" r:id="rId12"/>
    <p:sldId id="259" r:id="rId13"/>
    <p:sldId id="260" r:id="rId14"/>
    <p:sldId id="268" r:id="rId15"/>
    <p:sldId id="269" r:id="rId16"/>
    <p:sldId id="270" r:id="rId17"/>
    <p:sldId id="273" r:id="rId18"/>
    <p:sldId id="319" r:id="rId19"/>
    <p:sldId id="261" r:id="rId20"/>
    <p:sldId id="272" r:id="rId21"/>
    <p:sldId id="274" r:id="rId22"/>
    <p:sldId id="298" r:id="rId23"/>
    <p:sldId id="276" r:id="rId24"/>
    <p:sldId id="278" r:id="rId25"/>
    <p:sldId id="303" r:id="rId26"/>
    <p:sldId id="281" r:id="rId27"/>
    <p:sldId id="282" r:id="rId28"/>
    <p:sldId id="283" r:id="rId29"/>
    <p:sldId id="284" r:id="rId30"/>
    <p:sldId id="304" r:id="rId31"/>
    <p:sldId id="305" r:id="rId32"/>
    <p:sldId id="299" r:id="rId33"/>
    <p:sldId id="290" r:id="rId34"/>
    <p:sldId id="291" r:id="rId35"/>
    <p:sldId id="287" r:id="rId36"/>
    <p:sldId id="329" r:id="rId37"/>
    <p:sldId id="306" r:id="rId38"/>
    <p:sldId id="312" r:id="rId39"/>
    <p:sldId id="313" r:id="rId40"/>
    <p:sldId id="310" r:id="rId41"/>
    <p:sldId id="307" r:id="rId42"/>
    <p:sldId id="309" r:id="rId43"/>
    <p:sldId id="314" r:id="rId44"/>
    <p:sldId id="315" r:id="rId45"/>
    <p:sldId id="324" r:id="rId46"/>
    <p:sldId id="326" r:id="rId47"/>
    <p:sldId id="327" r:id="rId48"/>
    <p:sldId id="328" r:id="rId49"/>
    <p:sldId id="325" r:id="rId50"/>
    <p:sldId id="33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orient="horz" pos="4104" userDrawn="1">
          <p15:clr>
            <a:srgbClr val="A4A3A4"/>
          </p15:clr>
        </p15:guide>
        <p15:guide id="4" orient="horz" pos="42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5332" autoAdjust="0"/>
  </p:normalViewPr>
  <p:slideViewPr>
    <p:cSldViewPr snapToGrid="0">
      <p:cViewPr varScale="1">
        <p:scale>
          <a:sx n="78" d="100"/>
          <a:sy n="78" d="100"/>
        </p:scale>
        <p:origin x="67" y="235"/>
      </p:cViewPr>
      <p:guideLst>
        <p:guide pos="192"/>
        <p:guide orient="horz" pos="4104"/>
        <p:guide orient="horz" pos="420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F2A016-081F-40BC-A6C1-E0BB74F29DA1}"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353770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F2A016-081F-40BC-A6C1-E0BB74F29DA1}"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72642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F2A016-081F-40BC-A6C1-E0BB74F29DA1}"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84666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F2A016-081F-40BC-A6C1-E0BB74F29DA1}"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100863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F2A016-081F-40BC-A6C1-E0BB74F29DA1}"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110568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F2A016-081F-40BC-A6C1-E0BB74F29DA1}"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5152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F2A016-081F-40BC-A6C1-E0BB74F29DA1}"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79076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F2A016-081F-40BC-A6C1-E0BB74F29DA1}"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348808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2A016-081F-40BC-A6C1-E0BB74F29DA1}"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65419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F2A016-081F-40BC-A6C1-E0BB74F29DA1}"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425154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F2A016-081F-40BC-A6C1-E0BB74F29DA1}"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6D859D-5060-4E85-A0BE-B82C404A0F17}" type="slidenum">
              <a:rPr lang="en-US" smtClean="0"/>
              <a:t>‹#›</a:t>
            </a:fld>
            <a:endParaRPr lang="en-US"/>
          </a:p>
        </p:txBody>
      </p:sp>
    </p:spTree>
    <p:extLst>
      <p:ext uri="{BB962C8B-B14F-4D97-AF65-F5344CB8AC3E}">
        <p14:creationId xmlns:p14="http://schemas.microsoft.com/office/powerpoint/2010/main" val="221238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2A016-081F-40BC-A6C1-E0BB74F29DA1}" type="datetimeFigureOut">
              <a:rPr lang="en-US" smtClean="0"/>
              <a:t>9/10/2018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D859D-5060-4E85-A0BE-B82C404A0F17}" type="slidenum">
              <a:rPr lang="en-US" smtClean="0"/>
              <a:t>‹#›</a:t>
            </a:fld>
            <a:endParaRPr lang="en-US"/>
          </a:p>
        </p:txBody>
      </p:sp>
    </p:spTree>
    <p:extLst>
      <p:ext uri="{BB962C8B-B14F-4D97-AF65-F5344CB8AC3E}">
        <p14:creationId xmlns:p14="http://schemas.microsoft.com/office/powerpoint/2010/main" val="3243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8.jpg"/><Relationship Id="rId7" Type="http://schemas.openxmlformats.org/officeDocument/2006/relationships/image" Target="../media/image11.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0.jpg"/><Relationship Id="rId10" Type="http://schemas.openxmlformats.org/officeDocument/2006/relationships/image" Target="../media/image14.jpg"/><Relationship Id="rId4" Type="http://schemas.openxmlformats.org/officeDocument/2006/relationships/image" Target="../media/image9.jpg"/><Relationship Id="rId9"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3078" y="3770542"/>
            <a:ext cx="2262434" cy="2684069"/>
          </a:xfrm>
        </p:spPr>
      </p:pic>
      <p:sp>
        <p:nvSpPr>
          <p:cNvPr id="5" name="Rectangle 4"/>
          <p:cNvSpPr/>
          <p:nvPr/>
        </p:nvSpPr>
        <p:spPr>
          <a:xfrm>
            <a:off x="806246" y="1475223"/>
            <a:ext cx="10184216" cy="830997"/>
          </a:xfrm>
          <a:prstGeom prst="rect">
            <a:avLst/>
          </a:prstGeom>
        </p:spPr>
        <p:txBody>
          <a:bodyPr wrap="square">
            <a:spAutoFit/>
          </a:bodyPr>
          <a:lstStyle/>
          <a:p>
            <a:pPr algn="r"/>
            <a:r>
              <a:rPr lang="fa-IR" sz="2400" dirty="0" smtClean="0">
                <a:cs typeface="B Nazanin" panose="00000400000000000000" pitchFamily="2" charset="-78"/>
              </a:rPr>
              <a:t>موضوع : </a:t>
            </a:r>
            <a:r>
              <a:rPr lang="fa-IR" sz="2400" dirty="0" smtClean="0">
                <a:cs typeface="B Nazanin" panose="00000400000000000000" pitchFamily="2" charset="-78"/>
              </a:rPr>
              <a:t>پنهان </a:t>
            </a:r>
            <a:r>
              <a:rPr lang="fa-IR" sz="2400" dirty="0">
                <a:cs typeface="B Nazanin" panose="00000400000000000000" pitchFamily="2" charset="-78"/>
              </a:rPr>
              <a:t>نگاری تصویر باینری در تصویر خاکستری با مقاومت دربرابر حمله ‌های نمک فلفلی و برش در بازیابی تصویر پنهان شده به روش بیتی</a:t>
            </a:r>
            <a:endParaRPr lang="en-US" sz="2400" dirty="0">
              <a:cs typeface="B Nazanin" panose="00000400000000000000" pitchFamily="2" charset="-78"/>
            </a:endParaRPr>
          </a:p>
        </p:txBody>
      </p:sp>
      <p:sp>
        <p:nvSpPr>
          <p:cNvPr id="8" name="Rectangle 7"/>
          <p:cNvSpPr/>
          <p:nvPr/>
        </p:nvSpPr>
        <p:spPr>
          <a:xfrm>
            <a:off x="5070764" y="3628296"/>
            <a:ext cx="4448654" cy="461665"/>
          </a:xfrm>
          <a:prstGeom prst="rect">
            <a:avLst/>
          </a:prstGeom>
        </p:spPr>
        <p:txBody>
          <a:bodyPr wrap="none">
            <a:spAutoFit/>
          </a:bodyPr>
          <a:lstStyle/>
          <a:p>
            <a:r>
              <a:rPr lang="fa-IR" sz="2400" dirty="0" smtClean="0">
                <a:cs typeface="B Nazanin" panose="00000400000000000000" pitchFamily="2" charset="-78"/>
              </a:rPr>
              <a:t>استاد راهنما : جناب آقای دکتر مهدی محرابی</a:t>
            </a:r>
            <a:endParaRPr lang="en-US" sz="2400" dirty="0">
              <a:cs typeface="B Nazanin" panose="00000400000000000000" pitchFamily="2" charset="-78"/>
            </a:endParaRPr>
          </a:p>
        </p:txBody>
      </p:sp>
      <p:sp>
        <p:nvSpPr>
          <p:cNvPr id="9" name="Rectangle 8"/>
          <p:cNvSpPr/>
          <p:nvPr/>
        </p:nvSpPr>
        <p:spPr>
          <a:xfrm>
            <a:off x="6239354" y="4650911"/>
            <a:ext cx="2029723" cy="446276"/>
          </a:xfrm>
          <a:prstGeom prst="rect">
            <a:avLst/>
          </a:prstGeom>
        </p:spPr>
        <p:txBody>
          <a:bodyPr wrap="none">
            <a:spAutoFit/>
          </a:bodyPr>
          <a:lstStyle/>
          <a:p>
            <a:r>
              <a:rPr lang="fa-IR" sz="2300" dirty="0" smtClean="0">
                <a:cs typeface="B Nazanin" panose="00000400000000000000" pitchFamily="2" charset="-78"/>
              </a:rPr>
              <a:t>نگارش : وحید زارعی</a:t>
            </a:r>
            <a:endParaRPr lang="en-US" sz="2300" dirty="0">
              <a:cs typeface="B Nazanin" panose="00000400000000000000" pitchFamily="2" charset="-78"/>
            </a:endParaRPr>
          </a:p>
        </p:txBody>
      </p:sp>
      <p:sp>
        <p:nvSpPr>
          <p:cNvPr id="10" name="Rectangle 9"/>
          <p:cNvSpPr/>
          <p:nvPr/>
        </p:nvSpPr>
        <p:spPr>
          <a:xfrm>
            <a:off x="6548396" y="5673526"/>
            <a:ext cx="1478290" cy="446276"/>
          </a:xfrm>
          <a:prstGeom prst="rect">
            <a:avLst/>
          </a:prstGeom>
        </p:spPr>
        <p:txBody>
          <a:bodyPr wrap="none">
            <a:spAutoFit/>
          </a:bodyPr>
          <a:lstStyle/>
          <a:p>
            <a:r>
              <a:rPr lang="fa-IR" sz="2300" dirty="0" smtClean="0">
                <a:cs typeface="B Nazanin" panose="00000400000000000000" pitchFamily="2" charset="-78"/>
              </a:rPr>
              <a:t>تابستان 1397</a:t>
            </a:r>
            <a:endParaRPr lang="en-US" sz="2300" dirty="0">
              <a:cs typeface="B Nazanin" panose="00000400000000000000" pitchFamily="2" charset="-78"/>
            </a:endParaRPr>
          </a:p>
        </p:txBody>
      </p:sp>
      <p:sp>
        <p:nvSpPr>
          <p:cNvPr id="11" name="Rectangle 10"/>
          <p:cNvSpPr/>
          <p:nvPr/>
        </p:nvSpPr>
        <p:spPr>
          <a:xfrm>
            <a:off x="5781536" y="168422"/>
            <a:ext cx="915635" cy="446276"/>
          </a:xfrm>
          <a:prstGeom prst="rect">
            <a:avLst/>
          </a:prstGeom>
        </p:spPr>
        <p:txBody>
          <a:bodyPr wrap="none">
            <a:spAutoFit/>
          </a:bodyPr>
          <a:lstStyle/>
          <a:p>
            <a:r>
              <a:rPr lang="fa-IR" sz="2300" dirty="0" smtClean="0">
                <a:cs typeface="B Nazanin" panose="00000400000000000000" pitchFamily="2" charset="-78"/>
              </a:rPr>
              <a:t>بنام خدا</a:t>
            </a:r>
            <a:endParaRPr lang="en-US" sz="2300" dirty="0">
              <a:cs typeface="B Nazanin" panose="00000400000000000000" pitchFamily="2" charset="-78"/>
            </a:endParaRPr>
          </a:p>
        </p:txBody>
      </p:sp>
    </p:spTree>
    <p:extLst>
      <p:ext uri="{BB962C8B-B14F-4D97-AF65-F5344CB8AC3E}">
        <p14:creationId xmlns:p14="http://schemas.microsoft.com/office/powerpoint/2010/main" val="2828605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934975636"/>
              </p:ext>
            </p:extLst>
          </p:nvPr>
        </p:nvGraphicFramePr>
        <p:xfrm>
          <a:off x="1146296" y="2893114"/>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84283445"/>
              </p:ext>
            </p:extLst>
          </p:nvPr>
        </p:nvGraphicFramePr>
        <p:xfrm>
          <a:off x="5199149" y="4979341"/>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11" name="Rectangle 10"/>
          <p:cNvSpPr/>
          <p:nvPr/>
        </p:nvSpPr>
        <p:spPr>
          <a:xfrm>
            <a:off x="6382171" y="4979342"/>
            <a:ext cx="139418"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p:cNvSpPr/>
          <p:nvPr/>
        </p:nvSpPr>
        <p:spPr>
          <a:xfrm>
            <a:off x="5511192" y="4979342"/>
            <a:ext cx="691081" cy="14744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4" name="Rectangle 13"/>
          <p:cNvSpPr/>
          <p:nvPr/>
        </p:nvSpPr>
        <p:spPr>
          <a:xfrm>
            <a:off x="5201006" y="4977730"/>
            <a:ext cx="126789" cy="14905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p:cNvSpPr/>
          <p:nvPr/>
        </p:nvSpPr>
        <p:spPr>
          <a:xfrm>
            <a:off x="5357942" y="4977730"/>
            <a:ext cx="128546" cy="14906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8" name="Rectangle 67"/>
          <p:cNvSpPr/>
          <p:nvPr/>
        </p:nvSpPr>
        <p:spPr>
          <a:xfrm>
            <a:off x="6232420" y="4977729"/>
            <a:ext cx="127982" cy="14657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69" name="Table 68"/>
          <p:cNvGraphicFramePr>
            <a:graphicFrameLocks noGrp="1"/>
          </p:cNvGraphicFramePr>
          <p:nvPr>
            <p:extLst>
              <p:ext uri="{D42A27DB-BD31-4B8C-83A1-F6EECF244321}">
                <p14:modId xmlns:p14="http://schemas.microsoft.com/office/powerpoint/2010/main" val="880057758"/>
              </p:ext>
            </p:extLst>
          </p:nvPr>
        </p:nvGraphicFramePr>
        <p:xfrm>
          <a:off x="5175646" y="1498444"/>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100221436"/>
                  </a:ext>
                </a:extLst>
              </a:tr>
            </a:tbl>
          </a:graphicData>
        </a:graphic>
      </p:graphicFrame>
      <p:sp>
        <p:nvSpPr>
          <p:cNvPr id="70" name="Rectangle 69"/>
          <p:cNvSpPr/>
          <p:nvPr/>
        </p:nvSpPr>
        <p:spPr>
          <a:xfrm>
            <a:off x="6358668" y="2668408"/>
            <a:ext cx="139418" cy="149060"/>
          </a:xfrm>
          <a:prstGeom prst="rect">
            <a:avLst/>
          </a:prstGeom>
          <a:solidFill>
            <a:srgbClr val="92D05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1" name="Rectangle 70"/>
          <p:cNvSpPr/>
          <p:nvPr/>
        </p:nvSpPr>
        <p:spPr>
          <a:xfrm>
            <a:off x="5487689" y="2670020"/>
            <a:ext cx="691081" cy="14744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72" name="Rectangle 71"/>
          <p:cNvSpPr/>
          <p:nvPr/>
        </p:nvSpPr>
        <p:spPr>
          <a:xfrm>
            <a:off x="5181514" y="2668408"/>
            <a:ext cx="126789" cy="149060"/>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3" name="Rectangle 72"/>
          <p:cNvSpPr/>
          <p:nvPr/>
        </p:nvSpPr>
        <p:spPr>
          <a:xfrm>
            <a:off x="5334439" y="2668407"/>
            <a:ext cx="128546" cy="149061"/>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4" name="Rectangle 73"/>
          <p:cNvSpPr/>
          <p:nvPr/>
        </p:nvSpPr>
        <p:spPr>
          <a:xfrm>
            <a:off x="6208917" y="2668407"/>
            <a:ext cx="127982" cy="14657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1" name="Table 80"/>
          <p:cNvGraphicFramePr>
            <a:graphicFrameLocks noGrp="1"/>
          </p:cNvGraphicFramePr>
          <p:nvPr>
            <p:extLst>
              <p:ext uri="{D42A27DB-BD31-4B8C-83A1-F6EECF244321}">
                <p14:modId xmlns:p14="http://schemas.microsoft.com/office/powerpoint/2010/main" val="2676771633"/>
              </p:ext>
            </p:extLst>
          </p:nvPr>
        </p:nvGraphicFramePr>
        <p:xfrm>
          <a:off x="6956746" y="4977729"/>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2100221436"/>
                  </a:ext>
                </a:extLst>
              </a:tr>
            </a:tbl>
          </a:graphicData>
        </a:graphic>
      </p:graphicFrame>
      <p:sp>
        <p:nvSpPr>
          <p:cNvPr id="82" name="Rectangle 81"/>
          <p:cNvSpPr/>
          <p:nvPr/>
        </p:nvSpPr>
        <p:spPr>
          <a:xfrm>
            <a:off x="8139768" y="4977730"/>
            <a:ext cx="139418" cy="147447"/>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3" name="Rectangle 82"/>
          <p:cNvSpPr/>
          <p:nvPr/>
        </p:nvSpPr>
        <p:spPr>
          <a:xfrm>
            <a:off x="7268789" y="4977730"/>
            <a:ext cx="691081" cy="147447"/>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84" name="Rectangle 83"/>
          <p:cNvSpPr/>
          <p:nvPr/>
        </p:nvSpPr>
        <p:spPr>
          <a:xfrm>
            <a:off x="6958603" y="4976118"/>
            <a:ext cx="126789" cy="14905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Rectangle 84"/>
          <p:cNvSpPr/>
          <p:nvPr/>
        </p:nvSpPr>
        <p:spPr>
          <a:xfrm>
            <a:off x="7115539" y="4976118"/>
            <a:ext cx="128546" cy="149060"/>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6" name="Rectangle 85"/>
          <p:cNvSpPr/>
          <p:nvPr/>
        </p:nvSpPr>
        <p:spPr>
          <a:xfrm>
            <a:off x="7990017" y="4976117"/>
            <a:ext cx="127982" cy="146579"/>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0" name="Oval 99"/>
          <p:cNvSpPr/>
          <p:nvPr/>
        </p:nvSpPr>
        <p:spPr>
          <a:xfrm>
            <a:off x="6262205" y="485246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1" name="Oval 100"/>
          <p:cNvSpPr/>
          <p:nvPr/>
        </p:nvSpPr>
        <p:spPr>
          <a:xfrm>
            <a:off x="4994711" y="2527050"/>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3" name="Oval 102"/>
          <p:cNvSpPr/>
          <p:nvPr/>
        </p:nvSpPr>
        <p:spPr>
          <a:xfrm>
            <a:off x="6811831" y="485723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1" name="Oval 110"/>
          <p:cNvSpPr/>
          <p:nvPr/>
        </p:nvSpPr>
        <p:spPr>
          <a:xfrm>
            <a:off x="2768599" y="2893114"/>
            <a:ext cx="863499" cy="516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3" name="Oval 112"/>
          <p:cNvSpPr/>
          <p:nvPr/>
        </p:nvSpPr>
        <p:spPr>
          <a:xfrm>
            <a:off x="2730807" y="3955661"/>
            <a:ext cx="863499" cy="516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4" name="Oval 113"/>
          <p:cNvSpPr/>
          <p:nvPr/>
        </p:nvSpPr>
        <p:spPr>
          <a:xfrm>
            <a:off x="2730705" y="4492048"/>
            <a:ext cx="863499" cy="516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39" name="Table 138"/>
          <p:cNvGraphicFramePr>
            <a:graphicFrameLocks noGrp="1"/>
          </p:cNvGraphicFramePr>
          <p:nvPr>
            <p:extLst>
              <p:ext uri="{D42A27DB-BD31-4B8C-83A1-F6EECF244321}">
                <p14:modId xmlns:p14="http://schemas.microsoft.com/office/powerpoint/2010/main" val="436012397"/>
              </p:ext>
            </p:extLst>
          </p:nvPr>
        </p:nvGraphicFramePr>
        <p:xfrm>
          <a:off x="9619500" y="3222135"/>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LOGO</a:t>
                      </a:r>
                    </a:p>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40" name="Rectangle 139"/>
          <p:cNvSpPr/>
          <p:nvPr/>
        </p:nvSpPr>
        <p:spPr>
          <a:xfrm>
            <a:off x="10802522" y="3222136"/>
            <a:ext cx="139418"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1" name="Rectangle 140"/>
          <p:cNvSpPr/>
          <p:nvPr/>
        </p:nvSpPr>
        <p:spPr>
          <a:xfrm>
            <a:off x="9931543" y="3222136"/>
            <a:ext cx="691081"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42" name="Rectangle 141"/>
          <p:cNvSpPr/>
          <p:nvPr/>
        </p:nvSpPr>
        <p:spPr>
          <a:xfrm>
            <a:off x="9621357" y="3220524"/>
            <a:ext cx="126789" cy="149059"/>
          </a:xfrm>
          <a:prstGeom prst="rect">
            <a:avLst/>
          </a:prstGeom>
          <a:solidFill>
            <a:schemeClr val="accent2">
              <a:lumMod val="60000"/>
              <a:lumOff val="40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3" name="Rectangle 142"/>
          <p:cNvSpPr/>
          <p:nvPr/>
        </p:nvSpPr>
        <p:spPr>
          <a:xfrm>
            <a:off x="9778293" y="3220524"/>
            <a:ext cx="128546" cy="149060"/>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4" name="Rectangle 143"/>
          <p:cNvSpPr/>
          <p:nvPr/>
        </p:nvSpPr>
        <p:spPr>
          <a:xfrm>
            <a:off x="10652771" y="3220523"/>
            <a:ext cx="127982" cy="14657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5" name="Oval 144"/>
          <p:cNvSpPr/>
          <p:nvPr/>
        </p:nvSpPr>
        <p:spPr>
          <a:xfrm>
            <a:off x="9457651" y="3084704"/>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7" name="Straight Connector 146"/>
          <p:cNvCxnSpPr/>
          <p:nvPr/>
        </p:nvCxnSpPr>
        <p:spPr>
          <a:xfrm flipV="1">
            <a:off x="5206974" y="3308813"/>
            <a:ext cx="3383879" cy="15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Elbow Connector 156"/>
          <p:cNvCxnSpPr/>
          <p:nvPr/>
        </p:nvCxnSpPr>
        <p:spPr>
          <a:xfrm rot="10800000" flipV="1">
            <a:off x="6474469" y="3332956"/>
            <a:ext cx="1755744" cy="1220904"/>
          </a:xfrm>
          <a:prstGeom prst="bentConnector3">
            <a:avLst>
              <a:gd name="adj1" fmla="val -1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5206974" y="2954187"/>
            <a:ext cx="0" cy="374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6474468" y="4538980"/>
            <a:ext cx="0" cy="3160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H="1">
            <a:off x="8578051" y="3302400"/>
            <a:ext cx="879600" cy="53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7021997" y="4553861"/>
            <a:ext cx="0" cy="3066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Elbow Connector 226"/>
          <p:cNvCxnSpPr/>
          <p:nvPr/>
        </p:nvCxnSpPr>
        <p:spPr>
          <a:xfrm rot="16200000" flipH="1">
            <a:off x="3441875" y="4916474"/>
            <a:ext cx="1167751" cy="829322"/>
          </a:xfrm>
          <a:prstGeom prst="bentConnector3">
            <a:avLst>
              <a:gd name="adj1" fmla="val 106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a:off x="3589226" y="4213847"/>
            <a:ext cx="852468" cy="638615"/>
          </a:xfrm>
          <a:prstGeom prst="bentConnector3">
            <a:avLst>
              <a:gd name="adj1" fmla="val 10005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440412" y="5331135"/>
            <a:ext cx="3703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p:nvPr/>
        </p:nvCxnSpPr>
        <p:spPr>
          <a:xfrm>
            <a:off x="4441694" y="5909931"/>
            <a:ext cx="3703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p:nvPr/>
        </p:nvCxnSpPr>
        <p:spPr>
          <a:xfrm>
            <a:off x="4440412" y="2436270"/>
            <a:ext cx="376932" cy="5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692742" y="2121003"/>
            <a:ext cx="1211975"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تصویر میزبان</a:t>
            </a:r>
            <a:endParaRPr lang="en-US" sz="2000" dirty="0">
              <a:latin typeface="Times New Roman" panose="02020603050405020304" pitchFamily="18" charset="0"/>
              <a:cs typeface="B Nazanin" panose="00000400000000000000" pitchFamily="2" charset="-78"/>
            </a:endParaRPr>
          </a:p>
        </p:txBody>
      </p:sp>
      <p:graphicFrame>
        <p:nvGraphicFramePr>
          <p:cNvPr id="50" name="Table 49"/>
          <p:cNvGraphicFramePr>
            <a:graphicFrameLocks noGrp="1"/>
          </p:cNvGraphicFramePr>
          <p:nvPr>
            <p:extLst>
              <p:ext uri="{D42A27DB-BD31-4B8C-83A1-F6EECF244321}">
                <p14:modId xmlns:p14="http://schemas.microsoft.com/office/powerpoint/2010/main" val="1859123867"/>
              </p:ext>
            </p:extLst>
          </p:nvPr>
        </p:nvGraphicFramePr>
        <p:xfrm>
          <a:off x="6950397" y="1498443"/>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51" name="Rectangle 50"/>
          <p:cNvSpPr/>
          <p:nvPr/>
        </p:nvSpPr>
        <p:spPr>
          <a:xfrm>
            <a:off x="8133419" y="2668407"/>
            <a:ext cx="139418" cy="149060"/>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2" name="Rectangle 51"/>
          <p:cNvSpPr/>
          <p:nvPr/>
        </p:nvSpPr>
        <p:spPr>
          <a:xfrm>
            <a:off x="7262440" y="2670019"/>
            <a:ext cx="691081" cy="14744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53" name="Rectangle 52"/>
          <p:cNvSpPr/>
          <p:nvPr/>
        </p:nvSpPr>
        <p:spPr>
          <a:xfrm>
            <a:off x="6952254" y="2668407"/>
            <a:ext cx="126789" cy="14906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4" name="Rectangle 53"/>
          <p:cNvSpPr/>
          <p:nvPr/>
        </p:nvSpPr>
        <p:spPr>
          <a:xfrm>
            <a:off x="7109190" y="2668406"/>
            <a:ext cx="128546" cy="149061"/>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5" name="Rectangle 54"/>
          <p:cNvSpPr/>
          <p:nvPr/>
        </p:nvSpPr>
        <p:spPr>
          <a:xfrm>
            <a:off x="7983668" y="2668406"/>
            <a:ext cx="127982" cy="14657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6" name="Oval 55"/>
          <p:cNvSpPr/>
          <p:nvPr/>
        </p:nvSpPr>
        <p:spPr>
          <a:xfrm>
            <a:off x="8004059" y="2520001"/>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0" name="Oval 59"/>
          <p:cNvSpPr/>
          <p:nvPr/>
        </p:nvSpPr>
        <p:spPr>
          <a:xfrm>
            <a:off x="2768599" y="3426420"/>
            <a:ext cx="863499" cy="5163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8" name="Elbow Connector 17"/>
          <p:cNvCxnSpPr>
            <a:stCxn id="60" idx="6"/>
          </p:cNvCxnSpPr>
          <p:nvPr/>
        </p:nvCxnSpPr>
        <p:spPr>
          <a:xfrm flipV="1">
            <a:off x="3632098" y="1862667"/>
            <a:ext cx="808314" cy="1821939"/>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430249" y="1862667"/>
            <a:ext cx="376932" cy="59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1" idx="6"/>
          </p:cNvCxnSpPr>
          <p:nvPr/>
        </p:nvCxnSpPr>
        <p:spPr>
          <a:xfrm>
            <a:off x="3632098" y="3151300"/>
            <a:ext cx="8083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8231339" y="2964058"/>
            <a:ext cx="0" cy="3744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568778" y="2387047"/>
            <a:ext cx="1211975"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تصویر پیام</a:t>
            </a:r>
            <a:endParaRPr lang="en-US" sz="2000" dirty="0">
              <a:latin typeface="Times New Roman" panose="02020603050405020304" pitchFamily="18" charset="0"/>
              <a:cs typeface="B Nazanin" panose="00000400000000000000" pitchFamily="2" charset="-78"/>
            </a:endParaRPr>
          </a:p>
        </p:txBody>
      </p:sp>
      <p:sp>
        <p:nvSpPr>
          <p:cNvPr id="62" name="TextBox 61"/>
          <p:cNvSpPr txBox="1"/>
          <p:nvPr/>
        </p:nvSpPr>
        <p:spPr>
          <a:xfrm>
            <a:off x="1414022" y="103127"/>
            <a:ext cx="10063876"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چهار ، پنج ، شش و هفت : جهت دهی به هربلاک در بارگیری تصویر پیام ، دسته بندی بلاک ها ، جای گذاری و رمزگذاری</a:t>
            </a:r>
            <a:endParaRPr lang="en-US" sz="2000" dirty="0">
              <a:latin typeface="Times New Roman" panose="02020603050405020304" pitchFamily="18" charset="0"/>
              <a:cs typeface="B Nazanin" panose="00000400000000000000" pitchFamily="2" charset="-78"/>
            </a:endParaRPr>
          </a:p>
        </p:txBody>
      </p:sp>
      <p:sp>
        <p:nvSpPr>
          <p:cNvPr id="63" name="Rectangle 62"/>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9</a:t>
            </a:r>
            <a:endParaRPr lang="en-US" dirty="0"/>
          </a:p>
        </p:txBody>
      </p:sp>
    </p:spTree>
    <p:extLst>
      <p:ext uri="{BB962C8B-B14F-4D97-AF65-F5344CB8AC3E}">
        <p14:creationId xmlns:p14="http://schemas.microsoft.com/office/powerpoint/2010/main" val="3091360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90055268"/>
              </p:ext>
            </p:extLst>
          </p:nvPr>
        </p:nvGraphicFramePr>
        <p:xfrm>
          <a:off x="6926025" y="967017"/>
          <a:ext cx="1328789" cy="1333498"/>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3498">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5" name="Rectangle 4"/>
          <p:cNvSpPr/>
          <p:nvPr/>
        </p:nvSpPr>
        <p:spPr>
          <a:xfrm>
            <a:off x="8109047" y="966554"/>
            <a:ext cx="139418" cy="15548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Rectangle 5"/>
          <p:cNvSpPr/>
          <p:nvPr/>
        </p:nvSpPr>
        <p:spPr>
          <a:xfrm>
            <a:off x="7238068" y="966554"/>
            <a:ext cx="691081" cy="15548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7" name="Rectangle 6"/>
          <p:cNvSpPr/>
          <p:nvPr/>
        </p:nvSpPr>
        <p:spPr>
          <a:xfrm>
            <a:off x="6927882" y="964854"/>
            <a:ext cx="126789" cy="15718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7"/>
          <p:cNvSpPr/>
          <p:nvPr/>
        </p:nvSpPr>
        <p:spPr>
          <a:xfrm>
            <a:off x="7084818" y="964854"/>
            <a:ext cx="128546" cy="157188"/>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p:cNvSpPr/>
          <p:nvPr/>
        </p:nvSpPr>
        <p:spPr>
          <a:xfrm>
            <a:off x="7959296" y="964989"/>
            <a:ext cx="127982" cy="154572"/>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027515913"/>
              </p:ext>
            </p:extLst>
          </p:nvPr>
        </p:nvGraphicFramePr>
        <p:xfrm>
          <a:off x="6932374" y="4290917"/>
          <a:ext cx="1328789" cy="1340693"/>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40693">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100221436"/>
                  </a:ext>
                </a:extLst>
              </a:tr>
            </a:tbl>
          </a:graphicData>
        </a:graphic>
      </p:graphicFrame>
      <p:sp>
        <p:nvSpPr>
          <p:cNvPr id="11" name="Rectangle 10"/>
          <p:cNvSpPr/>
          <p:nvPr/>
        </p:nvSpPr>
        <p:spPr>
          <a:xfrm>
            <a:off x="8115396" y="5456639"/>
            <a:ext cx="139418" cy="157188"/>
          </a:xfrm>
          <a:prstGeom prst="rect">
            <a:avLst/>
          </a:prstGeom>
          <a:solidFill>
            <a:srgbClr val="92D05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p:cNvSpPr/>
          <p:nvPr/>
        </p:nvSpPr>
        <p:spPr>
          <a:xfrm>
            <a:off x="7244417" y="5458339"/>
            <a:ext cx="691081" cy="15548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3" name="Rectangle 12"/>
          <p:cNvSpPr/>
          <p:nvPr/>
        </p:nvSpPr>
        <p:spPr>
          <a:xfrm>
            <a:off x="6938242" y="5456639"/>
            <a:ext cx="126789" cy="157188"/>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p:cNvSpPr/>
          <p:nvPr/>
        </p:nvSpPr>
        <p:spPr>
          <a:xfrm>
            <a:off x="7091167" y="5456638"/>
            <a:ext cx="128546" cy="15718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p:cNvSpPr/>
          <p:nvPr/>
        </p:nvSpPr>
        <p:spPr>
          <a:xfrm>
            <a:off x="7965645" y="5456774"/>
            <a:ext cx="127982" cy="154572"/>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908281791"/>
              </p:ext>
            </p:extLst>
          </p:nvPr>
        </p:nvGraphicFramePr>
        <p:xfrm>
          <a:off x="1238533" y="955454"/>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2100221436"/>
                  </a:ext>
                </a:extLst>
              </a:tr>
            </a:tbl>
          </a:graphicData>
        </a:graphic>
      </p:graphicFrame>
      <p:sp>
        <p:nvSpPr>
          <p:cNvPr id="17" name="Rectangle 16"/>
          <p:cNvSpPr/>
          <p:nvPr/>
        </p:nvSpPr>
        <p:spPr>
          <a:xfrm>
            <a:off x="2421555" y="955455"/>
            <a:ext cx="139418" cy="147447"/>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 name="Rectangle 17"/>
          <p:cNvSpPr/>
          <p:nvPr/>
        </p:nvSpPr>
        <p:spPr>
          <a:xfrm>
            <a:off x="1550576" y="955455"/>
            <a:ext cx="691081" cy="147447"/>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9" name="Rectangle 18"/>
          <p:cNvSpPr/>
          <p:nvPr/>
        </p:nvSpPr>
        <p:spPr>
          <a:xfrm>
            <a:off x="1240390" y="953843"/>
            <a:ext cx="126789" cy="14905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p:cNvSpPr/>
          <p:nvPr/>
        </p:nvSpPr>
        <p:spPr>
          <a:xfrm>
            <a:off x="1397326" y="953843"/>
            <a:ext cx="128546" cy="149060"/>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Rectangle 20"/>
          <p:cNvSpPr/>
          <p:nvPr/>
        </p:nvSpPr>
        <p:spPr>
          <a:xfrm>
            <a:off x="2271804" y="953842"/>
            <a:ext cx="127982" cy="146579"/>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2043621285"/>
              </p:ext>
            </p:extLst>
          </p:nvPr>
        </p:nvGraphicFramePr>
        <p:xfrm>
          <a:off x="1235980" y="4354167"/>
          <a:ext cx="1328789" cy="1288975"/>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288975">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26" name="Rectangle 25"/>
          <p:cNvSpPr/>
          <p:nvPr/>
        </p:nvSpPr>
        <p:spPr>
          <a:xfrm>
            <a:off x="2419002" y="5476299"/>
            <a:ext cx="139418" cy="149060"/>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Rectangle 26"/>
          <p:cNvSpPr/>
          <p:nvPr/>
        </p:nvSpPr>
        <p:spPr>
          <a:xfrm>
            <a:off x="1548023" y="5477911"/>
            <a:ext cx="691081" cy="14744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28" name="Rectangle 27"/>
          <p:cNvSpPr/>
          <p:nvPr/>
        </p:nvSpPr>
        <p:spPr>
          <a:xfrm>
            <a:off x="1237837" y="5476299"/>
            <a:ext cx="126789" cy="14906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9" name="Rectangle 28"/>
          <p:cNvSpPr/>
          <p:nvPr/>
        </p:nvSpPr>
        <p:spPr>
          <a:xfrm>
            <a:off x="1394773" y="5476298"/>
            <a:ext cx="128546" cy="149061"/>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0" name="Rectangle 29"/>
          <p:cNvSpPr/>
          <p:nvPr/>
        </p:nvSpPr>
        <p:spPr>
          <a:xfrm>
            <a:off x="2269251" y="5476298"/>
            <a:ext cx="127982" cy="14657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1" name="Straight Connector 3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8646" y="1965699"/>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49064" y="5302355"/>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6166992" y="1931183"/>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200935" y="5318378"/>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012" y="965309"/>
            <a:ext cx="1314972" cy="132524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761" y="4280340"/>
            <a:ext cx="1310223" cy="1340693"/>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465" y="4344888"/>
            <a:ext cx="1318861" cy="1298254"/>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978" y="966399"/>
            <a:ext cx="1348747" cy="1348747"/>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98301" y="965981"/>
            <a:ext cx="1333751" cy="1354591"/>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95751" y="4337442"/>
            <a:ext cx="1365058" cy="1343894"/>
          </a:xfrm>
          <a:prstGeom prst="rect">
            <a:avLst/>
          </a:prstGeom>
        </p:spPr>
      </p:pic>
      <p:pic>
        <p:nvPicPr>
          <p:cNvPr id="44" name="Picture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9732" y="4344888"/>
            <a:ext cx="1305034" cy="1294838"/>
          </a:xfrm>
          <a:prstGeom prst="rect">
            <a:avLst/>
          </a:prstGeom>
        </p:spPr>
      </p:pic>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06332" y="977207"/>
            <a:ext cx="1382611" cy="1350705"/>
          </a:xfrm>
          <a:prstGeom prst="rect">
            <a:avLst/>
          </a:prstGeom>
        </p:spPr>
      </p:pic>
      <p:sp>
        <p:nvSpPr>
          <p:cNvPr id="48" name="TextBox 47"/>
          <p:cNvSpPr txBox="1"/>
          <p:nvPr/>
        </p:nvSpPr>
        <p:spPr>
          <a:xfrm>
            <a:off x="8347528" y="2452514"/>
            <a:ext cx="1664162"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a:t>
            </a:r>
            <a:r>
              <a:rPr lang="fa-IR" sz="1600" dirty="0" smtClean="0">
                <a:latin typeface="Times New Roman" panose="02020603050405020304" pitchFamily="18" charset="0"/>
                <a:cs typeface="B Nazanin" panose="00000400000000000000" pitchFamily="2" charset="-78"/>
              </a:rPr>
              <a:t>پیام</a:t>
            </a:r>
            <a:endParaRPr lang="fa-IR" sz="1600" dirty="0">
              <a:latin typeface="Times New Roman" panose="02020603050405020304" pitchFamily="18" charset="0"/>
              <a:cs typeface="B Nazanin" panose="00000400000000000000" pitchFamily="2" charset="-78"/>
            </a:endParaRPr>
          </a:p>
          <a:p>
            <a:pPr algn="ctr"/>
            <a:r>
              <a:rPr lang="fa-IR" sz="1600" dirty="0">
                <a:latin typeface="Times New Roman" panose="02020603050405020304" pitchFamily="18" charset="0"/>
                <a:cs typeface="B Nazanin" panose="00000400000000000000" pitchFamily="2" charset="-78"/>
              </a:rPr>
              <a:t>مبنا : بالا سمت راست</a:t>
            </a:r>
          </a:p>
        </p:txBody>
      </p:sp>
      <p:sp>
        <p:nvSpPr>
          <p:cNvPr id="49" name="TextBox 48"/>
          <p:cNvSpPr txBox="1"/>
          <p:nvPr/>
        </p:nvSpPr>
        <p:spPr>
          <a:xfrm>
            <a:off x="9905572" y="2427501"/>
            <a:ext cx="1866122"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پیام</a:t>
            </a:r>
          </a:p>
          <a:p>
            <a:pPr algn="ctr"/>
            <a:r>
              <a:rPr lang="fa-IR" sz="1600" dirty="0">
                <a:latin typeface="Times New Roman" panose="02020603050405020304" pitchFamily="18" charset="0"/>
                <a:cs typeface="B Nazanin" panose="00000400000000000000" pitchFamily="2" charset="-78"/>
              </a:rPr>
              <a:t>رمزگذاری شده</a:t>
            </a:r>
          </a:p>
        </p:txBody>
      </p:sp>
      <p:sp>
        <p:nvSpPr>
          <p:cNvPr id="54" name="TextBox 53"/>
          <p:cNvSpPr txBox="1"/>
          <p:nvPr/>
        </p:nvSpPr>
        <p:spPr>
          <a:xfrm>
            <a:off x="8288491" y="5818650"/>
            <a:ext cx="1723199"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پیام</a:t>
            </a:r>
          </a:p>
          <a:p>
            <a:pPr algn="ctr"/>
            <a:r>
              <a:rPr lang="fa-IR" sz="1600" dirty="0">
                <a:latin typeface="Times New Roman" panose="02020603050405020304" pitchFamily="18" charset="0"/>
                <a:cs typeface="B Nazanin" panose="00000400000000000000" pitchFamily="2" charset="-78"/>
              </a:rPr>
              <a:t>مبنا : پایین سمت </a:t>
            </a:r>
            <a:r>
              <a:rPr lang="fa-IR" sz="1600" dirty="0" smtClean="0">
                <a:latin typeface="Times New Roman" panose="02020603050405020304" pitchFamily="18" charset="0"/>
                <a:cs typeface="B Nazanin" panose="00000400000000000000" pitchFamily="2" charset="-78"/>
              </a:rPr>
              <a:t>چپ</a:t>
            </a:r>
            <a:endParaRPr lang="fa-IR" sz="1600" dirty="0">
              <a:latin typeface="Times New Roman" panose="02020603050405020304" pitchFamily="18" charset="0"/>
              <a:cs typeface="B Nazanin" panose="00000400000000000000" pitchFamily="2" charset="-78"/>
            </a:endParaRPr>
          </a:p>
        </p:txBody>
      </p:sp>
      <p:sp>
        <p:nvSpPr>
          <p:cNvPr id="55" name="TextBox 54"/>
          <p:cNvSpPr txBox="1"/>
          <p:nvPr/>
        </p:nvSpPr>
        <p:spPr>
          <a:xfrm>
            <a:off x="9859793" y="5819025"/>
            <a:ext cx="1866122"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پیام</a:t>
            </a:r>
          </a:p>
          <a:p>
            <a:pPr algn="ctr"/>
            <a:r>
              <a:rPr lang="fa-IR" sz="1600" dirty="0">
                <a:latin typeface="Times New Roman" panose="02020603050405020304" pitchFamily="18" charset="0"/>
                <a:cs typeface="B Nazanin" panose="00000400000000000000" pitchFamily="2" charset="-78"/>
              </a:rPr>
              <a:t>رمزگذاری شده</a:t>
            </a:r>
          </a:p>
        </p:txBody>
      </p:sp>
      <p:sp>
        <p:nvSpPr>
          <p:cNvPr id="56" name="TextBox 55"/>
          <p:cNvSpPr txBox="1"/>
          <p:nvPr/>
        </p:nvSpPr>
        <p:spPr>
          <a:xfrm>
            <a:off x="1102939" y="2452514"/>
            <a:ext cx="1551035" cy="584775"/>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بلاک های دسته 4</a:t>
            </a:r>
          </a:p>
          <a:p>
            <a:pPr algn="ctr"/>
            <a:r>
              <a:rPr lang="fa-IR" sz="1600" dirty="0" smtClean="0">
                <a:latin typeface="Times New Roman" panose="02020603050405020304" pitchFamily="18" charset="0"/>
                <a:cs typeface="B Nazanin" panose="00000400000000000000" pitchFamily="2" charset="-78"/>
              </a:rPr>
              <a:t>تصویر میزبان</a:t>
            </a:r>
            <a:endParaRPr lang="en-US" sz="1600" dirty="0">
              <a:latin typeface="Times New Roman" panose="02020603050405020304" pitchFamily="18" charset="0"/>
              <a:cs typeface="B Nazanin" panose="00000400000000000000" pitchFamily="2" charset="-78"/>
            </a:endParaRPr>
          </a:p>
        </p:txBody>
      </p:sp>
      <p:sp>
        <p:nvSpPr>
          <p:cNvPr id="57" name="TextBox 56"/>
          <p:cNvSpPr txBox="1"/>
          <p:nvPr/>
        </p:nvSpPr>
        <p:spPr>
          <a:xfrm>
            <a:off x="2593600" y="2441030"/>
            <a:ext cx="1866122" cy="584775"/>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تصویر پیام اصلی</a:t>
            </a:r>
          </a:p>
          <a:p>
            <a:pPr algn="ctr"/>
            <a:r>
              <a:rPr lang="fa-IR" sz="1600" dirty="0" smtClean="0">
                <a:latin typeface="Times New Roman" panose="02020603050405020304" pitchFamily="18" charset="0"/>
                <a:cs typeface="B Nazanin" panose="00000400000000000000" pitchFamily="2" charset="-78"/>
              </a:rPr>
              <a:t>مبنا : بالا سمت چپ</a:t>
            </a:r>
          </a:p>
        </p:txBody>
      </p:sp>
      <p:sp>
        <p:nvSpPr>
          <p:cNvPr id="58" name="TextBox 57"/>
          <p:cNvSpPr txBox="1"/>
          <p:nvPr/>
        </p:nvSpPr>
        <p:spPr>
          <a:xfrm>
            <a:off x="4199455" y="2435568"/>
            <a:ext cx="1866122"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a:t>
            </a:r>
            <a:r>
              <a:rPr lang="fa-IR" sz="1600" dirty="0" smtClean="0">
                <a:latin typeface="Times New Roman" panose="02020603050405020304" pitchFamily="18" charset="0"/>
                <a:cs typeface="B Nazanin" panose="00000400000000000000" pitchFamily="2" charset="-78"/>
              </a:rPr>
              <a:t>پیام</a:t>
            </a:r>
          </a:p>
          <a:p>
            <a:pPr algn="ctr"/>
            <a:r>
              <a:rPr lang="fa-IR" sz="1600" dirty="0" smtClean="0">
                <a:latin typeface="Times New Roman" panose="02020603050405020304" pitchFamily="18" charset="0"/>
                <a:cs typeface="B Nazanin" panose="00000400000000000000" pitchFamily="2" charset="-78"/>
              </a:rPr>
              <a:t>رمزگذاری شده</a:t>
            </a:r>
            <a:endParaRPr lang="fa-IR" sz="1600" dirty="0">
              <a:latin typeface="Times New Roman" panose="02020603050405020304" pitchFamily="18" charset="0"/>
              <a:cs typeface="B Nazanin" panose="00000400000000000000" pitchFamily="2" charset="-78"/>
            </a:endParaRPr>
          </a:p>
        </p:txBody>
      </p:sp>
      <p:sp>
        <p:nvSpPr>
          <p:cNvPr id="60" name="TextBox 59"/>
          <p:cNvSpPr txBox="1"/>
          <p:nvPr/>
        </p:nvSpPr>
        <p:spPr>
          <a:xfrm>
            <a:off x="2576749" y="5818650"/>
            <a:ext cx="1866122"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a:t>
            </a:r>
            <a:r>
              <a:rPr lang="fa-IR" sz="1600" dirty="0" smtClean="0">
                <a:latin typeface="Times New Roman" panose="02020603050405020304" pitchFamily="18" charset="0"/>
                <a:cs typeface="B Nazanin" panose="00000400000000000000" pitchFamily="2" charset="-78"/>
              </a:rPr>
              <a:t>پیام</a:t>
            </a:r>
            <a:endParaRPr lang="fa-IR" sz="1600" dirty="0">
              <a:latin typeface="Times New Roman" panose="02020603050405020304" pitchFamily="18" charset="0"/>
              <a:cs typeface="B Nazanin" panose="00000400000000000000" pitchFamily="2" charset="-78"/>
            </a:endParaRPr>
          </a:p>
          <a:p>
            <a:pPr algn="ctr"/>
            <a:r>
              <a:rPr lang="fa-IR" sz="1600" dirty="0">
                <a:latin typeface="Times New Roman" panose="02020603050405020304" pitchFamily="18" charset="0"/>
                <a:cs typeface="B Nazanin" panose="00000400000000000000" pitchFamily="2" charset="-78"/>
              </a:rPr>
              <a:t>مبنا : </a:t>
            </a:r>
            <a:r>
              <a:rPr lang="fa-IR" sz="1600" dirty="0" smtClean="0">
                <a:latin typeface="Times New Roman" panose="02020603050405020304" pitchFamily="18" charset="0"/>
                <a:cs typeface="B Nazanin" panose="00000400000000000000" pitchFamily="2" charset="-78"/>
              </a:rPr>
              <a:t>پایین </a:t>
            </a:r>
            <a:r>
              <a:rPr lang="fa-IR" sz="1600" dirty="0">
                <a:latin typeface="Times New Roman" panose="02020603050405020304" pitchFamily="18" charset="0"/>
                <a:cs typeface="B Nazanin" panose="00000400000000000000" pitchFamily="2" charset="-78"/>
              </a:rPr>
              <a:t>سمت </a:t>
            </a:r>
            <a:r>
              <a:rPr lang="fa-IR" sz="1600" dirty="0" smtClean="0">
                <a:latin typeface="Times New Roman" panose="02020603050405020304" pitchFamily="18" charset="0"/>
                <a:cs typeface="B Nazanin" panose="00000400000000000000" pitchFamily="2" charset="-78"/>
              </a:rPr>
              <a:t>راست</a:t>
            </a:r>
            <a:endParaRPr lang="fa-IR" sz="1600" dirty="0">
              <a:latin typeface="Times New Roman" panose="02020603050405020304" pitchFamily="18" charset="0"/>
              <a:cs typeface="B Nazanin" panose="00000400000000000000" pitchFamily="2" charset="-78"/>
            </a:endParaRPr>
          </a:p>
        </p:txBody>
      </p:sp>
      <p:sp>
        <p:nvSpPr>
          <p:cNvPr id="61" name="TextBox 60"/>
          <p:cNvSpPr txBox="1"/>
          <p:nvPr/>
        </p:nvSpPr>
        <p:spPr>
          <a:xfrm>
            <a:off x="4148674" y="5828077"/>
            <a:ext cx="1866122" cy="584775"/>
          </a:xfrm>
          <a:prstGeom prst="rect">
            <a:avLst/>
          </a:prstGeom>
          <a:noFill/>
        </p:spPr>
        <p:txBody>
          <a:bodyPr wrap="square" rtlCol="0">
            <a:spAutoFit/>
          </a:bodyPr>
          <a:lstStyle/>
          <a:p>
            <a:pPr algn="ctr"/>
            <a:r>
              <a:rPr lang="fa-IR" sz="1600" dirty="0">
                <a:latin typeface="Times New Roman" panose="02020603050405020304" pitchFamily="18" charset="0"/>
                <a:cs typeface="B Nazanin" panose="00000400000000000000" pitchFamily="2" charset="-78"/>
              </a:rPr>
              <a:t>تصویر پیام</a:t>
            </a:r>
          </a:p>
          <a:p>
            <a:pPr algn="ctr"/>
            <a:r>
              <a:rPr lang="fa-IR" sz="1600" dirty="0">
                <a:latin typeface="Times New Roman" panose="02020603050405020304" pitchFamily="18" charset="0"/>
                <a:cs typeface="B Nazanin" panose="00000400000000000000" pitchFamily="2" charset="-78"/>
              </a:rPr>
              <a:t>رمزگذاری شده</a:t>
            </a:r>
          </a:p>
        </p:txBody>
      </p:sp>
      <p:sp>
        <p:nvSpPr>
          <p:cNvPr id="63" name="TextBox 62"/>
          <p:cNvSpPr txBox="1"/>
          <p:nvPr/>
        </p:nvSpPr>
        <p:spPr>
          <a:xfrm>
            <a:off x="1364626" y="64342"/>
            <a:ext cx="105257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چهار ، پنج ، شش ، هفت : نمایی از جهت دهی به هربلاک در بارگیری تصویر پیام ، دسته بندی بلاک ها ، جای گذاری و رمزگذاری</a:t>
            </a:r>
            <a:endParaRPr lang="en-US" sz="2000" dirty="0">
              <a:latin typeface="Times New Roman" panose="02020603050405020304" pitchFamily="18" charset="0"/>
              <a:cs typeface="B Nazanin" panose="00000400000000000000" pitchFamily="2" charset="-78"/>
            </a:endParaRPr>
          </a:p>
        </p:txBody>
      </p:sp>
      <p:pic>
        <p:nvPicPr>
          <p:cNvPr id="65" name="Picture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38761" y="951900"/>
            <a:ext cx="1375457" cy="1336345"/>
          </a:xfrm>
          <a:prstGeom prst="rect">
            <a:avLst/>
          </a:prstGeom>
        </p:spPr>
      </p:pic>
      <p:sp>
        <p:nvSpPr>
          <p:cNvPr id="66" name="TextBox 65"/>
          <p:cNvSpPr txBox="1"/>
          <p:nvPr/>
        </p:nvSpPr>
        <p:spPr>
          <a:xfrm>
            <a:off x="6814901" y="2454631"/>
            <a:ext cx="1551035" cy="584775"/>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بلاک های دسته 1</a:t>
            </a:r>
          </a:p>
          <a:p>
            <a:pPr algn="ctr"/>
            <a:r>
              <a:rPr lang="fa-IR" sz="1600" dirty="0" smtClean="0">
                <a:latin typeface="Times New Roman" panose="02020603050405020304" pitchFamily="18" charset="0"/>
                <a:cs typeface="B Nazanin" panose="00000400000000000000" pitchFamily="2" charset="-78"/>
              </a:rPr>
              <a:t>تصویر میزبان</a:t>
            </a:r>
            <a:endParaRPr lang="en-US" sz="1600" dirty="0">
              <a:latin typeface="Times New Roman" panose="02020603050405020304" pitchFamily="18" charset="0"/>
              <a:cs typeface="B Nazanin" panose="00000400000000000000" pitchFamily="2" charset="-78"/>
            </a:endParaRPr>
          </a:p>
        </p:txBody>
      </p:sp>
      <p:sp>
        <p:nvSpPr>
          <p:cNvPr id="67" name="TextBox 66"/>
          <p:cNvSpPr txBox="1"/>
          <p:nvPr/>
        </p:nvSpPr>
        <p:spPr>
          <a:xfrm>
            <a:off x="1093033" y="5810261"/>
            <a:ext cx="1551035" cy="584775"/>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بلاک های دسته 3</a:t>
            </a:r>
          </a:p>
          <a:p>
            <a:pPr algn="ctr"/>
            <a:r>
              <a:rPr lang="fa-IR" sz="1600" dirty="0" smtClean="0">
                <a:latin typeface="Times New Roman" panose="02020603050405020304" pitchFamily="18" charset="0"/>
                <a:cs typeface="B Nazanin" panose="00000400000000000000" pitchFamily="2" charset="-78"/>
              </a:rPr>
              <a:t>تصویر میزبان</a:t>
            </a:r>
            <a:endParaRPr lang="en-US" sz="1600" dirty="0">
              <a:latin typeface="Times New Roman" panose="02020603050405020304" pitchFamily="18" charset="0"/>
              <a:cs typeface="B Nazanin" panose="00000400000000000000" pitchFamily="2" charset="-78"/>
            </a:endParaRPr>
          </a:p>
        </p:txBody>
      </p:sp>
      <p:sp>
        <p:nvSpPr>
          <p:cNvPr id="68" name="TextBox 67"/>
          <p:cNvSpPr txBox="1"/>
          <p:nvPr/>
        </p:nvSpPr>
        <p:spPr>
          <a:xfrm>
            <a:off x="6772872" y="5806170"/>
            <a:ext cx="1551035" cy="584775"/>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بلاک های دسته 2</a:t>
            </a:r>
          </a:p>
          <a:p>
            <a:pPr algn="ctr"/>
            <a:r>
              <a:rPr lang="fa-IR" sz="1600" dirty="0" smtClean="0">
                <a:latin typeface="Times New Roman" panose="02020603050405020304" pitchFamily="18" charset="0"/>
                <a:cs typeface="B Nazanin" panose="00000400000000000000" pitchFamily="2" charset="-78"/>
              </a:rPr>
              <a:t>تصویر میزبان</a:t>
            </a:r>
            <a:endParaRPr lang="en-US" sz="1600" dirty="0">
              <a:latin typeface="Times New Roman" panose="02020603050405020304" pitchFamily="18" charset="0"/>
              <a:cs typeface="B Nazanin" panose="00000400000000000000" pitchFamily="2" charset="-78"/>
            </a:endParaRPr>
          </a:p>
        </p:txBody>
      </p:sp>
      <p:sp>
        <p:nvSpPr>
          <p:cNvPr id="53" name="Rectangle 52"/>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10</a:t>
            </a:r>
            <a:endParaRPr lang="en-US" dirty="0"/>
          </a:p>
        </p:txBody>
      </p:sp>
    </p:spTree>
    <p:extLst>
      <p:ext uri="{BB962C8B-B14F-4D97-AF65-F5344CB8AC3E}">
        <p14:creationId xmlns:p14="http://schemas.microsoft.com/office/powerpoint/2010/main" val="75648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 name="Table 111"/>
          <p:cNvGraphicFramePr>
            <a:graphicFrameLocks noGrp="1"/>
          </p:cNvGraphicFramePr>
          <p:nvPr>
            <p:extLst>
              <p:ext uri="{D42A27DB-BD31-4B8C-83A1-F6EECF244321}">
                <p14:modId xmlns:p14="http://schemas.microsoft.com/office/powerpoint/2010/main" val="11717706"/>
              </p:ext>
            </p:extLst>
          </p:nvPr>
        </p:nvGraphicFramePr>
        <p:xfrm>
          <a:off x="943645" y="1664313"/>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39478473"/>
              </p:ext>
            </p:extLst>
          </p:nvPr>
        </p:nvGraphicFramePr>
        <p:xfrm>
          <a:off x="3616233" y="159055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10" name="Oval 9"/>
          <p:cNvSpPr/>
          <p:nvPr/>
        </p:nvSpPr>
        <p:spPr>
          <a:xfrm>
            <a:off x="644434" y="1297609"/>
            <a:ext cx="1071154" cy="107115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8" name="Straight Connector 27"/>
          <p:cNvCxnSpPr>
            <a:stCxn id="10" idx="0"/>
          </p:cNvCxnSpPr>
          <p:nvPr/>
        </p:nvCxnSpPr>
        <p:spPr>
          <a:xfrm>
            <a:off x="1180011" y="1297609"/>
            <a:ext cx="31590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9" idx="0"/>
          </p:cNvCxnSpPr>
          <p:nvPr/>
        </p:nvCxnSpPr>
        <p:spPr>
          <a:xfrm>
            <a:off x="4338402" y="1297609"/>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898571" y="1590552"/>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Rectangle 36"/>
          <p:cNvSpPr/>
          <p:nvPr/>
        </p:nvSpPr>
        <p:spPr>
          <a:xfrm>
            <a:off x="4735285" y="159055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8" name="Rectangle 37"/>
          <p:cNvSpPr/>
          <p:nvPr/>
        </p:nvSpPr>
        <p:spPr>
          <a:xfrm>
            <a:off x="3941519" y="159055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41" name="Rectangle 40"/>
          <p:cNvSpPr/>
          <p:nvPr/>
        </p:nvSpPr>
        <p:spPr>
          <a:xfrm>
            <a:off x="3616234" y="159055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2" name="Rectangle 41"/>
          <p:cNvSpPr/>
          <p:nvPr/>
        </p:nvSpPr>
        <p:spPr>
          <a:xfrm>
            <a:off x="3778233" y="159055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5" name="Oval 44"/>
          <p:cNvSpPr/>
          <p:nvPr/>
        </p:nvSpPr>
        <p:spPr>
          <a:xfrm>
            <a:off x="4786473" y="1458894"/>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7" name="TextBox 56"/>
          <p:cNvSpPr txBox="1"/>
          <p:nvPr/>
        </p:nvSpPr>
        <p:spPr>
          <a:xfrm>
            <a:off x="5879422" y="356212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5180239" y="2087898"/>
            <a:ext cx="1086284" cy="830997"/>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مقدار پیکسل به بیت پلین ها</a:t>
            </a:r>
            <a:endParaRPr lang="en-US" sz="1600" dirty="0">
              <a:latin typeface="Times New Roman" panose="02020603050405020304" pitchFamily="18" charset="0"/>
              <a:cs typeface="B Nazanin" panose="00000400000000000000" pitchFamily="2" charset="-78"/>
            </a:endParaRPr>
          </a:p>
        </p:txBody>
      </p:sp>
      <p:sp>
        <p:nvSpPr>
          <p:cNvPr id="60" name="TextBox 59"/>
          <p:cNvSpPr txBox="1"/>
          <p:nvPr/>
        </p:nvSpPr>
        <p:spPr>
          <a:xfrm>
            <a:off x="5870186" y="91521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1074656" y="3818160"/>
            <a:ext cx="2028667"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تصویر خاکستری میزبان</a:t>
            </a:r>
            <a:endParaRPr lang="en-US" sz="2000" dirty="0">
              <a:latin typeface="Times New Roman" panose="02020603050405020304" pitchFamily="18" charset="0"/>
              <a:cs typeface="B Nazanin" panose="00000400000000000000" pitchFamily="2" charset="-78"/>
            </a:endParaRPr>
          </a:p>
        </p:txBody>
      </p:sp>
      <p:graphicFrame>
        <p:nvGraphicFramePr>
          <p:cNvPr id="62" name="Table 61"/>
          <p:cNvGraphicFramePr>
            <a:graphicFrameLocks noGrp="1"/>
          </p:cNvGraphicFramePr>
          <p:nvPr>
            <p:extLst>
              <p:ext uri="{D42A27DB-BD31-4B8C-83A1-F6EECF244321}">
                <p14:modId xmlns:p14="http://schemas.microsoft.com/office/powerpoint/2010/main" val="520320798"/>
              </p:ext>
            </p:extLst>
          </p:nvPr>
        </p:nvGraphicFramePr>
        <p:xfrm>
          <a:off x="1724297" y="5214601"/>
          <a:ext cx="563905" cy="526956"/>
        </p:xfrm>
        <a:graphic>
          <a:graphicData uri="http://schemas.openxmlformats.org/drawingml/2006/table">
            <a:tbl>
              <a:tblPr firstRow="1" bandRow="1">
                <a:tableStyleId>{5C22544A-7EE6-4342-B048-85BDC9FD1C3A}</a:tableStyleId>
              </a:tblPr>
              <a:tblGrid>
                <a:gridCol w="563905">
                  <a:extLst>
                    <a:ext uri="{9D8B030D-6E8A-4147-A177-3AD203B41FA5}">
                      <a16:colId xmlns:a16="http://schemas.microsoft.com/office/drawing/2014/main" xmlns="" val="760345810"/>
                    </a:ext>
                  </a:extLst>
                </a:gridCol>
              </a:tblGrid>
              <a:tr h="526956">
                <a:tc>
                  <a:txBody>
                    <a:bodyPr/>
                    <a:lstStyle/>
                    <a:p>
                      <a:pPr algn="ctr">
                        <a:lnSpc>
                          <a:spcPct val="100000"/>
                        </a:lnSpc>
                      </a:pPr>
                      <a:r>
                        <a:rPr lang="en-US" sz="1000" b="1" dirty="0" smtClean="0">
                          <a:solidFill>
                            <a:schemeClr val="tx1"/>
                          </a:solidFill>
                          <a:latin typeface="Times New Roman" panose="02020603050405020304" pitchFamily="18" charset="0"/>
                          <a:cs typeface="Times New Roman" panose="02020603050405020304" pitchFamily="18" charset="0"/>
                        </a:rPr>
                        <a:t>LOGO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44791113"/>
              </p:ext>
            </p:extLst>
          </p:nvPr>
        </p:nvGraphicFramePr>
        <p:xfrm>
          <a:off x="3615590" y="4714505"/>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LOGO</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65" name="Rectangle 64"/>
          <p:cNvSpPr/>
          <p:nvPr/>
        </p:nvSpPr>
        <p:spPr>
          <a:xfrm>
            <a:off x="4897928" y="4714505"/>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65"/>
          <p:cNvSpPr/>
          <p:nvPr/>
        </p:nvSpPr>
        <p:spPr>
          <a:xfrm>
            <a:off x="4734642" y="4714505"/>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Rectangle 66"/>
          <p:cNvSpPr/>
          <p:nvPr/>
        </p:nvSpPr>
        <p:spPr>
          <a:xfrm>
            <a:off x="3940876" y="4714505"/>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8" name="Rectangle 67"/>
          <p:cNvSpPr/>
          <p:nvPr/>
        </p:nvSpPr>
        <p:spPr>
          <a:xfrm>
            <a:off x="3615591" y="4714505"/>
            <a:ext cx="163286"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9" name="Rectangle 68"/>
          <p:cNvSpPr/>
          <p:nvPr/>
        </p:nvSpPr>
        <p:spPr>
          <a:xfrm>
            <a:off x="3777590" y="4714505"/>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0" name="Oval 79"/>
          <p:cNvSpPr/>
          <p:nvPr/>
        </p:nvSpPr>
        <p:spPr>
          <a:xfrm>
            <a:off x="1428041" y="4909441"/>
            <a:ext cx="1138997" cy="110721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Oval 84"/>
          <p:cNvSpPr/>
          <p:nvPr/>
        </p:nvSpPr>
        <p:spPr>
          <a:xfrm>
            <a:off x="3449947" y="456678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025333484"/>
              </p:ext>
            </p:extLst>
          </p:nvPr>
        </p:nvGraphicFramePr>
        <p:xfrm>
          <a:off x="6331903" y="4413903"/>
          <a:ext cx="460048" cy="365760"/>
        </p:xfrm>
        <a:graphic>
          <a:graphicData uri="http://schemas.openxmlformats.org/drawingml/2006/table">
            <a:tbl>
              <a:tblPr firstRow="1" bandRow="1">
                <a:tableStyleId>{5C22544A-7EE6-4342-B048-85BDC9FD1C3A}</a:tableStyleId>
              </a:tblPr>
              <a:tblGrid>
                <a:gridCol w="46004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4" name="Straight Arrow Connector 3"/>
          <p:cNvCxnSpPr>
            <a:stCxn id="85" idx="7"/>
            <a:endCxn id="2" idx="1"/>
          </p:cNvCxnSpPr>
          <p:nvPr/>
        </p:nvCxnSpPr>
        <p:spPr>
          <a:xfrm flipV="1">
            <a:off x="3812303" y="4596783"/>
            <a:ext cx="2519600" cy="32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810630" y="3309290"/>
            <a:ext cx="2458651" cy="65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801394" y="1134928"/>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818552" y="184435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807360" y="221351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807360" y="2585464"/>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807360" y="2944285"/>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813916" y="1495120"/>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704636" y="834706"/>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7704636" y="119521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7704636" y="156099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7704636" y="192149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7704636" y="230334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704636" y="266384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7704636" y="300807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graphicFrame>
        <p:nvGraphicFramePr>
          <p:cNvPr id="92" name="Table 91"/>
          <p:cNvGraphicFramePr>
            <a:graphicFrameLocks noGrp="1"/>
          </p:cNvGraphicFramePr>
          <p:nvPr>
            <p:extLst>
              <p:ext uri="{D42A27DB-BD31-4B8C-83A1-F6EECF244321}">
                <p14:modId xmlns:p14="http://schemas.microsoft.com/office/powerpoint/2010/main" val="2546074774"/>
              </p:ext>
            </p:extLst>
          </p:nvPr>
        </p:nvGraphicFramePr>
        <p:xfrm>
          <a:off x="9895396" y="4714504"/>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93" name="Rectangle 92"/>
          <p:cNvSpPr/>
          <p:nvPr/>
        </p:nvSpPr>
        <p:spPr>
          <a:xfrm>
            <a:off x="11177734" y="4714504"/>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4" name="Rectangle 93"/>
          <p:cNvSpPr/>
          <p:nvPr/>
        </p:nvSpPr>
        <p:spPr>
          <a:xfrm>
            <a:off x="11014448" y="471450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5" name="Rectangle 94"/>
          <p:cNvSpPr/>
          <p:nvPr/>
        </p:nvSpPr>
        <p:spPr>
          <a:xfrm>
            <a:off x="10220682" y="4714504"/>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96" name="Rectangle 95"/>
          <p:cNvSpPr/>
          <p:nvPr/>
        </p:nvSpPr>
        <p:spPr>
          <a:xfrm>
            <a:off x="9895397" y="471450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7" name="Rectangle 96"/>
          <p:cNvSpPr/>
          <p:nvPr/>
        </p:nvSpPr>
        <p:spPr>
          <a:xfrm>
            <a:off x="10057396" y="471450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8" name="Oval 97"/>
          <p:cNvSpPr/>
          <p:nvPr/>
        </p:nvSpPr>
        <p:spPr>
          <a:xfrm>
            <a:off x="11048218" y="4582846"/>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1" name="Straight Arrow Connector 100"/>
          <p:cNvCxnSpPr/>
          <p:nvPr/>
        </p:nvCxnSpPr>
        <p:spPr>
          <a:xfrm flipV="1">
            <a:off x="5735153" y="1766680"/>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9904823" y="2093706"/>
            <a:ext cx="1108746" cy="1077218"/>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بیت پلین های جدید به مقدار ده دهی</a:t>
            </a:r>
            <a:endParaRPr lang="en-US" sz="1600" dirty="0">
              <a:latin typeface="Times New Roman" panose="02020603050405020304" pitchFamily="18" charset="0"/>
              <a:cs typeface="B Nazanin" panose="00000400000000000000" pitchFamily="2" charset="-78"/>
            </a:endParaRPr>
          </a:p>
        </p:txBody>
      </p:sp>
      <p:cxnSp>
        <p:nvCxnSpPr>
          <p:cNvPr id="105" name="Elbow Connector 104"/>
          <p:cNvCxnSpPr>
            <a:endCxn id="98" idx="0"/>
          </p:cNvCxnSpPr>
          <p:nvPr/>
        </p:nvCxnSpPr>
        <p:spPr>
          <a:xfrm rot="16200000" flipH="1">
            <a:off x="9002360" y="2324724"/>
            <a:ext cx="2918533" cy="1597710"/>
          </a:xfrm>
          <a:prstGeom prst="bentConnector3">
            <a:avLst>
              <a:gd name="adj1" fmla="val 10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5206030" y="1682784"/>
            <a:ext cx="1155013" cy="84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0" idx="6"/>
            <a:endCxn id="64" idx="1"/>
          </p:cNvCxnSpPr>
          <p:nvPr/>
        </p:nvCxnSpPr>
        <p:spPr>
          <a:xfrm flipV="1">
            <a:off x="2567038" y="5451952"/>
            <a:ext cx="1048552" cy="110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lowchart: Decision 2"/>
          <p:cNvSpPr/>
          <p:nvPr/>
        </p:nvSpPr>
        <p:spPr>
          <a:xfrm>
            <a:off x="7431168" y="3958352"/>
            <a:ext cx="1215079" cy="730026"/>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p:cNvSpPr txBox="1"/>
          <p:nvPr/>
        </p:nvSpPr>
        <p:spPr>
          <a:xfrm>
            <a:off x="7506463" y="4134149"/>
            <a:ext cx="105373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 </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P2</a:t>
            </a:r>
            <a:endParaRPr lang="en-US" dirty="0">
              <a:latin typeface="Times New Roman" panose="02020603050405020304" pitchFamily="18" charset="0"/>
              <a:cs typeface="Times New Roman" panose="02020603050405020304" pitchFamily="18" charset="0"/>
            </a:endParaRPr>
          </a:p>
        </p:txBody>
      </p:sp>
      <p:cxnSp>
        <p:nvCxnSpPr>
          <p:cNvPr id="18" name="Elbow Connector 17"/>
          <p:cNvCxnSpPr/>
          <p:nvPr/>
        </p:nvCxnSpPr>
        <p:spPr>
          <a:xfrm rot="16200000" flipH="1">
            <a:off x="6864000" y="3492769"/>
            <a:ext cx="860482" cy="528964"/>
          </a:xfrm>
          <a:prstGeom prst="bentConnector3">
            <a:avLst>
              <a:gd name="adj1" fmla="val 1001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6808836" y="4432424"/>
            <a:ext cx="744807" cy="174171"/>
          </a:xfrm>
          <a:prstGeom prst="bentConnector3">
            <a:avLst>
              <a:gd name="adj1" fmla="val 3090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Table 78"/>
          <p:cNvGraphicFramePr>
            <a:graphicFrameLocks noGrp="1"/>
          </p:cNvGraphicFramePr>
          <p:nvPr>
            <p:extLst>
              <p:ext uri="{D42A27DB-BD31-4B8C-83A1-F6EECF244321}">
                <p14:modId xmlns:p14="http://schemas.microsoft.com/office/powerpoint/2010/main" val="1008326661"/>
              </p:ext>
            </p:extLst>
          </p:nvPr>
        </p:nvGraphicFramePr>
        <p:xfrm>
          <a:off x="8503756" y="3498730"/>
          <a:ext cx="468627" cy="374681"/>
        </p:xfrm>
        <a:graphic>
          <a:graphicData uri="http://schemas.openxmlformats.org/drawingml/2006/table">
            <a:tbl>
              <a:tblPr firstRow="1" bandRow="1">
                <a:tableStyleId>{5C22544A-7EE6-4342-B048-85BDC9FD1C3A}</a:tableStyleId>
              </a:tblPr>
              <a:tblGrid>
                <a:gridCol w="468627">
                  <a:extLst>
                    <a:ext uri="{9D8B030D-6E8A-4147-A177-3AD203B41FA5}">
                      <a16:colId xmlns:a16="http://schemas.microsoft.com/office/drawing/2014/main" xmlns="" val="47129564"/>
                    </a:ext>
                  </a:extLst>
                </a:gridCol>
              </a:tblGrid>
              <a:tr h="374681">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graphicFrame>
        <p:nvGraphicFramePr>
          <p:cNvPr id="83" name="Table 82"/>
          <p:cNvGraphicFramePr>
            <a:graphicFrameLocks noGrp="1"/>
          </p:cNvGraphicFramePr>
          <p:nvPr>
            <p:extLst>
              <p:ext uri="{D42A27DB-BD31-4B8C-83A1-F6EECF244321}">
                <p14:modId xmlns:p14="http://schemas.microsoft.com/office/powerpoint/2010/main" val="1241469555"/>
              </p:ext>
            </p:extLst>
          </p:nvPr>
        </p:nvGraphicFramePr>
        <p:xfrm>
          <a:off x="9293471" y="4138368"/>
          <a:ext cx="482125" cy="365760"/>
        </p:xfrm>
        <a:graphic>
          <a:graphicData uri="http://schemas.openxmlformats.org/drawingml/2006/table">
            <a:tbl>
              <a:tblPr firstRow="1" bandRow="1">
                <a:tableStyleId>{5C22544A-7EE6-4342-B048-85BDC9FD1C3A}</a:tableStyleId>
              </a:tblPr>
              <a:tblGrid>
                <a:gridCol w="482125">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25" name="Elbow Connector 24"/>
          <p:cNvCxnSpPr>
            <a:stCxn id="3" idx="0"/>
            <a:endCxn id="79" idx="1"/>
          </p:cNvCxnSpPr>
          <p:nvPr/>
        </p:nvCxnSpPr>
        <p:spPr>
          <a:xfrm rot="5400000" flipH="1" flipV="1">
            <a:off x="8135091" y="3589687"/>
            <a:ext cx="272282" cy="46504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3"/>
            <a:endCxn id="83" idx="1"/>
          </p:cNvCxnSpPr>
          <p:nvPr/>
        </p:nvCxnSpPr>
        <p:spPr>
          <a:xfrm flipV="1">
            <a:off x="8646247" y="4321248"/>
            <a:ext cx="647224" cy="2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972383" y="3690531"/>
            <a:ext cx="2876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9472036" y="3865748"/>
            <a:ext cx="0" cy="2684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08498" y="335229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True</a:t>
            </a:r>
            <a:endParaRPr lang="en-US" sz="1400" dirty="0">
              <a:latin typeface="Times New Roman" panose="02020603050405020304" pitchFamily="18" charset="0"/>
              <a:cs typeface="Times New Roman" panose="02020603050405020304" pitchFamily="18" charset="0"/>
            </a:endParaRPr>
          </a:p>
        </p:txBody>
      </p:sp>
      <p:sp>
        <p:nvSpPr>
          <p:cNvPr id="100" name="TextBox 99"/>
          <p:cNvSpPr txBox="1"/>
          <p:nvPr/>
        </p:nvSpPr>
        <p:spPr>
          <a:xfrm>
            <a:off x="8631290" y="398447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False</a:t>
            </a:r>
            <a:endParaRPr lang="en-US" sz="1400" dirty="0">
              <a:latin typeface="Times New Roman" panose="02020603050405020304" pitchFamily="18" charset="0"/>
              <a:cs typeface="Times New Roman" panose="02020603050405020304" pitchFamily="18" charset="0"/>
            </a:endParaRPr>
          </a:p>
        </p:txBody>
      </p:sp>
      <p:graphicFrame>
        <p:nvGraphicFramePr>
          <p:cNvPr id="71" name="Table 70"/>
          <p:cNvGraphicFramePr>
            <a:graphicFrameLocks noGrp="1"/>
          </p:cNvGraphicFramePr>
          <p:nvPr>
            <p:extLst>
              <p:ext uri="{D42A27DB-BD31-4B8C-83A1-F6EECF244321}">
                <p14:modId xmlns:p14="http://schemas.microsoft.com/office/powerpoint/2010/main" val="2336279023"/>
              </p:ext>
            </p:extLst>
          </p:nvPr>
        </p:nvGraphicFramePr>
        <p:xfrm>
          <a:off x="6361043" y="943824"/>
          <a:ext cx="470216" cy="2926080"/>
        </p:xfrm>
        <a:graphic>
          <a:graphicData uri="http://schemas.openxmlformats.org/drawingml/2006/table">
            <a:tbl>
              <a:tblPr firstRow="1" bandRow="1">
                <a:tableStyleId>{5C22544A-7EE6-4342-B048-85BDC9FD1C3A}</a:tableStyleId>
              </a:tblPr>
              <a:tblGrid>
                <a:gridCol w="470216">
                  <a:extLst>
                    <a:ext uri="{9D8B030D-6E8A-4147-A177-3AD203B41FA5}">
                      <a16:colId xmlns:a16="http://schemas.microsoft.com/office/drawing/2014/main" xmlns="" val="233827251"/>
                    </a:ext>
                  </a:extLst>
                </a:gridCol>
              </a:tblGrid>
              <a:tr h="256415">
                <a:tc>
                  <a:txBody>
                    <a:bodyPr/>
                    <a:lstStyle/>
                    <a:p>
                      <a:r>
                        <a:rPr lang="en-US" b="0" dirty="0" smtClean="0">
                          <a:solidFill>
                            <a:schemeClr val="tx1"/>
                          </a:solidFill>
                          <a:latin typeface="Times New Roman" panose="02020603050405020304" pitchFamily="18" charset="0"/>
                          <a:cs typeface="Times New Roman" panose="02020603050405020304" pitchFamily="18" charset="0"/>
                        </a:rPr>
                        <a:t>P8</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P7</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P6</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P5</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graphicFrame>
        <p:nvGraphicFramePr>
          <p:cNvPr id="89" name="Table 88"/>
          <p:cNvGraphicFramePr>
            <a:graphicFrameLocks noGrp="1"/>
          </p:cNvGraphicFramePr>
          <p:nvPr>
            <p:extLst>
              <p:ext uri="{D42A27DB-BD31-4B8C-83A1-F6EECF244321}">
                <p14:modId xmlns:p14="http://schemas.microsoft.com/office/powerpoint/2010/main" val="1481589349"/>
              </p:ext>
            </p:extLst>
          </p:nvPr>
        </p:nvGraphicFramePr>
        <p:xfrm>
          <a:off x="9293584" y="948448"/>
          <a:ext cx="470216" cy="2926080"/>
        </p:xfrm>
        <a:graphic>
          <a:graphicData uri="http://schemas.openxmlformats.org/drawingml/2006/table">
            <a:tbl>
              <a:tblPr firstRow="1" bandRow="1">
                <a:tableStyleId>{5C22544A-7EE6-4342-B048-85BDC9FD1C3A}</a:tableStyleId>
              </a:tblPr>
              <a:tblGrid>
                <a:gridCol w="470216">
                  <a:extLst>
                    <a:ext uri="{9D8B030D-6E8A-4147-A177-3AD203B41FA5}">
                      <a16:colId xmlns:a16="http://schemas.microsoft.com/office/drawing/2014/main" xmlns="" val="233827251"/>
                    </a:ext>
                  </a:extLst>
                </a:gridCol>
              </a:tblGrid>
              <a:tr h="256415">
                <a:tc>
                  <a:txBody>
                    <a:bodyPr/>
                    <a:lstStyle/>
                    <a:p>
                      <a:r>
                        <a:rPr lang="en-US" b="0" dirty="0" smtClean="0">
                          <a:solidFill>
                            <a:schemeClr val="tx1"/>
                          </a:solidFill>
                          <a:latin typeface="Times New Roman" panose="02020603050405020304" pitchFamily="18" charset="0"/>
                          <a:cs typeface="Times New Roman" panose="02020603050405020304" pitchFamily="18" charset="0"/>
                        </a:rPr>
                        <a:t>P8</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P7</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P6</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P5</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sp>
        <p:nvSpPr>
          <p:cNvPr id="72" name="TextBox 71"/>
          <p:cNvSpPr txBox="1"/>
          <p:nvPr/>
        </p:nvSpPr>
        <p:spPr>
          <a:xfrm>
            <a:off x="1414022" y="103127"/>
            <a:ext cx="10063876"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هفت : فاز یک ، روش جای گذاری و رمزگذاری تمامی بلاک ها به جز بلاک های دسته سوم ( بلاک های قرمز )</a:t>
            </a:r>
            <a:endParaRPr lang="en-US" sz="2000" dirty="0">
              <a:latin typeface="Times New Roman" panose="02020603050405020304" pitchFamily="18" charset="0"/>
              <a:cs typeface="B Nazanin" panose="00000400000000000000" pitchFamily="2" charset="-78"/>
            </a:endParaRPr>
          </a:p>
        </p:txBody>
      </p:sp>
      <p:sp>
        <p:nvSpPr>
          <p:cNvPr id="86" name="TextBox 85"/>
          <p:cNvSpPr txBox="1"/>
          <p:nvPr/>
        </p:nvSpPr>
        <p:spPr>
          <a:xfrm>
            <a:off x="1209977" y="6093407"/>
            <a:ext cx="1575123"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تصویر باینری پیام</a:t>
            </a:r>
            <a:endParaRPr lang="en-US" sz="2000" dirty="0">
              <a:latin typeface="Times New Roman" panose="02020603050405020304" pitchFamily="18" charset="0"/>
              <a:cs typeface="B Nazanin" panose="00000400000000000000" pitchFamily="2" charset="-78"/>
            </a:endParaRPr>
          </a:p>
        </p:txBody>
      </p:sp>
      <p:cxnSp>
        <p:nvCxnSpPr>
          <p:cNvPr id="102" name="Straight Arrow Connector 101"/>
          <p:cNvCxnSpPr/>
          <p:nvPr/>
        </p:nvCxnSpPr>
        <p:spPr>
          <a:xfrm flipV="1">
            <a:off x="10461626" y="1730792"/>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11</a:t>
            </a:r>
            <a:endParaRPr lang="en-US" dirty="0"/>
          </a:p>
        </p:txBody>
      </p:sp>
    </p:spTree>
    <p:extLst>
      <p:ext uri="{BB962C8B-B14F-4D97-AF65-F5344CB8AC3E}">
        <p14:creationId xmlns:p14="http://schemas.microsoft.com/office/powerpoint/2010/main" val="878493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228" y="5066408"/>
            <a:ext cx="1532708" cy="1461869"/>
          </a:xfrm>
          <a:prstGeom prst="rect">
            <a:avLst/>
          </a:prstGeom>
        </p:spPr>
      </p:pic>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70383619"/>
              </p:ext>
            </p:extLst>
          </p:nvPr>
        </p:nvGraphicFramePr>
        <p:xfrm>
          <a:off x="803348" y="169071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8" name="Rectangle 7"/>
          <p:cNvSpPr/>
          <p:nvPr/>
        </p:nvSpPr>
        <p:spPr>
          <a:xfrm>
            <a:off x="2085686" y="1690712"/>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p:cNvSpPr/>
          <p:nvPr/>
        </p:nvSpPr>
        <p:spPr>
          <a:xfrm>
            <a:off x="1922400" y="1690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1128634" y="169071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1" name="Rectangle 10"/>
          <p:cNvSpPr/>
          <p:nvPr/>
        </p:nvSpPr>
        <p:spPr>
          <a:xfrm>
            <a:off x="803349" y="1690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p:cNvSpPr/>
          <p:nvPr/>
        </p:nvSpPr>
        <p:spPr>
          <a:xfrm>
            <a:off x="965348" y="1690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Oval 12"/>
          <p:cNvSpPr/>
          <p:nvPr/>
        </p:nvSpPr>
        <p:spPr>
          <a:xfrm>
            <a:off x="1973588" y="1559054"/>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TextBox 13"/>
          <p:cNvSpPr txBox="1"/>
          <p:nvPr/>
        </p:nvSpPr>
        <p:spPr>
          <a:xfrm>
            <a:off x="3066537" y="366228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066537" y="1067631"/>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78724124"/>
              </p:ext>
            </p:extLst>
          </p:nvPr>
        </p:nvGraphicFramePr>
        <p:xfrm>
          <a:off x="802705" y="4814665"/>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LOGO</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8" name="Rectangle 17"/>
          <p:cNvSpPr/>
          <p:nvPr/>
        </p:nvSpPr>
        <p:spPr>
          <a:xfrm>
            <a:off x="2085043" y="4814665"/>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p:cNvSpPr/>
          <p:nvPr/>
        </p:nvSpPr>
        <p:spPr>
          <a:xfrm>
            <a:off x="1921757" y="4814665"/>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p:cNvSpPr/>
          <p:nvPr/>
        </p:nvSpPr>
        <p:spPr>
          <a:xfrm>
            <a:off x="1127991" y="4814665"/>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21" name="Rectangle 20"/>
          <p:cNvSpPr/>
          <p:nvPr/>
        </p:nvSpPr>
        <p:spPr>
          <a:xfrm>
            <a:off x="802706" y="4814665"/>
            <a:ext cx="163286" cy="164456"/>
          </a:xfrm>
          <a:prstGeom prst="rect">
            <a:avLst/>
          </a:prstGeom>
          <a:solidFill>
            <a:schemeClr val="bg1">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p:cNvSpPr/>
          <p:nvPr/>
        </p:nvSpPr>
        <p:spPr>
          <a:xfrm>
            <a:off x="964705" y="4814665"/>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Oval 22"/>
          <p:cNvSpPr/>
          <p:nvPr/>
        </p:nvSpPr>
        <p:spPr>
          <a:xfrm>
            <a:off x="637062" y="466694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282807186"/>
              </p:ext>
            </p:extLst>
          </p:nvPr>
        </p:nvGraphicFramePr>
        <p:xfrm>
          <a:off x="3597111" y="1043984"/>
          <a:ext cx="391446" cy="2926080"/>
        </p:xfrm>
        <a:graphic>
          <a:graphicData uri="http://schemas.openxmlformats.org/drawingml/2006/table">
            <a:tbl>
              <a:tblPr firstRow="1" bandRow="1">
                <a:tableStyleId>{5C22544A-7EE6-4342-B048-85BDC9FD1C3A}</a:tableStyleId>
              </a:tblPr>
              <a:tblGrid>
                <a:gridCol w="391446">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861693619"/>
              </p:ext>
            </p:extLst>
          </p:nvPr>
        </p:nvGraphicFramePr>
        <p:xfrm>
          <a:off x="3597111" y="4531133"/>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26" name="Straight Arrow Connector 25"/>
          <p:cNvCxnSpPr/>
          <p:nvPr/>
        </p:nvCxnSpPr>
        <p:spPr>
          <a:xfrm flipV="1">
            <a:off x="974814" y="4714013"/>
            <a:ext cx="2578755"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922268" y="1866840"/>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93145" y="1772939"/>
            <a:ext cx="1134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3988517" y="3409450"/>
            <a:ext cx="815025" cy="53853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561721540"/>
              </p:ext>
            </p:extLst>
          </p:nvPr>
        </p:nvGraphicFramePr>
        <p:xfrm>
          <a:off x="6463436" y="1039828"/>
          <a:ext cx="391446" cy="2926080"/>
        </p:xfrm>
        <a:graphic>
          <a:graphicData uri="http://schemas.openxmlformats.org/drawingml/2006/table">
            <a:tbl>
              <a:tblPr firstRow="1" bandRow="1">
                <a:tableStyleId>{5C22544A-7EE6-4342-B048-85BDC9FD1C3A}</a:tableStyleId>
              </a:tblPr>
              <a:tblGrid>
                <a:gridCol w="391446">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cxnSp>
        <p:nvCxnSpPr>
          <p:cNvPr id="47" name="Straight Arrow Connector 46"/>
          <p:cNvCxnSpPr/>
          <p:nvPr/>
        </p:nvCxnSpPr>
        <p:spPr>
          <a:xfrm>
            <a:off x="4803541" y="3409450"/>
            <a:ext cx="16436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988517" y="1235088"/>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005675" y="194451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994483" y="231367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994483" y="2685624"/>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994483" y="3044445"/>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4001039" y="1595280"/>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09165" y="934866"/>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4891759" y="129537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4891759" y="166115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4891759" y="202165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4891759" y="240350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4891759" y="276400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4891759" y="310823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graphicFrame>
        <p:nvGraphicFramePr>
          <p:cNvPr id="61" name="Table 60"/>
          <p:cNvGraphicFramePr>
            <a:graphicFrameLocks noGrp="1"/>
          </p:cNvGraphicFramePr>
          <p:nvPr>
            <p:extLst>
              <p:ext uri="{D42A27DB-BD31-4B8C-83A1-F6EECF244321}">
                <p14:modId xmlns:p14="http://schemas.microsoft.com/office/powerpoint/2010/main" val="3359533173"/>
              </p:ext>
            </p:extLst>
          </p:nvPr>
        </p:nvGraphicFramePr>
        <p:xfrm>
          <a:off x="9218846" y="2564481"/>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62" name="Rectangle 61"/>
          <p:cNvSpPr/>
          <p:nvPr/>
        </p:nvSpPr>
        <p:spPr>
          <a:xfrm>
            <a:off x="10501184" y="2564481"/>
            <a:ext cx="163286" cy="164456"/>
          </a:xfrm>
          <a:prstGeom prst="rect">
            <a:avLst/>
          </a:prstGeom>
          <a:solidFill>
            <a:srgbClr val="92D05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3" name="Rectangle 62"/>
          <p:cNvSpPr/>
          <p:nvPr/>
        </p:nvSpPr>
        <p:spPr>
          <a:xfrm>
            <a:off x="10337898" y="256448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4" name="Rectangle 63"/>
          <p:cNvSpPr/>
          <p:nvPr/>
        </p:nvSpPr>
        <p:spPr>
          <a:xfrm>
            <a:off x="9544132" y="2564481"/>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5" name="Rectangle 64"/>
          <p:cNvSpPr/>
          <p:nvPr/>
        </p:nvSpPr>
        <p:spPr>
          <a:xfrm>
            <a:off x="9218847" y="256448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65"/>
          <p:cNvSpPr/>
          <p:nvPr/>
        </p:nvSpPr>
        <p:spPr>
          <a:xfrm>
            <a:off x="9380846" y="256448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Oval 66"/>
          <p:cNvSpPr/>
          <p:nvPr/>
        </p:nvSpPr>
        <p:spPr>
          <a:xfrm>
            <a:off x="10380344" y="2418969"/>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2" name="TextBox 71"/>
          <p:cNvSpPr txBox="1"/>
          <p:nvPr/>
        </p:nvSpPr>
        <p:spPr>
          <a:xfrm>
            <a:off x="2639173" y="1417432"/>
            <a:ext cx="56605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213</a:t>
            </a:r>
          </a:p>
        </p:txBody>
      </p:sp>
      <p:sp>
        <p:nvSpPr>
          <p:cNvPr id="77" name="TextBox 76"/>
          <p:cNvSpPr txBox="1"/>
          <p:nvPr/>
        </p:nvSpPr>
        <p:spPr>
          <a:xfrm>
            <a:off x="7350299" y="1409451"/>
            <a:ext cx="56605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212</a:t>
            </a:r>
          </a:p>
        </p:txBody>
      </p:sp>
      <p:graphicFrame>
        <p:nvGraphicFramePr>
          <p:cNvPr id="79" name="Table 78"/>
          <p:cNvGraphicFramePr>
            <a:graphicFrameLocks noGrp="1"/>
          </p:cNvGraphicFramePr>
          <p:nvPr>
            <p:extLst>
              <p:ext uri="{D42A27DB-BD31-4B8C-83A1-F6EECF244321}">
                <p14:modId xmlns:p14="http://schemas.microsoft.com/office/powerpoint/2010/main" val="4128970084"/>
              </p:ext>
            </p:extLst>
          </p:nvPr>
        </p:nvGraphicFramePr>
        <p:xfrm>
          <a:off x="8625389" y="5043768"/>
          <a:ext cx="2665276" cy="1071880"/>
        </p:xfrm>
        <a:graphic>
          <a:graphicData uri="http://schemas.openxmlformats.org/drawingml/2006/table">
            <a:tbl>
              <a:tblPr firstRow="1" bandRow="1">
                <a:tableStyleId>{5C22544A-7EE6-4342-B048-85BDC9FD1C3A}</a:tableStyleId>
              </a:tblPr>
              <a:tblGrid>
                <a:gridCol w="1332638">
                  <a:extLst>
                    <a:ext uri="{9D8B030D-6E8A-4147-A177-3AD203B41FA5}">
                      <a16:colId xmlns:a16="http://schemas.microsoft.com/office/drawing/2014/main" xmlns="" val="3058866267"/>
                    </a:ext>
                  </a:extLst>
                </a:gridCol>
                <a:gridCol w="1332638">
                  <a:extLst>
                    <a:ext uri="{9D8B030D-6E8A-4147-A177-3AD203B41FA5}">
                      <a16:colId xmlns:a16="http://schemas.microsoft.com/office/drawing/2014/main" xmlns="" val="3119479421"/>
                    </a:ext>
                  </a:extLst>
                </a:gridCol>
              </a:tblGrid>
              <a:tr h="560416">
                <a:tc>
                  <a:txBody>
                    <a:bodyPr/>
                    <a:lstStyle/>
                    <a:p>
                      <a:pPr algn="ctr"/>
                      <a:r>
                        <a:rPr lang="fa-IR" sz="2000" b="0" dirty="0" smtClean="0">
                          <a:solidFill>
                            <a:schemeClr val="tx1"/>
                          </a:solidFill>
                          <a:latin typeface="Times New Roman" panose="02020603050405020304" pitchFamily="18" charset="0"/>
                          <a:cs typeface="B Nazanin" panose="00000400000000000000" pitchFamily="2" charset="-78"/>
                        </a:rPr>
                        <a:t>پیش از جایگذاری</a:t>
                      </a:r>
                      <a:endParaRPr lang="en-US" sz="2000" b="0" dirty="0">
                        <a:solidFill>
                          <a:schemeClr val="tx1"/>
                        </a:solidFill>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fa-IR" sz="1800" b="0" dirty="0" smtClean="0">
                          <a:solidFill>
                            <a:schemeClr val="tx1"/>
                          </a:solidFill>
                          <a:latin typeface="Times New Roman" panose="02020603050405020304" pitchFamily="18" charset="0"/>
                          <a:cs typeface="B Nazanin" panose="00000400000000000000" pitchFamily="2" charset="-78"/>
                        </a:rPr>
                        <a:t>پس از جایگذاری</a:t>
                      </a:r>
                      <a:endParaRPr lang="en-US" sz="1800" b="0" dirty="0">
                        <a:solidFill>
                          <a:schemeClr val="tx1"/>
                        </a:solidFill>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260228157"/>
                  </a:ext>
                </a:extLst>
              </a:tr>
              <a:tr h="370840">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213</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212</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54534535"/>
                  </a:ext>
                </a:extLst>
              </a:tr>
            </a:tbl>
          </a:graphicData>
        </a:graphic>
      </p:graphicFrame>
      <p:cxnSp>
        <p:nvCxnSpPr>
          <p:cNvPr id="86" name="Straight Arrow Connector 85"/>
          <p:cNvCxnSpPr/>
          <p:nvPr/>
        </p:nvCxnSpPr>
        <p:spPr>
          <a:xfrm flipV="1">
            <a:off x="7611771" y="1874427"/>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29122" y="4448694"/>
            <a:ext cx="1424224" cy="584775"/>
          </a:xfrm>
          <a:prstGeom prst="rect">
            <a:avLst/>
          </a:prstGeom>
          <a:noFill/>
        </p:spPr>
        <p:txBody>
          <a:bodyPr wrap="square" rtlCol="0">
            <a:spAutoFit/>
          </a:bodyPr>
          <a:lstStyle/>
          <a:p>
            <a:pPr algn="ctr" rtl="1"/>
            <a:r>
              <a:rPr lang="fa-IR" sz="1600" dirty="0" smtClean="0">
                <a:latin typeface="Times New Roman" panose="02020603050405020304" pitchFamily="18" charset="0"/>
                <a:cs typeface="B Nazanin" panose="00000400000000000000" pitchFamily="2" charset="-78"/>
              </a:rPr>
              <a:t>کم ارزش ترین بیت پلین بلاک  </a:t>
            </a:r>
            <a:r>
              <a:rPr lang="en-US" sz="1600" dirty="0" smtClean="0">
                <a:latin typeface="Times New Roman" panose="02020603050405020304" pitchFamily="18" charset="0"/>
                <a:cs typeface="B Nazanin" panose="00000400000000000000" pitchFamily="2" charset="-78"/>
              </a:rPr>
              <a:t>A1</a:t>
            </a:r>
            <a:endParaRPr lang="en-US" sz="1600" dirty="0">
              <a:latin typeface="Times New Roman" panose="02020603050405020304" pitchFamily="18" charset="0"/>
              <a:cs typeface="B Nazanin" panose="00000400000000000000" pitchFamily="2" charset="-78"/>
            </a:endParaRPr>
          </a:p>
        </p:txBody>
      </p:sp>
      <p:cxnSp>
        <p:nvCxnSpPr>
          <p:cNvPr id="98" name="Elbow Connector 97"/>
          <p:cNvCxnSpPr/>
          <p:nvPr/>
        </p:nvCxnSpPr>
        <p:spPr>
          <a:xfrm>
            <a:off x="6865978" y="1772698"/>
            <a:ext cx="3726629" cy="63732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4992085" y="5771941"/>
            <a:ext cx="121275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114672" y="5420113"/>
            <a:ext cx="995906" cy="646331"/>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رمزگذاری</a:t>
            </a:r>
            <a:r>
              <a:rPr lang="en-US" dirty="0" smtClean="0">
                <a:latin typeface="Times New Roman" panose="02020603050405020304" pitchFamily="18" charset="0"/>
                <a:cs typeface="B Nazanin" panose="00000400000000000000" pitchFamily="2" charset="-78"/>
              </a:rPr>
              <a:t> </a:t>
            </a:r>
            <a:r>
              <a:rPr lang="fa-IR" dirty="0" smtClean="0">
                <a:latin typeface="Times New Roman" panose="02020603050405020304" pitchFamily="18" charset="0"/>
                <a:cs typeface="B Nazanin" panose="00000400000000000000" pitchFamily="2" charset="-78"/>
              </a:rPr>
              <a:t>تصویرپیام</a:t>
            </a:r>
            <a:endParaRPr lang="en-US" dirty="0">
              <a:latin typeface="Times New Roman" panose="02020603050405020304" pitchFamily="18" charset="0"/>
              <a:cs typeface="B Nazanin" panose="00000400000000000000" pitchFamily="2" charset="-78"/>
            </a:endParaRPr>
          </a:p>
        </p:txBody>
      </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099" y="5043768"/>
            <a:ext cx="1490129" cy="1447756"/>
          </a:xfrm>
          <a:prstGeom prst="rect">
            <a:avLst/>
          </a:prstGeom>
        </p:spPr>
      </p:pic>
      <p:sp>
        <p:nvSpPr>
          <p:cNvPr id="68" name="Flowchart: Decision 67"/>
          <p:cNvSpPr/>
          <p:nvPr/>
        </p:nvSpPr>
        <p:spPr>
          <a:xfrm>
            <a:off x="4199443" y="3941700"/>
            <a:ext cx="1215079" cy="585861"/>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0" name="TextBox 69"/>
          <p:cNvSpPr txBox="1"/>
          <p:nvPr/>
        </p:nvSpPr>
        <p:spPr>
          <a:xfrm>
            <a:off x="4255084" y="4049964"/>
            <a:ext cx="1053737" cy="369332"/>
          </a:xfrm>
          <a:prstGeom prst="rect">
            <a:avLst/>
          </a:prstGeom>
          <a:noFill/>
        </p:spPr>
        <p:txBody>
          <a:bodyPr wrap="square" rtlCol="0">
            <a:spAutoFit/>
          </a:bodyPr>
          <a:lstStyle/>
          <a:p>
            <a:pPr algn="ctr"/>
            <a:r>
              <a:rPr lang="fa-IR"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 </a:t>
            </a:r>
            <a:r>
              <a:rPr lang="fa-IR"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323092" y="4225806"/>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False</a:t>
            </a:r>
            <a:endParaRPr lang="en-US" sz="1400" dirty="0">
              <a:latin typeface="Times New Roman" panose="02020603050405020304" pitchFamily="18" charset="0"/>
              <a:cs typeface="Times New Roman" panose="02020603050405020304" pitchFamily="18" charset="0"/>
            </a:endParaRPr>
          </a:p>
        </p:txBody>
      </p:sp>
      <p:graphicFrame>
        <p:nvGraphicFramePr>
          <p:cNvPr id="74" name="Table 73"/>
          <p:cNvGraphicFramePr>
            <a:graphicFrameLocks noGrp="1"/>
          </p:cNvGraphicFramePr>
          <p:nvPr>
            <p:extLst>
              <p:ext uri="{D42A27DB-BD31-4B8C-83A1-F6EECF244321}">
                <p14:modId xmlns:p14="http://schemas.microsoft.com/office/powerpoint/2010/main" val="3507949667"/>
              </p:ext>
            </p:extLst>
          </p:nvPr>
        </p:nvGraphicFramePr>
        <p:xfrm>
          <a:off x="5865453" y="3602332"/>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31" name="Elbow Connector 30"/>
          <p:cNvCxnSpPr>
            <a:stCxn id="68" idx="3"/>
            <a:endCxn id="74" idx="1"/>
          </p:cNvCxnSpPr>
          <p:nvPr/>
        </p:nvCxnSpPr>
        <p:spPr>
          <a:xfrm flipV="1">
            <a:off x="5414522" y="3785212"/>
            <a:ext cx="450931" cy="44941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256851" y="3767838"/>
            <a:ext cx="219107" cy="8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a:endCxn id="68" idx="1"/>
          </p:cNvCxnSpPr>
          <p:nvPr/>
        </p:nvCxnSpPr>
        <p:spPr>
          <a:xfrm flipV="1">
            <a:off x="3777673" y="4234631"/>
            <a:ext cx="421770" cy="292930"/>
          </a:xfrm>
          <a:prstGeom prst="bentConnector3">
            <a:avLst>
              <a:gd name="adj1" fmla="val 182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414022" y="103127"/>
            <a:ext cx="10063876"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هفت : مثالی از فاز یک ، روش جای گذاری و رمزگذاری تمامی بلاک ها به جز بلاک های دسته سوم ( بلاک های قرمز )</a:t>
            </a:r>
            <a:endParaRPr lang="en-US" sz="2000" dirty="0">
              <a:latin typeface="Times New Roman" panose="02020603050405020304" pitchFamily="18" charset="0"/>
              <a:cs typeface="B Nazanin" panose="00000400000000000000" pitchFamily="2" charset="-78"/>
            </a:endParaRPr>
          </a:p>
        </p:txBody>
      </p:sp>
      <p:sp>
        <p:nvSpPr>
          <p:cNvPr id="75" name="TextBox 74"/>
          <p:cNvSpPr txBox="1"/>
          <p:nvPr/>
        </p:nvSpPr>
        <p:spPr>
          <a:xfrm>
            <a:off x="2361790" y="2200800"/>
            <a:ext cx="1086284" cy="830997"/>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مقدار پیکسل به بیت پلین ها</a:t>
            </a:r>
            <a:endParaRPr lang="en-US" sz="1600" dirty="0">
              <a:latin typeface="Times New Roman" panose="02020603050405020304" pitchFamily="18" charset="0"/>
              <a:cs typeface="B Nazanin" panose="00000400000000000000" pitchFamily="2" charset="-78"/>
            </a:endParaRPr>
          </a:p>
        </p:txBody>
      </p:sp>
      <p:sp>
        <p:nvSpPr>
          <p:cNvPr id="76" name="TextBox 75"/>
          <p:cNvSpPr txBox="1"/>
          <p:nvPr/>
        </p:nvSpPr>
        <p:spPr>
          <a:xfrm>
            <a:off x="7009118" y="2225400"/>
            <a:ext cx="1108746" cy="1077218"/>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بیت پلین های جدید به مقدار ده دهی</a:t>
            </a:r>
            <a:endParaRPr lang="en-US" sz="1600" dirty="0">
              <a:latin typeface="Times New Roman" panose="02020603050405020304" pitchFamily="18" charset="0"/>
              <a:cs typeface="B Nazanin" panose="00000400000000000000" pitchFamily="2" charset="-78"/>
            </a:endParaRPr>
          </a:p>
        </p:txBody>
      </p:sp>
      <p:sp>
        <p:nvSpPr>
          <p:cNvPr id="78" name="TextBox 77"/>
          <p:cNvSpPr txBox="1"/>
          <p:nvPr/>
        </p:nvSpPr>
        <p:spPr>
          <a:xfrm>
            <a:off x="754226" y="3240096"/>
            <a:ext cx="1510547" cy="707886"/>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بلاک دسته یک</a:t>
            </a:r>
          </a:p>
          <a:p>
            <a:pPr algn="ctr"/>
            <a:r>
              <a:rPr lang="fa-IR" sz="2000" dirty="0" smtClean="0">
                <a:latin typeface="Times New Roman" panose="02020603050405020304" pitchFamily="18" charset="0"/>
                <a:cs typeface="B Nazanin" panose="00000400000000000000" pitchFamily="2" charset="-78"/>
              </a:rPr>
              <a:t>تصویر میزبان</a:t>
            </a:r>
            <a:endParaRPr lang="en-US" sz="2000" dirty="0">
              <a:latin typeface="Times New Roman" panose="02020603050405020304" pitchFamily="18" charset="0"/>
              <a:cs typeface="B Nazanin" panose="00000400000000000000" pitchFamily="2" charset="-78"/>
            </a:endParaRPr>
          </a:p>
        </p:txBody>
      </p:sp>
      <p:sp>
        <p:nvSpPr>
          <p:cNvPr id="81" name="TextBox 80"/>
          <p:cNvSpPr txBox="1"/>
          <p:nvPr/>
        </p:nvSpPr>
        <p:spPr>
          <a:xfrm>
            <a:off x="785456" y="6371963"/>
            <a:ext cx="1575123"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تصویر باینری پیام</a:t>
            </a:r>
            <a:endParaRPr lang="en-US" sz="2000" dirty="0">
              <a:latin typeface="Times New Roman" panose="02020603050405020304" pitchFamily="18" charset="0"/>
              <a:cs typeface="B Nazanin" panose="00000400000000000000" pitchFamily="2" charset="-78"/>
            </a:endParaRPr>
          </a:p>
        </p:txBody>
      </p:sp>
      <p:sp>
        <p:nvSpPr>
          <p:cNvPr id="82" name="Rectangle 81"/>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12</a:t>
            </a:r>
            <a:endParaRPr lang="en-US" dirty="0"/>
          </a:p>
        </p:txBody>
      </p:sp>
    </p:spTree>
    <p:extLst>
      <p:ext uri="{BB962C8B-B14F-4D97-AF65-F5344CB8AC3E}">
        <p14:creationId xmlns:p14="http://schemas.microsoft.com/office/powerpoint/2010/main" val="2475605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423307" y="6050625"/>
            <a:ext cx="2328256"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ج. تصویر میزبان خاکستری</a:t>
            </a:r>
            <a:endParaRPr lang="en-US" sz="2000" dirty="0">
              <a:latin typeface="Times New Roman" panose="02020603050405020304" pitchFamily="18" charset="0"/>
              <a:cs typeface="B Nazanin" panose="00000400000000000000" pitchFamily="2" charset="-78"/>
            </a:endParaRPr>
          </a:p>
        </p:txBody>
      </p:sp>
      <p:graphicFrame>
        <p:nvGraphicFramePr>
          <p:cNvPr id="82" name="Table 81"/>
          <p:cNvGraphicFramePr>
            <a:graphicFrameLocks noGrp="1"/>
          </p:cNvGraphicFramePr>
          <p:nvPr>
            <p:extLst>
              <p:ext uri="{D42A27DB-BD31-4B8C-83A1-F6EECF244321}">
                <p14:modId xmlns:p14="http://schemas.microsoft.com/office/powerpoint/2010/main" val="1527187410"/>
              </p:ext>
            </p:extLst>
          </p:nvPr>
        </p:nvGraphicFramePr>
        <p:xfrm>
          <a:off x="7723262" y="3761677"/>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600" dirty="0" smtClean="0">
                          <a:solidFill>
                            <a:schemeClr val="tx1"/>
                          </a:solidFill>
                          <a:latin typeface="Times New Roman" panose="02020603050405020304" pitchFamily="18" charset="0"/>
                          <a:cs typeface="Times New Roman" panose="02020603050405020304" pitchFamily="18" charset="0"/>
                        </a:rPr>
                        <a:t>LOGO</a:t>
                      </a:r>
                    </a:p>
                    <a:p>
                      <a:pPr algn="ctr">
                        <a:lnSpc>
                          <a:spcPct val="100000"/>
                        </a:lnSpc>
                      </a:pPr>
                      <a:endParaRPr lang="en-US" sz="80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83" name="Rectangle 82"/>
          <p:cNvSpPr/>
          <p:nvPr/>
        </p:nvSpPr>
        <p:spPr>
          <a:xfrm>
            <a:off x="8906284" y="3761678"/>
            <a:ext cx="139418"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4" name="Rectangle 83"/>
          <p:cNvSpPr/>
          <p:nvPr/>
        </p:nvSpPr>
        <p:spPr>
          <a:xfrm>
            <a:off x="8193801" y="3761678"/>
            <a:ext cx="691081"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85" name="Rectangle 84"/>
          <p:cNvSpPr/>
          <p:nvPr/>
        </p:nvSpPr>
        <p:spPr>
          <a:xfrm>
            <a:off x="7725119" y="3760066"/>
            <a:ext cx="126789" cy="14905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6" name="Rectangle 85"/>
          <p:cNvSpPr/>
          <p:nvPr/>
        </p:nvSpPr>
        <p:spPr>
          <a:xfrm>
            <a:off x="7882055" y="3760066"/>
            <a:ext cx="128546" cy="149060"/>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7" name="Rectangle 86"/>
          <p:cNvSpPr/>
          <p:nvPr/>
        </p:nvSpPr>
        <p:spPr>
          <a:xfrm>
            <a:off x="8034088" y="3764600"/>
            <a:ext cx="127982" cy="14657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8" name="Rectangle 87"/>
          <p:cNvSpPr/>
          <p:nvPr/>
        </p:nvSpPr>
        <p:spPr>
          <a:xfrm>
            <a:off x="8906284" y="3932655"/>
            <a:ext cx="139418"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9" name="Rectangle 88"/>
          <p:cNvSpPr/>
          <p:nvPr/>
        </p:nvSpPr>
        <p:spPr>
          <a:xfrm>
            <a:off x="8193801" y="3932655"/>
            <a:ext cx="691081"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90" name="Rectangle 89"/>
          <p:cNvSpPr/>
          <p:nvPr/>
        </p:nvSpPr>
        <p:spPr>
          <a:xfrm>
            <a:off x="7725119" y="3931043"/>
            <a:ext cx="126789" cy="14905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1" name="Rectangle 90"/>
          <p:cNvSpPr/>
          <p:nvPr/>
        </p:nvSpPr>
        <p:spPr>
          <a:xfrm>
            <a:off x="7882055" y="3931043"/>
            <a:ext cx="128546" cy="149060"/>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2" name="Rectangle 91"/>
          <p:cNvSpPr/>
          <p:nvPr/>
        </p:nvSpPr>
        <p:spPr>
          <a:xfrm>
            <a:off x="8034088" y="3938964"/>
            <a:ext cx="127982" cy="14657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3" name="Rectangle 92"/>
          <p:cNvSpPr/>
          <p:nvPr/>
        </p:nvSpPr>
        <p:spPr>
          <a:xfrm>
            <a:off x="8906284" y="4103005"/>
            <a:ext cx="139418"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4" name="Rectangle 93"/>
          <p:cNvSpPr/>
          <p:nvPr/>
        </p:nvSpPr>
        <p:spPr>
          <a:xfrm>
            <a:off x="8193801" y="4103005"/>
            <a:ext cx="691081" cy="1474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95" name="Rectangle 94"/>
          <p:cNvSpPr/>
          <p:nvPr/>
        </p:nvSpPr>
        <p:spPr>
          <a:xfrm>
            <a:off x="7725119" y="4101393"/>
            <a:ext cx="126789" cy="14905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6" name="Rectangle 95"/>
          <p:cNvSpPr/>
          <p:nvPr/>
        </p:nvSpPr>
        <p:spPr>
          <a:xfrm>
            <a:off x="7882055" y="4101393"/>
            <a:ext cx="128546" cy="149060"/>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7" name="Rectangle 96"/>
          <p:cNvSpPr/>
          <p:nvPr/>
        </p:nvSpPr>
        <p:spPr>
          <a:xfrm>
            <a:off x="8034088" y="4100847"/>
            <a:ext cx="127982" cy="14657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98" name="Table 97"/>
          <p:cNvGraphicFramePr>
            <a:graphicFrameLocks noGrp="1"/>
          </p:cNvGraphicFramePr>
          <p:nvPr>
            <p:extLst>
              <p:ext uri="{D42A27DB-BD31-4B8C-83A1-F6EECF244321}">
                <p14:modId xmlns:p14="http://schemas.microsoft.com/office/powerpoint/2010/main" val="79846699"/>
              </p:ext>
            </p:extLst>
          </p:nvPr>
        </p:nvGraphicFramePr>
        <p:xfrm>
          <a:off x="10123747" y="3756660"/>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99" name="Rectangle 98"/>
          <p:cNvSpPr/>
          <p:nvPr/>
        </p:nvSpPr>
        <p:spPr>
          <a:xfrm>
            <a:off x="10177285" y="3817080"/>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0" name="Rectangle 99"/>
          <p:cNvSpPr/>
          <p:nvPr/>
        </p:nvSpPr>
        <p:spPr>
          <a:xfrm>
            <a:off x="10607248" y="3807059"/>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101" name="Rectangle 100"/>
          <p:cNvSpPr/>
          <p:nvPr/>
        </p:nvSpPr>
        <p:spPr>
          <a:xfrm>
            <a:off x="11033950" y="3807059"/>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2" name="Rectangle 101"/>
          <p:cNvSpPr/>
          <p:nvPr/>
        </p:nvSpPr>
        <p:spPr>
          <a:xfrm>
            <a:off x="10177285" y="4243493"/>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p:txBody>
      </p:sp>
      <p:sp>
        <p:nvSpPr>
          <p:cNvPr id="103" name="Rectangle 102"/>
          <p:cNvSpPr/>
          <p:nvPr/>
        </p:nvSpPr>
        <p:spPr>
          <a:xfrm>
            <a:off x="10177739" y="4669454"/>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4" name="Rectangle 103"/>
          <p:cNvSpPr/>
          <p:nvPr/>
        </p:nvSpPr>
        <p:spPr>
          <a:xfrm>
            <a:off x="11033950" y="4666399"/>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5" name="Rectangle 104"/>
          <p:cNvSpPr/>
          <p:nvPr/>
        </p:nvSpPr>
        <p:spPr>
          <a:xfrm>
            <a:off x="11033950" y="4243493"/>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p:txBody>
      </p:sp>
      <p:sp>
        <p:nvSpPr>
          <p:cNvPr id="106" name="Rectangle 105"/>
          <p:cNvSpPr/>
          <p:nvPr/>
        </p:nvSpPr>
        <p:spPr>
          <a:xfrm>
            <a:off x="10614502" y="4668480"/>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p:txBody>
      </p:sp>
      <p:sp>
        <p:nvSpPr>
          <p:cNvPr id="107" name="Rectangle 106"/>
          <p:cNvSpPr/>
          <p:nvPr/>
        </p:nvSpPr>
        <p:spPr>
          <a:xfrm>
            <a:off x="10603987" y="4237769"/>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108" name="TextBox 107"/>
          <p:cNvSpPr txBox="1"/>
          <p:nvPr/>
        </p:nvSpPr>
        <p:spPr>
          <a:xfrm>
            <a:off x="10339729" y="5222620"/>
            <a:ext cx="933870"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الف. الگو</a:t>
            </a:r>
            <a:endParaRPr lang="en-US" sz="2000" dirty="0">
              <a:latin typeface="Times New Roman" panose="02020603050405020304" pitchFamily="18" charset="0"/>
              <a:cs typeface="B Nazanin" panose="00000400000000000000" pitchFamily="2" charset="-78"/>
            </a:endParaRPr>
          </a:p>
        </p:txBody>
      </p:sp>
      <p:graphicFrame>
        <p:nvGraphicFramePr>
          <p:cNvPr id="110" name="Table 109"/>
          <p:cNvGraphicFramePr>
            <a:graphicFrameLocks noGrp="1"/>
          </p:cNvGraphicFramePr>
          <p:nvPr>
            <p:extLst>
              <p:ext uri="{D42A27DB-BD31-4B8C-83A1-F6EECF244321}">
                <p14:modId xmlns:p14="http://schemas.microsoft.com/office/powerpoint/2010/main" val="2735763006"/>
              </p:ext>
            </p:extLst>
          </p:nvPr>
        </p:nvGraphicFramePr>
        <p:xfrm>
          <a:off x="1423307" y="3753571"/>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sp>
        <p:nvSpPr>
          <p:cNvPr id="71" name="Oval 70"/>
          <p:cNvSpPr/>
          <p:nvPr/>
        </p:nvSpPr>
        <p:spPr>
          <a:xfrm>
            <a:off x="1825391" y="3511463"/>
            <a:ext cx="940972" cy="95753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57" name="Table 56"/>
          <p:cNvGraphicFramePr>
            <a:graphicFrameLocks noGrp="1"/>
          </p:cNvGraphicFramePr>
          <p:nvPr>
            <p:extLst>
              <p:ext uri="{D42A27DB-BD31-4B8C-83A1-F6EECF244321}">
                <p14:modId xmlns:p14="http://schemas.microsoft.com/office/powerpoint/2010/main" val="2549041872"/>
              </p:ext>
            </p:extLst>
          </p:nvPr>
        </p:nvGraphicFramePr>
        <p:xfrm>
          <a:off x="4401013" y="3757804"/>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Case.6</a:t>
                      </a:r>
                      <a:endParaRPr lang="en-US" sz="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59" name="Rectangle 58"/>
          <p:cNvSpPr/>
          <p:nvPr/>
        </p:nvSpPr>
        <p:spPr>
          <a:xfrm>
            <a:off x="5683351" y="5068444"/>
            <a:ext cx="163286" cy="164456"/>
          </a:xfrm>
          <a:prstGeom prst="rect">
            <a:avLst/>
          </a:prstGeom>
          <a:solidFill>
            <a:srgbClr val="FF0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0" name="Rectangle 59"/>
          <p:cNvSpPr/>
          <p:nvPr/>
        </p:nvSpPr>
        <p:spPr>
          <a:xfrm>
            <a:off x="5520065" y="506844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1" name="Rectangle 60"/>
          <p:cNvSpPr/>
          <p:nvPr/>
        </p:nvSpPr>
        <p:spPr>
          <a:xfrm>
            <a:off x="4726299" y="5068444"/>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2" name="Rectangle 61"/>
          <p:cNvSpPr/>
          <p:nvPr/>
        </p:nvSpPr>
        <p:spPr>
          <a:xfrm>
            <a:off x="4401014" y="506844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3" name="Rectangle 62"/>
          <p:cNvSpPr/>
          <p:nvPr/>
        </p:nvSpPr>
        <p:spPr>
          <a:xfrm>
            <a:off x="4563013" y="506844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 name="Elbow Connector 7"/>
          <p:cNvCxnSpPr>
            <a:stCxn id="71" idx="0"/>
            <a:endCxn id="57" idx="0"/>
          </p:cNvCxnSpPr>
          <p:nvPr/>
        </p:nvCxnSpPr>
        <p:spPr>
          <a:xfrm rot="16200000" flipH="1">
            <a:off x="3586680" y="2220659"/>
            <a:ext cx="246341" cy="2827948"/>
          </a:xfrm>
          <a:prstGeom prst="bentConnector3">
            <a:avLst>
              <a:gd name="adj1" fmla="val -9279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429826" y="5226764"/>
            <a:ext cx="1949886"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ب. تصویر پیام باینری</a:t>
            </a:r>
            <a:endParaRPr lang="en-US" sz="2000" dirty="0">
              <a:latin typeface="Times New Roman" panose="02020603050405020304" pitchFamily="18" charset="0"/>
              <a:cs typeface="B Nazanin" panose="00000400000000000000" pitchFamily="2" charset="-78"/>
            </a:endParaRPr>
          </a:p>
        </p:txBody>
      </p:sp>
      <p:sp>
        <p:nvSpPr>
          <p:cNvPr id="44" name="TextBox 43"/>
          <p:cNvSpPr txBox="1"/>
          <p:nvPr/>
        </p:nvSpPr>
        <p:spPr>
          <a:xfrm>
            <a:off x="1414022" y="103127"/>
            <a:ext cx="10063876"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هفت : فاز دو ، روش جای گذاری و رمزگذاری بلاک های دسته سوم ( بلاک های قرمز )</a:t>
            </a:r>
            <a:endParaRPr lang="en-US" sz="2000" dirty="0">
              <a:latin typeface="Times New Roman" panose="02020603050405020304" pitchFamily="18" charset="0"/>
              <a:cs typeface="B Nazanin" panose="00000400000000000000" pitchFamily="2" charset="-78"/>
            </a:endParaRPr>
          </a:p>
        </p:txBody>
      </p:sp>
      <p:sp>
        <p:nvSpPr>
          <p:cNvPr id="45" name="TextBox 44"/>
          <p:cNvSpPr txBox="1"/>
          <p:nvPr/>
        </p:nvSpPr>
        <p:spPr>
          <a:xfrm>
            <a:off x="2534620" y="1021456"/>
            <a:ext cx="8738979" cy="1508105"/>
          </a:xfrm>
          <a:prstGeom prst="rect">
            <a:avLst/>
          </a:prstGeom>
          <a:noFill/>
        </p:spPr>
        <p:txBody>
          <a:bodyPr wrap="square" rtlCol="0">
            <a:spAutoFit/>
          </a:bodyPr>
          <a:lstStyle/>
          <a:p>
            <a:pPr marL="342900" indent="-342900" algn="r" rtl="1">
              <a:lnSpc>
                <a:spcPct val="100000"/>
              </a:lnSpc>
              <a:buFont typeface="Wingdings" panose="05000000000000000000" pitchFamily="2" charset="2"/>
              <a:buChar char="v"/>
            </a:pPr>
            <a:r>
              <a:rPr lang="fa-IR" sz="2000" b="1" dirty="0" smtClean="0">
                <a:latin typeface="Times New Roman" panose="02020603050405020304" pitchFamily="18" charset="0"/>
                <a:cs typeface="B Nazanin" panose="00000400000000000000" pitchFamily="2" charset="-78"/>
              </a:rPr>
              <a:t>حالت</a:t>
            </a:r>
            <a:r>
              <a:rPr lang="en-US" sz="2000" b="1" dirty="0" smtClean="0">
                <a:latin typeface="Times New Roman" panose="02020603050405020304" pitchFamily="18" charset="0"/>
                <a:cs typeface="B Nazanin" panose="00000400000000000000" pitchFamily="2" charset="-78"/>
              </a:rPr>
              <a:t> </a:t>
            </a:r>
            <a:r>
              <a:rPr lang="fa-IR" sz="2000" b="1" dirty="0" smtClean="0">
                <a:latin typeface="Times New Roman" panose="02020603050405020304" pitchFamily="18" charset="0"/>
                <a:cs typeface="B Nazanin" panose="00000400000000000000" pitchFamily="2" charset="-78"/>
              </a:rPr>
              <a:t>4</a:t>
            </a:r>
            <a:r>
              <a:rPr lang="fa-IR"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XOR</a:t>
            </a:r>
            <a:r>
              <a:rPr lang="fa-IR" sz="2000" dirty="0" smtClean="0">
                <a:latin typeface="Times New Roman" panose="02020603050405020304" pitchFamily="18" charset="0"/>
                <a:cs typeface="B Nazanin" panose="00000400000000000000" pitchFamily="2" charset="-78"/>
              </a:rPr>
              <a:t> مقدار پیکسل </a:t>
            </a:r>
            <a:r>
              <a:rPr lang="fa-IR" sz="2000" u="sng" dirty="0" smtClean="0">
                <a:latin typeface="Times New Roman" panose="02020603050405020304" pitchFamily="18" charset="0"/>
                <a:cs typeface="B Nazanin" panose="00000400000000000000" pitchFamily="2" charset="-78"/>
              </a:rPr>
              <a:t>جایگاه شماره 4</a:t>
            </a:r>
            <a:r>
              <a:rPr lang="fa-IR" sz="2000" dirty="0" smtClean="0">
                <a:latin typeface="Times New Roman" panose="02020603050405020304" pitchFamily="18" charset="0"/>
                <a:cs typeface="B Nazanin" panose="00000400000000000000" pitchFamily="2" charset="-78"/>
              </a:rPr>
              <a:t> با بیت انتخابی </a:t>
            </a:r>
            <a:r>
              <a:rPr lang="en-US" dirty="0" smtClean="0">
                <a:latin typeface="Times New Roman" panose="02020603050405020304" pitchFamily="18" charset="0"/>
                <a:cs typeface="B Nazanin" panose="00000400000000000000" pitchFamily="2" charset="-78"/>
              </a:rPr>
              <a:t>S</a:t>
            </a:r>
            <a:r>
              <a:rPr lang="fa-IR" sz="2000" dirty="0" smtClean="0">
                <a:latin typeface="Times New Roman" panose="02020603050405020304" pitchFamily="18" charset="0"/>
                <a:cs typeface="B Nazanin" panose="00000400000000000000" pitchFamily="2" charset="-78"/>
              </a:rPr>
              <a:t> ، مطابق الگوی جایگذاری برای </a:t>
            </a:r>
            <a:r>
              <a:rPr lang="fa-IR" sz="2000" u="sng" dirty="0" smtClean="0">
                <a:latin typeface="Times New Roman" panose="02020603050405020304" pitchFamily="18" charset="0"/>
                <a:cs typeface="B Nazanin" panose="00000400000000000000" pitchFamily="2" charset="-78"/>
              </a:rPr>
              <a:t>بلاک </a:t>
            </a:r>
            <a:r>
              <a:rPr lang="en-US" u="sng" dirty="0" smtClean="0">
                <a:latin typeface="Times New Roman" panose="02020603050405020304" pitchFamily="18" charset="0"/>
                <a:cs typeface="B Nazanin" panose="00000400000000000000" pitchFamily="2" charset="-78"/>
              </a:rPr>
              <a:t>A3</a:t>
            </a:r>
            <a:r>
              <a:rPr lang="fa-IR" sz="2000" dirty="0" smtClean="0">
                <a:latin typeface="Times New Roman" panose="02020603050405020304" pitchFamily="18" charset="0"/>
                <a:cs typeface="B Nazanin" panose="00000400000000000000" pitchFamily="2" charset="-78"/>
              </a:rPr>
              <a:t> </a:t>
            </a:r>
            <a:endParaRPr lang="en-US" sz="2000" dirty="0" smtClean="0">
              <a:latin typeface="Times New Roman" panose="02020603050405020304" pitchFamily="18" charset="0"/>
              <a:cs typeface="B Nazanin" panose="00000400000000000000" pitchFamily="2" charset="-78"/>
            </a:endParaRPr>
          </a:p>
          <a:p>
            <a:pPr algn="r" rtl="1">
              <a:lnSpc>
                <a:spcPct val="100000"/>
              </a:lnSpc>
            </a:pPr>
            <a:endParaRPr lang="en-US" sz="400" dirty="0" smtClean="0">
              <a:latin typeface="Times New Roman" panose="02020603050405020304" pitchFamily="18" charset="0"/>
              <a:cs typeface="B Nazanin" panose="00000400000000000000" pitchFamily="2" charset="-78"/>
            </a:endParaRPr>
          </a:p>
          <a:p>
            <a:pPr marL="342900" indent="-342900" algn="r" rtl="1">
              <a:buFont typeface="Wingdings" panose="05000000000000000000" pitchFamily="2" charset="2"/>
              <a:buChar char="v"/>
            </a:pPr>
            <a:r>
              <a:rPr lang="fa-IR" sz="2000" b="1" dirty="0">
                <a:latin typeface="Times New Roman" panose="02020603050405020304" pitchFamily="18" charset="0"/>
                <a:cs typeface="B Nazanin" panose="00000400000000000000" pitchFamily="2" charset="-78"/>
              </a:rPr>
              <a:t>حالت</a:t>
            </a:r>
            <a:r>
              <a:rPr lang="en-US" sz="2000" b="1" dirty="0">
                <a:latin typeface="Times New Roman" panose="02020603050405020304" pitchFamily="18" charset="0"/>
                <a:cs typeface="B Nazanin" panose="00000400000000000000" pitchFamily="2" charset="-78"/>
              </a:rPr>
              <a:t> </a:t>
            </a:r>
            <a:r>
              <a:rPr lang="fa-IR" sz="2000" b="1" dirty="0">
                <a:latin typeface="Times New Roman" panose="02020603050405020304" pitchFamily="18" charset="0"/>
                <a:cs typeface="B Nazanin" panose="00000400000000000000" pitchFamily="2" charset="-78"/>
              </a:rPr>
              <a:t>6</a:t>
            </a:r>
            <a:r>
              <a:rPr lang="fa-IR"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 </a:t>
            </a:r>
            <a:r>
              <a:rPr lang="en-US" dirty="0">
                <a:latin typeface="Times New Roman" panose="02020603050405020304" pitchFamily="18" charset="0"/>
                <a:cs typeface="B Nazanin" panose="00000400000000000000" pitchFamily="2" charset="-78"/>
              </a:rPr>
              <a:t>XOR</a:t>
            </a:r>
            <a:r>
              <a:rPr lang="fa-IR" sz="2000" dirty="0">
                <a:latin typeface="Times New Roman" panose="02020603050405020304" pitchFamily="18" charset="0"/>
                <a:cs typeface="B Nazanin" panose="00000400000000000000" pitchFamily="2" charset="-78"/>
              </a:rPr>
              <a:t> مقدار پیکسل </a:t>
            </a:r>
            <a:r>
              <a:rPr lang="fa-IR" sz="2000" u="sng" dirty="0">
                <a:latin typeface="Times New Roman" panose="02020603050405020304" pitchFamily="18" charset="0"/>
                <a:cs typeface="B Nazanin" panose="00000400000000000000" pitchFamily="2" charset="-78"/>
              </a:rPr>
              <a:t>جایگاه شماره </a:t>
            </a:r>
            <a:r>
              <a:rPr lang="fa-IR" sz="2000" u="sng" dirty="0" smtClean="0">
                <a:latin typeface="Times New Roman" panose="02020603050405020304" pitchFamily="18" charset="0"/>
                <a:cs typeface="B Nazanin" panose="00000400000000000000" pitchFamily="2" charset="-78"/>
              </a:rPr>
              <a:t>6</a:t>
            </a:r>
            <a:r>
              <a:rPr lang="fa-IR"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با بیت انتخابی </a:t>
            </a:r>
            <a:r>
              <a:rPr lang="en-US" sz="2000" dirty="0">
                <a:latin typeface="Times New Roman" panose="02020603050405020304" pitchFamily="18" charset="0"/>
                <a:cs typeface="B Nazanin" panose="00000400000000000000" pitchFamily="2" charset="-78"/>
              </a:rPr>
              <a:t>S</a:t>
            </a:r>
            <a:r>
              <a:rPr lang="fa-IR" sz="2000" dirty="0">
                <a:latin typeface="Times New Roman" panose="02020603050405020304" pitchFamily="18" charset="0"/>
                <a:cs typeface="B Nazanin" panose="00000400000000000000" pitchFamily="2" charset="-78"/>
              </a:rPr>
              <a:t> ، مطابق الگوی جایگذاری برای </a:t>
            </a:r>
            <a:r>
              <a:rPr lang="fa-IR" sz="2000" u="sng" dirty="0">
                <a:latin typeface="Times New Roman" panose="02020603050405020304" pitchFamily="18" charset="0"/>
                <a:cs typeface="B Nazanin" panose="00000400000000000000" pitchFamily="2" charset="-78"/>
              </a:rPr>
              <a:t>بلاک </a:t>
            </a:r>
            <a:r>
              <a:rPr lang="en-US" u="sng" dirty="0" smtClean="0">
                <a:latin typeface="Times New Roman" panose="02020603050405020304" pitchFamily="18" charset="0"/>
                <a:cs typeface="B Nazanin" panose="00000400000000000000" pitchFamily="2" charset="-78"/>
              </a:rPr>
              <a:t>B1</a:t>
            </a:r>
            <a:r>
              <a:rPr lang="fa-IR" sz="2000" dirty="0" smtClean="0">
                <a:latin typeface="Times New Roman" panose="02020603050405020304" pitchFamily="18" charset="0"/>
                <a:cs typeface="B Nazanin" panose="00000400000000000000" pitchFamily="2" charset="-78"/>
              </a:rPr>
              <a:t> </a:t>
            </a:r>
            <a:endParaRPr lang="en-US" sz="2000" dirty="0" smtClean="0">
              <a:latin typeface="Times New Roman" panose="02020603050405020304" pitchFamily="18" charset="0"/>
              <a:cs typeface="B Nazanin" panose="00000400000000000000" pitchFamily="2" charset="-78"/>
            </a:endParaRPr>
          </a:p>
          <a:p>
            <a:pPr marL="342900" indent="-342900" algn="r" rtl="1">
              <a:buFont typeface="Wingdings" panose="05000000000000000000" pitchFamily="2" charset="2"/>
              <a:buChar char="v"/>
            </a:pPr>
            <a:endParaRPr lang="en-US" sz="400" dirty="0">
              <a:latin typeface="Times New Roman" panose="02020603050405020304" pitchFamily="18" charset="0"/>
              <a:cs typeface="B Nazanin" panose="00000400000000000000" pitchFamily="2" charset="-78"/>
            </a:endParaRPr>
          </a:p>
          <a:p>
            <a:pPr marL="342900" indent="-342900" algn="r" rtl="1">
              <a:buFont typeface="Wingdings" panose="05000000000000000000" pitchFamily="2" charset="2"/>
              <a:buChar char="v"/>
            </a:pPr>
            <a:r>
              <a:rPr lang="fa-IR" sz="2000" b="1" dirty="0">
                <a:latin typeface="Times New Roman" panose="02020603050405020304" pitchFamily="18" charset="0"/>
                <a:cs typeface="B Nazanin" panose="00000400000000000000" pitchFamily="2" charset="-78"/>
              </a:rPr>
              <a:t>حالت</a:t>
            </a:r>
            <a:r>
              <a:rPr lang="en-US" sz="2000" b="1" dirty="0">
                <a:latin typeface="Times New Roman" panose="02020603050405020304" pitchFamily="18" charset="0"/>
                <a:cs typeface="B Nazanin" panose="00000400000000000000" pitchFamily="2" charset="-78"/>
              </a:rPr>
              <a:t> </a:t>
            </a:r>
            <a:r>
              <a:rPr lang="fa-IR" sz="2000" b="1" dirty="0" smtClean="0">
                <a:latin typeface="Times New Roman" panose="02020603050405020304" pitchFamily="18" charset="0"/>
                <a:cs typeface="B Nazanin" panose="00000400000000000000" pitchFamily="2" charset="-78"/>
              </a:rPr>
              <a:t>2</a:t>
            </a:r>
            <a:r>
              <a:rPr lang="fa-IR"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 </a:t>
            </a:r>
            <a:r>
              <a:rPr lang="en-US" dirty="0">
                <a:latin typeface="Times New Roman" panose="02020603050405020304" pitchFamily="18" charset="0"/>
                <a:cs typeface="B Nazanin" panose="00000400000000000000" pitchFamily="2" charset="-78"/>
              </a:rPr>
              <a:t>XOR</a:t>
            </a:r>
            <a:r>
              <a:rPr lang="fa-IR" sz="2000" dirty="0">
                <a:latin typeface="Times New Roman" panose="02020603050405020304" pitchFamily="18" charset="0"/>
                <a:cs typeface="B Nazanin" panose="00000400000000000000" pitchFamily="2" charset="-78"/>
              </a:rPr>
              <a:t> مقدار پیکسل </a:t>
            </a:r>
            <a:r>
              <a:rPr lang="fa-IR" sz="2000" u="sng" dirty="0" smtClean="0">
                <a:latin typeface="Times New Roman" panose="02020603050405020304" pitchFamily="18" charset="0"/>
                <a:cs typeface="B Nazanin" panose="00000400000000000000" pitchFamily="2" charset="-78"/>
              </a:rPr>
              <a:t>جایگاه </a:t>
            </a:r>
            <a:r>
              <a:rPr lang="fa-IR" sz="2000" u="sng" dirty="0">
                <a:latin typeface="Times New Roman" panose="02020603050405020304" pitchFamily="18" charset="0"/>
                <a:cs typeface="B Nazanin" panose="00000400000000000000" pitchFamily="2" charset="-78"/>
              </a:rPr>
              <a:t>شماره</a:t>
            </a:r>
            <a:r>
              <a:rPr lang="fa-IR" sz="2000" u="sng" dirty="0" smtClean="0">
                <a:latin typeface="Times New Roman" panose="02020603050405020304" pitchFamily="18" charset="0"/>
                <a:cs typeface="B Nazanin" panose="00000400000000000000" pitchFamily="2" charset="-78"/>
              </a:rPr>
              <a:t> </a:t>
            </a:r>
            <a:r>
              <a:rPr lang="fa-IR" sz="2000" u="sng" dirty="0">
                <a:latin typeface="Times New Roman" panose="02020603050405020304" pitchFamily="18" charset="0"/>
                <a:cs typeface="B Nazanin" panose="00000400000000000000" pitchFamily="2" charset="-78"/>
              </a:rPr>
              <a:t>2</a:t>
            </a:r>
            <a:r>
              <a:rPr lang="fa-IR"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با بیت انتخابی </a:t>
            </a:r>
            <a:r>
              <a:rPr lang="en-US" sz="2000" dirty="0">
                <a:latin typeface="Times New Roman" panose="02020603050405020304" pitchFamily="18" charset="0"/>
                <a:cs typeface="B Nazanin" panose="00000400000000000000" pitchFamily="2" charset="-78"/>
              </a:rPr>
              <a:t>S</a:t>
            </a:r>
            <a:r>
              <a:rPr lang="fa-IR" sz="2000" dirty="0">
                <a:latin typeface="Times New Roman" panose="02020603050405020304" pitchFamily="18" charset="0"/>
                <a:cs typeface="B Nazanin" panose="00000400000000000000" pitchFamily="2" charset="-78"/>
              </a:rPr>
              <a:t> ، مطابق الگوی جایگذاری برای </a:t>
            </a:r>
            <a:r>
              <a:rPr lang="fa-IR" sz="2000" u="sng" dirty="0">
                <a:latin typeface="Times New Roman" panose="02020603050405020304" pitchFamily="18" charset="0"/>
                <a:cs typeface="B Nazanin" panose="00000400000000000000" pitchFamily="2" charset="-78"/>
              </a:rPr>
              <a:t>بلاک </a:t>
            </a:r>
            <a:r>
              <a:rPr lang="en-US" u="sng" dirty="0" smtClean="0">
                <a:latin typeface="Times New Roman" panose="02020603050405020304" pitchFamily="18" charset="0"/>
                <a:cs typeface="B Nazanin" panose="00000400000000000000" pitchFamily="2" charset="-78"/>
              </a:rPr>
              <a:t>C4</a:t>
            </a:r>
            <a:r>
              <a:rPr lang="fa-IR" sz="2000" dirty="0" smtClean="0">
                <a:latin typeface="Times New Roman" panose="02020603050405020304" pitchFamily="18" charset="0"/>
                <a:cs typeface="B Nazanin" panose="00000400000000000000" pitchFamily="2" charset="-78"/>
              </a:rPr>
              <a:t> </a:t>
            </a:r>
            <a:endParaRPr lang="en-US" sz="2000" dirty="0" smtClean="0">
              <a:latin typeface="Times New Roman" panose="02020603050405020304" pitchFamily="18" charset="0"/>
              <a:cs typeface="B Nazanin" panose="00000400000000000000" pitchFamily="2" charset="-78"/>
            </a:endParaRPr>
          </a:p>
          <a:p>
            <a:pPr algn="r" rtl="1"/>
            <a:endParaRPr lang="en-US" sz="400" dirty="0">
              <a:latin typeface="Times New Roman" panose="02020603050405020304" pitchFamily="18" charset="0"/>
              <a:cs typeface="B Nazanin" panose="00000400000000000000" pitchFamily="2" charset="-78"/>
            </a:endParaRPr>
          </a:p>
          <a:p>
            <a:pPr marL="342900" indent="-342900" algn="r" rtl="1">
              <a:buFont typeface="Wingdings" panose="05000000000000000000" pitchFamily="2" charset="2"/>
              <a:buChar char="v"/>
            </a:pPr>
            <a:r>
              <a:rPr lang="fa-IR" sz="2000" b="1" dirty="0">
                <a:latin typeface="Times New Roman" panose="02020603050405020304" pitchFamily="18" charset="0"/>
                <a:cs typeface="B Nazanin" panose="00000400000000000000" pitchFamily="2" charset="-78"/>
              </a:rPr>
              <a:t>حالت</a:t>
            </a:r>
            <a:r>
              <a:rPr lang="en-US" sz="2000" b="1" dirty="0">
                <a:latin typeface="Times New Roman" panose="02020603050405020304" pitchFamily="18" charset="0"/>
                <a:cs typeface="B Nazanin" panose="00000400000000000000" pitchFamily="2" charset="-78"/>
              </a:rPr>
              <a:t> </a:t>
            </a:r>
            <a:r>
              <a:rPr lang="fa-IR" sz="2000" b="1" dirty="0" smtClean="0">
                <a:latin typeface="Times New Roman" panose="02020603050405020304" pitchFamily="18" charset="0"/>
                <a:cs typeface="B Nazanin" panose="00000400000000000000" pitchFamily="2" charset="-78"/>
              </a:rPr>
              <a:t>8</a:t>
            </a:r>
            <a:r>
              <a:rPr lang="fa-IR"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 </a:t>
            </a:r>
            <a:r>
              <a:rPr lang="en-US" dirty="0">
                <a:latin typeface="Times New Roman" panose="02020603050405020304" pitchFamily="18" charset="0"/>
                <a:cs typeface="B Nazanin" panose="00000400000000000000" pitchFamily="2" charset="-78"/>
              </a:rPr>
              <a:t>XOR</a:t>
            </a:r>
            <a:r>
              <a:rPr lang="fa-IR" sz="2000" dirty="0">
                <a:latin typeface="Times New Roman" panose="02020603050405020304" pitchFamily="18" charset="0"/>
                <a:cs typeface="B Nazanin" panose="00000400000000000000" pitchFamily="2" charset="-78"/>
              </a:rPr>
              <a:t> مقدار پیکسل </a:t>
            </a:r>
            <a:r>
              <a:rPr lang="fa-IR" sz="2000" u="sng" dirty="0" smtClean="0">
                <a:latin typeface="Times New Roman" panose="02020603050405020304" pitchFamily="18" charset="0"/>
                <a:cs typeface="B Nazanin" panose="00000400000000000000" pitchFamily="2" charset="-78"/>
              </a:rPr>
              <a:t>جایگاه </a:t>
            </a:r>
            <a:r>
              <a:rPr lang="fa-IR" sz="2000" u="sng" dirty="0">
                <a:latin typeface="Times New Roman" panose="02020603050405020304" pitchFamily="18" charset="0"/>
                <a:cs typeface="B Nazanin" panose="00000400000000000000" pitchFamily="2" charset="-78"/>
              </a:rPr>
              <a:t>شماره</a:t>
            </a:r>
            <a:r>
              <a:rPr lang="fa-IR" sz="2000" u="sng" dirty="0" smtClean="0">
                <a:latin typeface="Times New Roman" panose="02020603050405020304" pitchFamily="18" charset="0"/>
                <a:cs typeface="B Nazanin" panose="00000400000000000000" pitchFamily="2" charset="-78"/>
              </a:rPr>
              <a:t> </a:t>
            </a:r>
            <a:r>
              <a:rPr lang="fa-IR" sz="2000" u="sng" dirty="0">
                <a:latin typeface="Times New Roman" panose="02020603050405020304" pitchFamily="18" charset="0"/>
                <a:cs typeface="B Nazanin" panose="00000400000000000000" pitchFamily="2" charset="-78"/>
              </a:rPr>
              <a:t>8</a:t>
            </a:r>
            <a:r>
              <a:rPr lang="fa-IR" sz="2000" dirty="0" smtClean="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با بیت انتخابی </a:t>
            </a:r>
            <a:r>
              <a:rPr lang="en-US" sz="2000" dirty="0">
                <a:latin typeface="Times New Roman" panose="02020603050405020304" pitchFamily="18" charset="0"/>
                <a:cs typeface="B Nazanin" panose="00000400000000000000" pitchFamily="2" charset="-78"/>
              </a:rPr>
              <a:t>S</a:t>
            </a:r>
            <a:r>
              <a:rPr lang="fa-IR" sz="2000" dirty="0">
                <a:latin typeface="Times New Roman" panose="02020603050405020304" pitchFamily="18" charset="0"/>
                <a:cs typeface="B Nazanin" panose="00000400000000000000" pitchFamily="2" charset="-78"/>
              </a:rPr>
              <a:t> ، مطابق الگوی جایگذاری برای </a:t>
            </a:r>
            <a:r>
              <a:rPr lang="fa-IR" sz="2000" u="sng" dirty="0">
                <a:latin typeface="Times New Roman" panose="02020603050405020304" pitchFamily="18" charset="0"/>
                <a:cs typeface="B Nazanin" panose="00000400000000000000" pitchFamily="2" charset="-78"/>
              </a:rPr>
              <a:t>بلاک </a:t>
            </a:r>
            <a:r>
              <a:rPr lang="en-US" u="sng" dirty="0" smtClean="0">
                <a:latin typeface="Times New Roman" panose="02020603050405020304" pitchFamily="18" charset="0"/>
                <a:cs typeface="B Nazanin" panose="00000400000000000000" pitchFamily="2" charset="-78"/>
              </a:rPr>
              <a:t>D2</a:t>
            </a:r>
            <a:r>
              <a:rPr lang="fa-IR" sz="2000" dirty="0" smtClean="0">
                <a:latin typeface="Times New Roman" panose="02020603050405020304" pitchFamily="18" charset="0"/>
                <a:cs typeface="B Nazanin" panose="00000400000000000000" pitchFamily="2" charset="-78"/>
              </a:rPr>
              <a:t> </a:t>
            </a:r>
            <a:endParaRPr lang="en-US" sz="2000" dirty="0">
              <a:latin typeface="Times New Roman" panose="02020603050405020304" pitchFamily="18" charset="0"/>
              <a:cs typeface="B Nazanin" panose="00000400000000000000" pitchFamily="2" charset="-78"/>
            </a:endParaRPr>
          </a:p>
        </p:txBody>
      </p:sp>
      <p:sp>
        <p:nvSpPr>
          <p:cNvPr id="43" name="Rectangle 42"/>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13</a:t>
            </a:r>
            <a:endParaRPr lang="en-US" dirty="0"/>
          </a:p>
        </p:txBody>
      </p:sp>
    </p:spTree>
    <p:extLst>
      <p:ext uri="{BB962C8B-B14F-4D97-AF65-F5344CB8AC3E}">
        <p14:creationId xmlns:p14="http://schemas.microsoft.com/office/powerpoint/2010/main" val="878321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 name="Table 111"/>
          <p:cNvGraphicFramePr>
            <a:graphicFrameLocks noGrp="1"/>
          </p:cNvGraphicFramePr>
          <p:nvPr>
            <p:extLst>
              <p:ext uri="{D42A27DB-BD31-4B8C-83A1-F6EECF244321}">
                <p14:modId xmlns:p14="http://schemas.microsoft.com/office/powerpoint/2010/main" val="3055747019"/>
              </p:ext>
            </p:extLst>
          </p:nvPr>
        </p:nvGraphicFramePr>
        <p:xfrm>
          <a:off x="943645" y="1595733"/>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60611856"/>
              </p:ext>
            </p:extLst>
          </p:nvPr>
        </p:nvGraphicFramePr>
        <p:xfrm>
          <a:off x="3616233" y="159055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Case.6</a:t>
                      </a:r>
                      <a:endParaRPr lang="en-US" sz="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10" name="Oval 9"/>
          <p:cNvSpPr/>
          <p:nvPr/>
        </p:nvSpPr>
        <p:spPr>
          <a:xfrm>
            <a:off x="1256716" y="1315640"/>
            <a:ext cx="1071154" cy="1071155"/>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8" name="Straight Connector 27"/>
          <p:cNvCxnSpPr>
            <a:stCxn id="10" idx="0"/>
          </p:cNvCxnSpPr>
          <p:nvPr/>
        </p:nvCxnSpPr>
        <p:spPr>
          <a:xfrm flipV="1">
            <a:off x="1792293" y="1297609"/>
            <a:ext cx="2546752" cy="18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9" idx="0"/>
          </p:cNvCxnSpPr>
          <p:nvPr/>
        </p:nvCxnSpPr>
        <p:spPr>
          <a:xfrm>
            <a:off x="4338402" y="1297609"/>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898571" y="2901192"/>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Rectangle 36"/>
          <p:cNvSpPr/>
          <p:nvPr/>
        </p:nvSpPr>
        <p:spPr>
          <a:xfrm>
            <a:off x="4735285" y="29011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8" name="Rectangle 37"/>
          <p:cNvSpPr/>
          <p:nvPr/>
        </p:nvSpPr>
        <p:spPr>
          <a:xfrm>
            <a:off x="3941519" y="290119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41" name="Rectangle 40"/>
          <p:cNvSpPr/>
          <p:nvPr/>
        </p:nvSpPr>
        <p:spPr>
          <a:xfrm>
            <a:off x="3616234" y="29011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2" name="Rectangle 41"/>
          <p:cNvSpPr/>
          <p:nvPr/>
        </p:nvSpPr>
        <p:spPr>
          <a:xfrm>
            <a:off x="3778233" y="29011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5" name="Oval 44"/>
          <p:cNvSpPr/>
          <p:nvPr/>
        </p:nvSpPr>
        <p:spPr>
          <a:xfrm>
            <a:off x="4786473" y="2804370"/>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7" name="TextBox 56"/>
          <p:cNvSpPr txBox="1"/>
          <p:nvPr/>
        </p:nvSpPr>
        <p:spPr>
          <a:xfrm>
            <a:off x="5896840" y="356212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5879422" y="91521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1007355" y="3791199"/>
            <a:ext cx="2241158"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الف. تصویر </a:t>
            </a:r>
            <a:r>
              <a:rPr lang="fa-IR" dirty="0">
                <a:latin typeface="Times New Roman" panose="02020603050405020304" pitchFamily="18" charset="0"/>
                <a:cs typeface="B Nazanin" panose="00000400000000000000" pitchFamily="2" charset="-78"/>
              </a:rPr>
              <a:t>میزبان خاکستری</a:t>
            </a:r>
            <a:endParaRPr lang="en-US" dirty="0">
              <a:latin typeface="Times New Roman" panose="02020603050405020304" pitchFamily="18" charset="0"/>
              <a:cs typeface="B Nazanin" panose="00000400000000000000" pitchFamily="2" charset="-78"/>
            </a:endParaRPr>
          </a:p>
        </p:txBody>
      </p:sp>
      <p:graphicFrame>
        <p:nvGraphicFramePr>
          <p:cNvPr id="62" name="Table 61"/>
          <p:cNvGraphicFramePr>
            <a:graphicFrameLocks noGrp="1"/>
          </p:cNvGraphicFramePr>
          <p:nvPr>
            <p:extLst>
              <p:ext uri="{D42A27DB-BD31-4B8C-83A1-F6EECF244321}">
                <p14:modId xmlns:p14="http://schemas.microsoft.com/office/powerpoint/2010/main" val="2769319163"/>
              </p:ext>
            </p:extLst>
          </p:nvPr>
        </p:nvGraphicFramePr>
        <p:xfrm>
          <a:off x="899921" y="5177878"/>
          <a:ext cx="563905" cy="526956"/>
        </p:xfrm>
        <a:graphic>
          <a:graphicData uri="http://schemas.openxmlformats.org/drawingml/2006/table">
            <a:tbl>
              <a:tblPr firstRow="1" bandRow="1">
                <a:tableStyleId>{5C22544A-7EE6-4342-B048-85BDC9FD1C3A}</a:tableStyleId>
              </a:tblPr>
              <a:tblGrid>
                <a:gridCol w="563905">
                  <a:extLst>
                    <a:ext uri="{9D8B030D-6E8A-4147-A177-3AD203B41FA5}">
                      <a16:colId xmlns:a16="http://schemas.microsoft.com/office/drawing/2014/main" xmlns="" val="760345810"/>
                    </a:ext>
                  </a:extLst>
                </a:gridCol>
              </a:tblGrid>
              <a:tr h="526956">
                <a:tc>
                  <a:txBody>
                    <a:bodyPr/>
                    <a:lstStyle/>
                    <a:p>
                      <a:pPr algn="ctr">
                        <a:lnSpc>
                          <a:spcPct val="100000"/>
                        </a:lnSpc>
                      </a:pPr>
                      <a:r>
                        <a:rPr lang="en-US" sz="1000" b="1" dirty="0" smtClean="0">
                          <a:solidFill>
                            <a:schemeClr val="tx1"/>
                          </a:solidFill>
                          <a:latin typeface="Times New Roman" panose="02020603050405020304" pitchFamily="18" charset="0"/>
                          <a:cs typeface="Times New Roman" panose="02020603050405020304" pitchFamily="18" charset="0"/>
                        </a:rPr>
                        <a:t>LOGO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63" name="TextBox 62"/>
          <p:cNvSpPr txBox="1"/>
          <p:nvPr/>
        </p:nvSpPr>
        <p:spPr>
          <a:xfrm>
            <a:off x="301842" y="5990472"/>
            <a:ext cx="1695606"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ب. تصویر </a:t>
            </a:r>
            <a:r>
              <a:rPr lang="fa-IR" dirty="0">
                <a:latin typeface="Times New Roman" panose="02020603050405020304" pitchFamily="18" charset="0"/>
                <a:cs typeface="B Nazanin" panose="00000400000000000000" pitchFamily="2" charset="-78"/>
              </a:rPr>
              <a:t>پیام باینری</a:t>
            </a:r>
            <a:endParaRPr lang="en-US" dirty="0">
              <a:latin typeface="Times New Roman" panose="02020603050405020304" pitchFamily="18" charset="0"/>
              <a:cs typeface="B Nazanin" panose="00000400000000000000" pitchFamily="2" charset="-78"/>
            </a:endParaRPr>
          </a:p>
        </p:txBody>
      </p:sp>
      <p:graphicFrame>
        <p:nvGraphicFramePr>
          <p:cNvPr id="64" name="Table 63"/>
          <p:cNvGraphicFramePr>
            <a:graphicFrameLocks noGrp="1"/>
          </p:cNvGraphicFramePr>
          <p:nvPr>
            <p:extLst>
              <p:ext uri="{D42A27DB-BD31-4B8C-83A1-F6EECF244321}">
                <p14:modId xmlns:p14="http://schemas.microsoft.com/office/powerpoint/2010/main" val="927991979"/>
              </p:ext>
            </p:extLst>
          </p:nvPr>
        </p:nvGraphicFramePr>
        <p:xfrm>
          <a:off x="2791214" y="466254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LOGO</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65" name="Rectangle 64"/>
          <p:cNvSpPr/>
          <p:nvPr/>
        </p:nvSpPr>
        <p:spPr>
          <a:xfrm>
            <a:off x="4073552" y="4662542"/>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65"/>
          <p:cNvSpPr/>
          <p:nvPr/>
        </p:nvSpPr>
        <p:spPr>
          <a:xfrm>
            <a:off x="3910266" y="466254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Rectangle 66"/>
          <p:cNvSpPr/>
          <p:nvPr/>
        </p:nvSpPr>
        <p:spPr>
          <a:xfrm>
            <a:off x="2969564" y="4662542"/>
            <a:ext cx="923284"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8" name="Rectangle 67"/>
          <p:cNvSpPr/>
          <p:nvPr/>
        </p:nvSpPr>
        <p:spPr>
          <a:xfrm>
            <a:off x="2791215" y="4662542"/>
            <a:ext cx="160931"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0" name="Oval 79"/>
          <p:cNvSpPr/>
          <p:nvPr/>
        </p:nvSpPr>
        <p:spPr>
          <a:xfrm>
            <a:off x="603665" y="4872718"/>
            <a:ext cx="1138997" cy="110721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Oval 84"/>
          <p:cNvSpPr/>
          <p:nvPr/>
        </p:nvSpPr>
        <p:spPr>
          <a:xfrm>
            <a:off x="2561098" y="4498150"/>
            <a:ext cx="621034" cy="6037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6" name="Table 85"/>
          <p:cNvGraphicFramePr>
            <a:graphicFrameLocks noGrp="1"/>
          </p:cNvGraphicFramePr>
          <p:nvPr>
            <p:extLst>
              <p:ext uri="{D42A27DB-BD31-4B8C-83A1-F6EECF244321}">
                <p14:modId xmlns:p14="http://schemas.microsoft.com/office/powerpoint/2010/main" val="2926205427"/>
              </p:ext>
            </p:extLst>
          </p:nvPr>
        </p:nvGraphicFramePr>
        <p:xfrm>
          <a:off x="6361043" y="943824"/>
          <a:ext cx="470216" cy="2926080"/>
        </p:xfrm>
        <a:graphic>
          <a:graphicData uri="http://schemas.openxmlformats.org/drawingml/2006/table">
            <a:tbl>
              <a:tblPr firstRow="1" bandRow="1">
                <a:tableStyleId>{5C22544A-7EE6-4342-B048-85BDC9FD1C3A}</a:tableStyleId>
              </a:tblPr>
              <a:tblGrid>
                <a:gridCol w="470216">
                  <a:extLst>
                    <a:ext uri="{9D8B030D-6E8A-4147-A177-3AD203B41FA5}">
                      <a16:colId xmlns:a16="http://schemas.microsoft.com/office/drawing/2014/main" xmlns="" val="233827251"/>
                    </a:ext>
                  </a:extLst>
                </a:gridCol>
              </a:tblGrid>
              <a:tr h="256415">
                <a:tc>
                  <a:txBody>
                    <a:bodyPr/>
                    <a:lstStyle/>
                    <a:p>
                      <a:r>
                        <a:rPr lang="en-US" b="0" dirty="0" smtClean="0">
                          <a:solidFill>
                            <a:schemeClr val="tx1"/>
                          </a:solidFill>
                          <a:latin typeface="Times New Roman" panose="02020603050405020304" pitchFamily="18" charset="0"/>
                          <a:cs typeface="Times New Roman" panose="02020603050405020304" pitchFamily="18" charset="0"/>
                        </a:rPr>
                        <a:t>P8</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P7</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P6</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P5</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58969292"/>
              </p:ext>
            </p:extLst>
          </p:nvPr>
        </p:nvGraphicFramePr>
        <p:xfrm>
          <a:off x="4904921" y="4434642"/>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S</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4" name="Straight Arrow Connector 3"/>
          <p:cNvCxnSpPr/>
          <p:nvPr/>
        </p:nvCxnSpPr>
        <p:spPr>
          <a:xfrm>
            <a:off x="2971742" y="4513579"/>
            <a:ext cx="1665368" cy="30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831211" y="3309290"/>
            <a:ext cx="2458651" cy="65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831211" y="1134928"/>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838430" y="184435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837177" y="221351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837177" y="2585464"/>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837177" y="2944285"/>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833794" y="1495120"/>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704636" y="834706"/>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7704636" y="119521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7704636" y="156099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7704636" y="192149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7704636" y="230334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704636" y="266384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7704636" y="300807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cxnSp>
        <p:nvCxnSpPr>
          <p:cNvPr id="101" name="Straight Arrow Connector 100"/>
          <p:cNvCxnSpPr/>
          <p:nvPr/>
        </p:nvCxnSpPr>
        <p:spPr>
          <a:xfrm flipV="1">
            <a:off x="5735153" y="1766680"/>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0" idx="6"/>
            <a:endCxn id="64" idx="1"/>
          </p:cNvCxnSpPr>
          <p:nvPr/>
        </p:nvCxnSpPr>
        <p:spPr>
          <a:xfrm flipV="1">
            <a:off x="1742662" y="5415229"/>
            <a:ext cx="1048552" cy="110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Flowchart: Decision 2"/>
          <p:cNvSpPr/>
          <p:nvPr/>
        </p:nvSpPr>
        <p:spPr>
          <a:xfrm>
            <a:off x="7431168" y="3958352"/>
            <a:ext cx="1215079" cy="730026"/>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p:cNvSpPr txBox="1"/>
          <p:nvPr/>
        </p:nvSpPr>
        <p:spPr>
          <a:xfrm>
            <a:off x="7506463" y="4134149"/>
            <a:ext cx="105373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Q = = P2</a:t>
            </a:r>
            <a:endParaRPr lang="en-US" dirty="0">
              <a:latin typeface="Times New Roman" panose="02020603050405020304" pitchFamily="18" charset="0"/>
              <a:cs typeface="Times New Roman" panose="02020603050405020304" pitchFamily="18" charset="0"/>
            </a:endParaRPr>
          </a:p>
        </p:txBody>
      </p:sp>
      <p:cxnSp>
        <p:nvCxnSpPr>
          <p:cNvPr id="18" name="Elbow Connector 17"/>
          <p:cNvCxnSpPr/>
          <p:nvPr/>
        </p:nvCxnSpPr>
        <p:spPr>
          <a:xfrm rot="16200000" flipH="1">
            <a:off x="6864000" y="3492769"/>
            <a:ext cx="860482" cy="528964"/>
          </a:xfrm>
          <a:prstGeom prst="bentConnector3">
            <a:avLst>
              <a:gd name="adj1" fmla="val 1001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4" idx="3"/>
          </p:cNvCxnSpPr>
          <p:nvPr/>
        </p:nvCxnSpPr>
        <p:spPr>
          <a:xfrm flipV="1">
            <a:off x="6831210" y="4441626"/>
            <a:ext cx="702758" cy="37849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Table 78"/>
          <p:cNvGraphicFramePr>
            <a:graphicFrameLocks noGrp="1"/>
          </p:cNvGraphicFramePr>
          <p:nvPr>
            <p:extLst>
              <p:ext uri="{D42A27DB-BD31-4B8C-83A1-F6EECF244321}">
                <p14:modId xmlns:p14="http://schemas.microsoft.com/office/powerpoint/2010/main" val="2500020502"/>
              </p:ext>
            </p:extLst>
          </p:nvPr>
        </p:nvGraphicFramePr>
        <p:xfrm>
          <a:off x="8580984" y="3507651"/>
          <a:ext cx="456483" cy="365760"/>
        </p:xfrm>
        <a:graphic>
          <a:graphicData uri="http://schemas.openxmlformats.org/drawingml/2006/table">
            <a:tbl>
              <a:tblPr firstRow="1" bandRow="1">
                <a:tableStyleId>{5C22544A-7EE6-4342-B048-85BDC9FD1C3A}</a:tableStyleId>
              </a:tblPr>
              <a:tblGrid>
                <a:gridCol w="456483">
                  <a:extLst>
                    <a:ext uri="{9D8B030D-6E8A-4147-A177-3AD203B41FA5}">
                      <a16:colId xmlns:a16="http://schemas.microsoft.com/office/drawing/2014/main" xmlns="" val="47129564"/>
                    </a:ext>
                  </a:extLst>
                </a:gridCol>
              </a:tblGrid>
              <a:tr h="330939">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graphicFrame>
        <p:nvGraphicFramePr>
          <p:cNvPr id="83" name="Table 82"/>
          <p:cNvGraphicFramePr>
            <a:graphicFrameLocks noGrp="1"/>
          </p:cNvGraphicFramePr>
          <p:nvPr>
            <p:extLst>
              <p:ext uri="{D42A27DB-BD31-4B8C-83A1-F6EECF244321}">
                <p14:modId xmlns:p14="http://schemas.microsoft.com/office/powerpoint/2010/main" val="4239812209"/>
              </p:ext>
            </p:extLst>
          </p:nvPr>
        </p:nvGraphicFramePr>
        <p:xfrm>
          <a:off x="9308713" y="4138368"/>
          <a:ext cx="456724" cy="365760"/>
        </p:xfrm>
        <a:graphic>
          <a:graphicData uri="http://schemas.openxmlformats.org/drawingml/2006/table">
            <a:tbl>
              <a:tblPr firstRow="1" bandRow="1">
                <a:tableStyleId>{5C22544A-7EE6-4342-B048-85BDC9FD1C3A}</a:tableStyleId>
              </a:tblPr>
              <a:tblGrid>
                <a:gridCol w="45672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25" name="Elbow Connector 24"/>
          <p:cNvCxnSpPr>
            <a:stCxn id="3" idx="0"/>
            <a:endCxn id="79" idx="1"/>
          </p:cNvCxnSpPr>
          <p:nvPr/>
        </p:nvCxnSpPr>
        <p:spPr>
          <a:xfrm rot="5400000" flipH="1" flipV="1">
            <a:off x="8175936" y="3553304"/>
            <a:ext cx="267821" cy="54227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 idx="3"/>
            <a:endCxn id="83" idx="1"/>
          </p:cNvCxnSpPr>
          <p:nvPr/>
        </p:nvCxnSpPr>
        <p:spPr>
          <a:xfrm flipV="1">
            <a:off x="8646247" y="4321248"/>
            <a:ext cx="662466" cy="2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9" idx="3"/>
          </p:cNvCxnSpPr>
          <p:nvPr/>
        </p:nvCxnSpPr>
        <p:spPr>
          <a:xfrm>
            <a:off x="9037467" y="3690531"/>
            <a:ext cx="24921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9551938" y="3865748"/>
            <a:ext cx="0" cy="2684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08498" y="335229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True</a:t>
            </a:r>
            <a:endParaRPr lang="en-US" sz="1400" dirty="0">
              <a:latin typeface="Times New Roman" panose="02020603050405020304" pitchFamily="18" charset="0"/>
              <a:cs typeface="Times New Roman" panose="02020603050405020304" pitchFamily="18" charset="0"/>
            </a:endParaRPr>
          </a:p>
        </p:txBody>
      </p:sp>
      <p:sp>
        <p:nvSpPr>
          <p:cNvPr id="100" name="TextBox 99"/>
          <p:cNvSpPr txBox="1"/>
          <p:nvPr/>
        </p:nvSpPr>
        <p:spPr>
          <a:xfrm>
            <a:off x="8631290" y="398447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False</a:t>
            </a:r>
            <a:endParaRPr lang="en-US" sz="1400" dirty="0">
              <a:latin typeface="Times New Roman" panose="02020603050405020304" pitchFamily="18" charset="0"/>
              <a:cs typeface="Times New Roman" panose="02020603050405020304" pitchFamily="18" charset="0"/>
            </a:endParaRPr>
          </a:p>
        </p:txBody>
      </p:sp>
      <p:sp>
        <p:nvSpPr>
          <p:cNvPr id="72" name="Rectangle 71"/>
          <p:cNvSpPr/>
          <p:nvPr/>
        </p:nvSpPr>
        <p:spPr>
          <a:xfrm>
            <a:off x="2794041" y="4841834"/>
            <a:ext cx="158106" cy="176448"/>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3797726718"/>
              </p:ext>
            </p:extLst>
          </p:nvPr>
        </p:nvGraphicFramePr>
        <p:xfrm>
          <a:off x="4904921" y="4891338"/>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sp>
        <p:nvSpPr>
          <p:cNvPr id="11" name="Oval 10"/>
          <p:cNvSpPr/>
          <p:nvPr/>
        </p:nvSpPr>
        <p:spPr>
          <a:xfrm>
            <a:off x="5494951" y="4581961"/>
            <a:ext cx="531541" cy="477017"/>
          </a:xfrm>
          <a:prstGeom prst="ellipse">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2" name="TextBox 101"/>
          <p:cNvSpPr txBox="1"/>
          <p:nvPr/>
        </p:nvSpPr>
        <p:spPr>
          <a:xfrm>
            <a:off x="5474742" y="466105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XOR</a:t>
            </a:r>
            <a:endParaRPr lang="en-US" sz="1400" dirty="0">
              <a:latin typeface="Times New Roman" panose="02020603050405020304" pitchFamily="18" charset="0"/>
              <a:cs typeface="Times New Roman" panose="02020603050405020304" pitchFamily="18" charset="0"/>
            </a:endParaRPr>
          </a:p>
        </p:txBody>
      </p:sp>
      <p:cxnSp>
        <p:nvCxnSpPr>
          <p:cNvPr id="13" name="Elbow Connector 12"/>
          <p:cNvCxnSpPr>
            <a:endCxn id="11" idx="0"/>
          </p:cNvCxnSpPr>
          <p:nvPr/>
        </p:nvCxnSpPr>
        <p:spPr>
          <a:xfrm flipV="1">
            <a:off x="5296319" y="4581961"/>
            <a:ext cx="464403" cy="35561"/>
          </a:xfrm>
          <a:prstGeom prst="bentConnector4">
            <a:avLst>
              <a:gd name="adj1" fmla="val 21386"/>
              <a:gd name="adj2" fmla="val 7428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1" idx="4"/>
          </p:cNvCxnSpPr>
          <p:nvPr/>
        </p:nvCxnSpPr>
        <p:spPr>
          <a:xfrm>
            <a:off x="5296319" y="5055730"/>
            <a:ext cx="464403" cy="3248"/>
          </a:xfrm>
          <a:prstGeom prst="bentConnector4">
            <a:avLst>
              <a:gd name="adj1" fmla="val 21386"/>
              <a:gd name="adj2" fmla="val 713817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Table 103"/>
          <p:cNvGraphicFramePr>
            <a:graphicFrameLocks noGrp="1"/>
          </p:cNvGraphicFramePr>
          <p:nvPr>
            <p:extLst>
              <p:ext uri="{D42A27DB-BD31-4B8C-83A1-F6EECF244321}">
                <p14:modId xmlns:p14="http://schemas.microsoft.com/office/powerpoint/2010/main" val="1458751274"/>
              </p:ext>
            </p:extLst>
          </p:nvPr>
        </p:nvGraphicFramePr>
        <p:xfrm>
          <a:off x="6378571" y="4637238"/>
          <a:ext cx="452639" cy="365760"/>
        </p:xfrm>
        <a:graphic>
          <a:graphicData uri="http://schemas.openxmlformats.org/drawingml/2006/table">
            <a:tbl>
              <a:tblPr firstRow="1" bandRow="1">
                <a:tableStyleId>{5C22544A-7EE6-4342-B048-85BDC9FD1C3A}</a:tableStyleId>
              </a:tblPr>
              <a:tblGrid>
                <a:gridCol w="452639">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Q</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26" name="Straight Arrow Connector 25"/>
          <p:cNvCxnSpPr>
            <a:endCxn id="104" idx="1"/>
          </p:cNvCxnSpPr>
          <p:nvPr/>
        </p:nvCxnSpPr>
        <p:spPr>
          <a:xfrm>
            <a:off x="6041166" y="4814942"/>
            <a:ext cx="337405" cy="5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Table 105"/>
          <p:cNvGraphicFramePr>
            <a:graphicFrameLocks noGrp="1"/>
          </p:cNvGraphicFramePr>
          <p:nvPr>
            <p:extLst>
              <p:ext uri="{D42A27DB-BD31-4B8C-83A1-F6EECF244321}">
                <p14:modId xmlns:p14="http://schemas.microsoft.com/office/powerpoint/2010/main" val="2958412610"/>
              </p:ext>
            </p:extLst>
          </p:nvPr>
        </p:nvGraphicFramePr>
        <p:xfrm>
          <a:off x="9269395" y="4903151"/>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107" name="Rectangle 106"/>
          <p:cNvSpPr/>
          <p:nvPr/>
        </p:nvSpPr>
        <p:spPr>
          <a:xfrm>
            <a:off x="10551733" y="6213791"/>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9" name="Rectangle 108"/>
          <p:cNvSpPr/>
          <p:nvPr/>
        </p:nvSpPr>
        <p:spPr>
          <a:xfrm>
            <a:off x="10388447" y="621379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0" name="Rectangle 109"/>
          <p:cNvSpPr/>
          <p:nvPr/>
        </p:nvSpPr>
        <p:spPr>
          <a:xfrm>
            <a:off x="9594681" y="6213791"/>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13" name="Rectangle 112"/>
          <p:cNvSpPr/>
          <p:nvPr/>
        </p:nvSpPr>
        <p:spPr>
          <a:xfrm>
            <a:off x="9269396" y="621379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5" name="Rectangle 114"/>
          <p:cNvSpPr/>
          <p:nvPr/>
        </p:nvSpPr>
        <p:spPr>
          <a:xfrm>
            <a:off x="9431395" y="621379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50" name="Straight Connector 49"/>
          <p:cNvCxnSpPr/>
          <p:nvPr/>
        </p:nvCxnSpPr>
        <p:spPr>
          <a:xfrm>
            <a:off x="4638603" y="4326435"/>
            <a:ext cx="4855" cy="107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0417281" y="6082133"/>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 name="Elbow Connector 7"/>
          <p:cNvCxnSpPr>
            <a:endCxn id="92" idx="6"/>
          </p:cNvCxnSpPr>
          <p:nvPr/>
        </p:nvCxnSpPr>
        <p:spPr>
          <a:xfrm rot="16200000" flipH="1">
            <a:off x="7939681" y="3393892"/>
            <a:ext cx="4623239" cy="1181014"/>
          </a:xfrm>
          <a:prstGeom prst="bentConnector4">
            <a:avLst>
              <a:gd name="adj1" fmla="val 31"/>
              <a:gd name="adj2" fmla="val 11935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10374162" y="1766680"/>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5" idx="7"/>
          </p:cNvCxnSpPr>
          <p:nvPr/>
        </p:nvCxnSpPr>
        <p:spPr>
          <a:xfrm rot="5400000" flipH="1" flipV="1">
            <a:off x="5167916" y="1653693"/>
            <a:ext cx="1194237" cy="123241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4" name="Table 93"/>
          <p:cNvGraphicFramePr>
            <a:graphicFrameLocks noGrp="1"/>
          </p:cNvGraphicFramePr>
          <p:nvPr>
            <p:extLst>
              <p:ext uri="{D42A27DB-BD31-4B8C-83A1-F6EECF244321}">
                <p14:modId xmlns:p14="http://schemas.microsoft.com/office/powerpoint/2010/main" val="1463694094"/>
              </p:ext>
            </p:extLst>
          </p:nvPr>
        </p:nvGraphicFramePr>
        <p:xfrm>
          <a:off x="9306930" y="938118"/>
          <a:ext cx="470216" cy="2926080"/>
        </p:xfrm>
        <a:graphic>
          <a:graphicData uri="http://schemas.openxmlformats.org/drawingml/2006/table">
            <a:tbl>
              <a:tblPr firstRow="1" bandRow="1">
                <a:tableStyleId>{5C22544A-7EE6-4342-B048-85BDC9FD1C3A}</a:tableStyleId>
              </a:tblPr>
              <a:tblGrid>
                <a:gridCol w="470216">
                  <a:extLst>
                    <a:ext uri="{9D8B030D-6E8A-4147-A177-3AD203B41FA5}">
                      <a16:colId xmlns:a16="http://schemas.microsoft.com/office/drawing/2014/main" xmlns="" val="233827251"/>
                    </a:ext>
                  </a:extLst>
                </a:gridCol>
              </a:tblGrid>
              <a:tr h="256415">
                <a:tc>
                  <a:txBody>
                    <a:bodyPr/>
                    <a:lstStyle/>
                    <a:p>
                      <a:r>
                        <a:rPr lang="en-US" b="0" dirty="0" smtClean="0">
                          <a:solidFill>
                            <a:schemeClr val="tx1"/>
                          </a:solidFill>
                          <a:latin typeface="Times New Roman" panose="02020603050405020304" pitchFamily="18" charset="0"/>
                          <a:cs typeface="Times New Roman" panose="02020603050405020304" pitchFamily="18" charset="0"/>
                        </a:rPr>
                        <a:t>P8</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P7</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P6</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P5</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r>
                        <a:rPr lang="en-US" b="0" dirty="0" smtClean="0">
                          <a:solidFill>
                            <a:schemeClr val="tx1"/>
                          </a:solidFill>
                          <a:latin typeface="Times New Roman" panose="02020603050405020304" pitchFamily="18" charset="0"/>
                          <a:cs typeface="Times New Roman" panose="02020603050405020304" pitchFamily="18" charset="0"/>
                        </a:rPr>
                        <a:t>P3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sp>
        <p:nvSpPr>
          <p:cNvPr id="95" name="TextBox 94"/>
          <p:cNvSpPr txBox="1"/>
          <p:nvPr/>
        </p:nvSpPr>
        <p:spPr>
          <a:xfrm>
            <a:off x="1414022" y="103127"/>
            <a:ext cx="10063876"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هفت : نمایی از فاز دو ، روش جای گذاری و رمزگذاری بلاک های دسته سوم ( بلاک های قرمز )</a:t>
            </a:r>
            <a:endParaRPr lang="en-US" sz="2000" dirty="0">
              <a:latin typeface="Times New Roman" panose="02020603050405020304" pitchFamily="18" charset="0"/>
              <a:cs typeface="B Nazanin" panose="00000400000000000000" pitchFamily="2" charset="-78"/>
            </a:endParaRPr>
          </a:p>
        </p:txBody>
      </p:sp>
      <p:sp>
        <p:nvSpPr>
          <p:cNvPr id="96" name="TextBox 95"/>
          <p:cNvSpPr txBox="1"/>
          <p:nvPr/>
        </p:nvSpPr>
        <p:spPr>
          <a:xfrm>
            <a:off x="5186051" y="2122386"/>
            <a:ext cx="1086284" cy="830997"/>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مقدار پیکسل به بیت پلین ها</a:t>
            </a:r>
            <a:endParaRPr lang="en-US" sz="1600" dirty="0">
              <a:latin typeface="Times New Roman" panose="02020603050405020304" pitchFamily="18" charset="0"/>
              <a:cs typeface="B Nazanin" panose="00000400000000000000" pitchFamily="2" charset="-78"/>
            </a:endParaRPr>
          </a:p>
        </p:txBody>
      </p:sp>
      <p:sp>
        <p:nvSpPr>
          <p:cNvPr id="97" name="TextBox 96"/>
          <p:cNvSpPr txBox="1"/>
          <p:nvPr/>
        </p:nvSpPr>
        <p:spPr>
          <a:xfrm>
            <a:off x="9831683" y="2137263"/>
            <a:ext cx="1108746" cy="1077218"/>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بیت پلین های جدید به مقدار ده دهی</a:t>
            </a:r>
            <a:endParaRPr lang="en-US" sz="1600" dirty="0">
              <a:latin typeface="Times New Roman" panose="02020603050405020304" pitchFamily="18" charset="0"/>
              <a:cs typeface="B Nazanin" panose="00000400000000000000" pitchFamily="2" charset="-78"/>
            </a:endParaRPr>
          </a:p>
        </p:txBody>
      </p:sp>
      <p:graphicFrame>
        <p:nvGraphicFramePr>
          <p:cNvPr id="98" name="Table 97"/>
          <p:cNvGraphicFramePr>
            <a:graphicFrameLocks noGrp="1"/>
          </p:cNvGraphicFramePr>
          <p:nvPr>
            <p:extLst>
              <p:ext uri="{D42A27DB-BD31-4B8C-83A1-F6EECF244321}">
                <p14:modId xmlns:p14="http://schemas.microsoft.com/office/powerpoint/2010/main" val="3357001721"/>
              </p:ext>
            </p:extLst>
          </p:nvPr>
        </p:nvGraphicFramePr>
        <p:xfrm>
          <a:off x="7377630" y="4915142"/>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05" name="Rectangle 104"/>
          <p:cNvSpPr/>
          <p:nvPr/>
        </p:nvSpPr>
        <p:spPr>
          <a:xfrm>
            <a:off x="7431168" y="497556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8" name="Rectangle 107"/>
          <p:cNvSpPr/>
          <p:nvPr/>
        </p:nvSpPr>
        <p:spPr>
          <a:xfrm>
            <a:off x="7861131" y="496554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117" name="Rectangle 116"/>
          <p:cNvSpPr/>
          <p:nvPr/>
        </p:nvSpPr>
        <p:spPr>
          <a:xfrm>
            <a:off x="8287833" y="496554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8" name="Rectangle 117"/>
          <p:cNvSpPr/>
          <p:nvPr/>
        </p:nvSpPr>
        <p:spPr>
          <a:xfrm>
            <a:off x="7431168" y="5401975"/>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p:txBody>
      </p:sp>
      <p:sp>
        <p:nvSpPr>
          <p:cNvPr id="119" name="Rectangle 118"/>
          <p:cNvSpPr/>
          <p:nvPr/>
        </p:nvSpPr>
        <p:spPr>
          <a:xfrm>
            <a:off x="7431622" y="582793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0" name="Rectangle 119"/>
          <p:cNvSpPr/>
          <p:nvPr/>
        </p:nvSpPr>
        <p:spPr>
          <a:xfrm>
            <a:off x="8287833" y="582488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1" name="Rectangle 120"/>
          <p:cNvSpPr/>
          <p:nvPr/>
        </p:nvSpPr>
        <p:spPr>
          <a:xfrm>
            <a:off x="8287833" y="5401975"/>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p:txBody>
      </p:sp>
      <p:sp>
        <p:nvSpPr>
          <p:cNvPr id="122" name="Rectangle 121"/>
          <p:cNvSpPr/>
          <p:nvPr/>
        </p:nvSpPr>
        <p:spPr>
          <a:xfrm>
            <a:off x="7868385" y="582696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p:txBody>
      </p:sp>
      <p:sp>
        <p:nvSpPr>
          <p:cNvPr id="123" name="Rectangle 122"/>
          <p:cNvSpPr/>
          <p:nvPr/>
        </p:nvSpPr>
        <p:spPr>
          <a:xfrm>
            <a:off x="7857870" y="539625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124" name="TextBox 123"/>
          <p:cNvSpPr txBox="1"/>
          <p:nvPr/>
        </p:nvSpPr>
        <p:spPr>
          <a:xfrm>
            <a:off x="7593612" y="6381102"/>
            <a:ext cx="933870"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 الگو</a:t>
            </a:r>
            <a:endParaRPr lang="en-US" sz="2000" dirty="0">
              <a:latin typeface="Times New Roman" panose="02020603050405020304" pitchFamily="18" charset="0"/>
              <a:cs typeface="B Nazanin" panose="00000400000000000000" pitchFamily="2" charset="-78"/>
            </a:endParaRPr>
          </a:p>
        </p:txBody>
      </p:sp>
      <p:sp>
        <p:nvSpPr>
          <p:cNvPr id="103" name="Rectangle 102"/>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14</a:t>
            </a:r>
            <a:endParaRPr lang="en-US" dirty="0"/>
          </a:p>
        </p:txBody>
      </p:sp>
    </p:spTree>
    <p:extLst>
      <p:ext uri="{BB962C8B-B14F-4D97-AF65-F5344CB8AC3E}">
        <p14:creationId xmlns:p14="http://schemas.microsoft.com/office/powerpoint/2010/main" val="3009363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82658112"/>
              </p:ext>
            </p:extLst>
          </p:nvPr>
        </p:nvGraphicFramePr>
        <p:xfrm>
          <a:off x="1019850" y="1459203"/>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Times New Roman" panose="02020603050405020304" pitchFamily="18" charset="0"/>
                          <a:cs typeface="Times New Roman" panose="02020603050405020304" pitchFamily="18" charset="0"/>
                        </a:rPr>
                        <a:t>Case.6</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36" name="Rectangle 35"/>
          <p:cNvSpPr/>
          <p:nvPr/>
        </p:nvSpPr>
        <p:spPr>
          <a:xfrm>
            <a:off x="2302188" y="2769843"/>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Rectangle 36"/>
          <p:cNvSpPr/>
          <p:nvPr/>
        </p:nvSpPr>
        <p:spPr>
          <a:xfrm>
            <a:off x="2138902" y="2769843"/>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8" name="Rectangle 37"/>
          <p:cNvSpPr/>
          <p:nvPr/>
        </p:nvSpPr>
        <p:spPr>
          <a:xfrm>
            <a:off x="1345136" y="2769843"/>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41" name="Rectangle 40"/>
          <p:cNvSpPr/>
          <p:nvPr/>
        </p:nvSpPr>
        <p:spPr>
          <a:xfrm>
            <a:off x="1019851" y="2769843"/>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2" name="Rectangle 41"/>
          <p:cNvSpPr/>
          <p:nvPr/>
        </p:nvSpPr>
        <p:spPr>
          <a:xfrm>
            <a:off x="1181850" y="2769843"/>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5" name="Oval 44"/>
          <p:cNvSpPr/>
          <p:nvPr/>
        </p:nvSpPr>
        <p:spPr>
          <a:xfrm>
            <a:off x="2181381" y="266431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7" name="TextBox 56"/>
          <p:cNvSpPr txBox="1"/>
          <p:nvPr/>
        </p:nvSpPr>
        <p:spPr>
          <a:xfrm>
            <a:off x="5896840" y="356212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4019778" y="2148385"/>
            <a:ext cx="1015219" cy="738664"/>
          </a:xfrm>
          <a:prstGeom prst="rect">
            <a:avLst/>
          </a:prstGeom>
          <a:noFill/>
        </p:spPr>
        <p:txBody>
          <a:bodyPr wrap="square" rtlCol="0">
            <a:spAutoFit/>
          </a:bodyPr>
          <a:lstStyle/>
          <a:p>
            <a:pPr algn="ctr"/>
            <a:r>
              <a:rPr lang="fa-IR" sz="1400" dirty="0">
                <a:latin typeface="Times New Roman" panose="02020603050405020304" pitchFamily="18" charset="0"/>
                <a:cs typeface="B Nazanin" panose="00000400000000000000" pitchFamily="2" charset="-78"/>
              </a:rPr>
              <a:t>تبدیل مقدار پیکسل به بیت پلین ها</a:t>
            </a:r>
            <a:endParaRPr lang="en-US" sz="1400" dirty="0">
              <a:latin typeface="Times New Roman" panose="02020603050405020304" pitchFamily="18" charset="0"/>
              <a:cs typeface="B Nazanin" panose="00000400000000000000" pitchFamily="2" charset="-78"/>
            </a:endParaRPr>
          </a:p>
        </p:txBody>
      </p:sp>
      <p:sp>
        <p:nvSpPr>
          <p:cNvPr id="60" name="TextBox 59"/>
          <p:cNvSpPr txBox="1"/>
          <p:nvPr/>
        </p:nvSpPr>
        <p:spPr>
          <a:xfrm>
            <a:off x="5879422" y="91521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833226" y="6029125"/>
            <a:ext cx="1663611" cy="369332"/>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ب. تصویر </a:t>
            </a:r>
            <a:r>
              <a:rPr lang="fa-IR" dirty="0">
                <a:latin typeface="Times New Roman" panose="02020603050405020304" pitchFamily="18" charset="0"/>
                <a:cs typeface="B Nazanin" panose="00000400000000000000" pitchFamily="2" charset="-78"/>
              </a:rPr>
              <a:t>پیام باینری</a:t>
            </a:r>
            <a:endParaRPr lang="en-US" dirty="0">
              <a:latin typeface="Times New Roman" panose="02020603050405020304" pitchFamily="18" charset="0"/>
              <a:cs typeface="B Nazanin" panose="00000400000000000000" pitchFamily="2" charset="-78"/>
            </a:endParaRPr>
          </a:p>
        </p:txBody>
      </p:sp>
      <p:graphicFrame>
        <p:nvGraphicFramePr>
          <p:cNvPr id="64" name="Table 63"/>
          <p:cNvGraphicFramePr>
            <a:graphicFrameLocks noGrp="1"/>
          </p:cNvGraphicFramePr>
          <p:nvPr>
            <p:extLst>
              <p:ext uri="{D42A27DB-BD31-4B8C-83A1-F6EECF244321}">
                <p14:modId xmlns:p14="http://schemas.microsoft.com/office/powerpoint/2010/main" val="3512642651"/>
              </p:ext>
            </p:extLst>
          </p:nvPr>
        </p:nvGraphicFramePr>
        <p:xfrm>
          <a:off x="1025040" y="434032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LOGO</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65" name="Rectangle 64"/>
          <p:cNvSpPr/>
          <p:nvPr/>
        </p:nvSpPr>
        <p:spPr>
          <a:xfrm>
            <a:off x="2307378" y="4340322"/>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65"/>
          <p:cNvSpPr/>
          <p:nvPr/>
        </p:nvSpPr>
        <p:spPr>
          <a:xfrm>
            <a:off x="2144092" y="434032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Rectangle 66"/>
          <p:cNvSpPr/>
          <p:nvPr/>
        </p:nvSpPr>
        <p:spPr>
          <a:xfrm>
            <a:off x="1203390" y="4340322"/>
            <a:ext cx="923284"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8" name="Rectangle 67"/>
          <p:cNvSpPr/>
          <p:nvPr/>
        </p:nvSpPr>
        <p:spPr>
          <a:xfrm>
            <a:off x="1025041" y="4340322"/>
            <a:ext cx="163286"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Oval 84"/>
          <p:cNvSpPr/>
          <p:nvPr/>
        </p:nvSpPr>
        <p:spPr>
          <a:xfrm>
            <a:off x="794924" y="4175930"/>
            <a:ext cx="621034" cy="6037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6" name="Table 85"/>
          <p:cNvGraphicFramePr>
            <a:graphicFrameLocks noGrp="1"/>
          </p:cNvGraphicFramePr>
          <p:nvPr>
            <p:extLst>
              <p:ext uri="{D42A27DB-BD31-4B8C-83A1-F6EECF244321}">
                <p14:modId xmlns:p14="http://schemas.microsoft.com/office/powerpoint/2010/main" val="2002198355"/>
              </p:ext>
            </p:extLst>
          </p:nvPr>
        </p:nvGraphicFramePr>
        <p:xfrm>
          <a:off x="6409996" y="943824"/>
          <a:ext cx="391446" cy="2926080"/>
        </p:xfrm>
        <a:graphic>
          <a:graphicData uri="http://schemas.openxmlformats.org/drawingml/2006/table">
            <a:tbl>
              <a:tblPr firstRow="1" bandRow="1">
                <a:tableStyleId>{5C22544A-7EE6-4342-B048-85BDC9FD1C3A}</a:tableStyleId>
              </a:tblPr>
              <a:tblGrid>
                <a:gridCol w="391446">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21937019"/>
              </p:ext>
            </p:extLst>
          </p:nvPr>
        </p:nvGraphicFramePr>
        <p:xfrm>
          <a:off x="4904921" y="4434642"/>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2261620627"/>
              </p:ext>
            </p:extLst>
          </p:nvPr>
        </p:nvGraphicFramePr>
        <p:xfrm>
          <a:off x="9276313" y="939668"/>
          <a:ext cx="391446" cy="2926080"/>
        </p:xfrm>
        <a:graphic>
          <a:graphicData uri="http://schemas.openxmlformats.org/drawingml/2006/table">
            <a:tbl>
              <a:tblPr firstRow="1" bandRow="1">
                <a:tableStyleId>{5C22544A-7EE6-4342-B048-85BDC9FD1C3A}</a:tableStyleId>
              </a:tblPr>
              <a:tblGrid>
                <a:gridCol w="391446">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cxnSp>
        <p:nvCxnSpPr>
          <p:cNvPr id="34" name="Straight Arrow Connector 33"/>
          <p:cNvCxnSpPr/>
          <p:nvPr/>
        </p:nvCxnSpPr>
        <p:spPr>
          <a:xfrm flipV="1">
            <a:off x="6801394" y="3309290"/>
            <a:ext cx="2458651" cy="65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801394" y="1134928"/>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818552" y="184435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807360" y="2213516"/>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807360" y="2585464"/>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807360" y="2944285"/>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813916" y="1495120"/>
            <a:ext cx="2474919" cy="123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704636" y="834706"/>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7704636" y="119521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7704636" y="156099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7" name="TextBox 86"/>
          <p:cNvSpPr txBox="1"/>
          <p:nvPr/>
        </p:nvSpPr>
        <p:spPr>
          <a:xfrm>
            <a:off x="7704636" y="192149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88" name="TextBox 87"/>
          <p:cNvSpPr txBox="1"/>
          <p:nvPr/>
        </p:nvSpPr>
        <p:spPr>
          <a:xfrm>
            <a:off x="7704636" y="230334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704636" y="2663849"/>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7704636" y="300807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Copy</a:t>
            </a:r>
            <a:endParaRPr lang="en-US" sz="1400" dirty="0">
              <a:latin typeface="Times New Roman" panose="02020603050405020304" pitchFamily="18" charset="0"/>
              <a:cs typeface="Times New Roman" panose="02020603050405020304" pitchFamily="18" charset="0"/>
            </a:endParaRPr>
          </a:p>
        </p:txBody>
      </p:sp>
      <p:cxnSp>
        <p:nvCxnSpPr>
          <p:cNvPr id="101" name="Straight Arrow Connector 100"/>
          <p:cNvCxnSpPr/>
          <p:nvPr/>
        </p:nvCxnSpPr>
        <p:spPr>
          <a:xfrm flipV="1">
            <a:off x="4542079" y="1742946"/>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9751378" y="2120244"/>
            <a:ext cx="1112997" cy="738664"/>
          </a:xfrm>
          <a:prstGeom prst="rect">
            <a:avLst/>
          </a:prstGeom>
          <a:noFill/>
        </p:spPr>
        <p:txBody>
          <a:bodyPr wrap="square" rtlCol="0">
            <a:spAutoFit/>
          </a:bodyPr>
          <a:lstStyle/>
          <a:p>
            <a:pPr algn="ctr"/>
            <a:r>
              <a:rPr lang="fa-IR" sz="1400" dirty="0">
                <a:latin typeface="Times New Roman" panose="02020603050405020304" pitchFamily="18" charset="0"/>
                <a:cs typeface="B Nazanin" panose="00000400000000000000" pitchFamily="2" charset="-78"/>
              </a:rPr>
              <a:t>تبدیل بیت پلین های جدید به مقدار ده دهی</a:t>
            </a:r>
            <a:endParaRPr lang="en-US" sz="1400" dirty="0">
              <a:latin typeface="Times New Roman" panose="02020603050405020304" pitchFamily="18" charset="0"/>
              <a:cs typeface="B Nazanin" panose="00000400000000000000" pitchFamily="2" charset="-78"/>
            </a:endParaRPr>
          </a:p>
        </p:txBody>
      </p:sp>
      <p:cxnSp>
        <p:nvCxnSpPr>
          <p:cNvPr id="111" name="Straight Connector 11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Flowchart: Decision 2"/>
          <p:cNvSpPr/>
          <p:nvPr/>
        </p:nvSpPr>
        <p:spPr>
          <a:xfrm>
            <a:off x="7431168" y="3958352"/>
            <a:ext cx="1215079" cy="730026"/>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p:cNvSpPr txBox="1"/>
          <p:nvPr/>
        </p:nvSpPr>
        <p:spPr>
          <a:xfrm>
            <a:off x="7506463" y="4134149"/>
            <a:ext cx="1053737"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 =</a:t>
            </a:r>
            <a:r>
              <a:rPr lang="fa-I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cxnSp>
        <p:nvCxnSpPr>
          <p:cNvPr id="18" name="Elbow Connector 17"/>
          <p:cNvCxnSpPr/>
          <p:nvPr/>
        </p:nvCxnSpPr>
        <p:spPr>
          <a:xfrm rot="16200000" flipH="1">
            <a:off x="6864000" y="3492769"/>
            <a:ext cx="860482" cy="528964"/>
          </a:xfrm>
          <a:prstGeom prst="bentConnector3">
            <a:avLst>
              <a:gd name="adj1" fmla="val 1001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6796658" y="4441626"/>
            <a:ext cx="737310" cy="363252"/>
          </a:xfrm>
          <a:prstGeom prst="bentConnector3">
            <a:avLst>
              <a:gd name="adj1" fmla="val 334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9" name="Table 78"/>
          <p:cNvGraphicFramePr>
            <a:graphicFrameLocks noGrp="1"/>
          </p:cNvGraphicFramePr>
          <p:nvPr>
            <p:extLst>
              <p:ext uri="{D42A27DB-BD31-4B8C-83A1-F6EECF244321}">
                <p14:modId xmlns:p14="http://schemas.microsoft.com/office/powerpoint/2010/main" val="58240860"/>
              </p:ext>
            </p:extLst>
          </p:nvPr>
        </p:nvGraphicFramePr>
        <p:xfrm>
          <a:off x="8580985" y="3507651"/>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330939">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25" name="Elbow Connector 24"/>
          <p:cNvCxnSpPr>
            <a:stCxn id="3" idx="0"/>
            <a:endCxn id="79" idx="1"/>
          </p:cNvCxnSpPr>
          <p:nvPr/>
        </p:nvCxnSpPr>
        <p:spPr>
          <a:xfrm rot="5400000" flipH="1" flipV="1">
            <a:off x="8175936" y="3553304"/>
            <a:ext cx="267821" cy="54227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972383" y="3690531"/>
            <a:ext cx="2876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08498" y="335229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True</a:t>
            </a:r>
            <a:endParaRPr lang="en-US" sz="1400" dirty="0">
              <a:latin typeface="Times New Roman" panose="02020603050405020304" pitchFamily="18" charset="0"/>
              <a:cs typeface="Times New Roman" panose="02020603050405020304" pitchFamily="18" charset="0"/>
            </a:endParaRPr>
          </a:p>
        </p:txBody>
      </p:sp>
      <p:sp>
        <p:nvSpPr>
          <p:cNvPr id="72" name="Rectangle 71"/>
          <p:cNvSpPr/>
          <p:nvPr/>
        </p:nvSpPr>
        <p:spPr>
          <a:xfrm>
            <a:off x="1027019" y="4492722"/>
            <a:ext cx="167639" cy="176448"/>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1145004806"/>
              </p:ext>
            </p:extLst>
          </p:nvPr>
        </p:nvGraphicFramePr>
        <p:xfrm>
          <a:off x="4904921" y="4891338"/>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sp>
        <p:nvSpPr>
          <p:cNvPr id="11" name="Oval 10"/>
          <p:cNvSpPr/>
          <p:nvPr/>
        </p:nvSpPr>
        <p:spPr>
          <a:xfrm>
            <a:off x="5494951" y="4581961"/>
            <a:ext cx="531541" cy="477017"/>
          </a:xfrm>
          <a:prstGeom prst="ellipse">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2" name="TextBox 101"/>
          <p:cNvSpPr txBox="1"/>
          <p:nvPr/>
        </p:nvSpPr>
        <p:spPr>
          <a:xfrm>
            <a:off x="5474742" y="4661053"/>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XOR</a:t>
            </a:r>
            <a:endParaRPr lang="en-US" sz="1400" dirty="0">
              <a:latin typeface="Times New Roman" panose="02020603050405020304" pitchFamily="18" charset="0"/>
              <a:cs typeface="Times New Roman" panose="02020603050405020304" pitchFamily="18" charset="0"/>
            </a:endParaRPr>
          </a:p>
        </p:txBody>
      </p:sp>
      <p:cxnSp>
        <p:nvCxnSpPr>
          <p:cNvPr id="13" name="Elbow Connector 12"/>
          <p:cNvCxnSpPr>
            <a:endCxn id="11" idx="0"/>
          </p:cNvCxnSpPr>
          <p:nvPr/>
        </p:nvCxnSpPr>
        <p:spPr>
          <a:xfrm flipV="1">
            <a:off x="5296319" y="4581961"/>
            <a:ext cx="464403" cy="35561"/>
          </a:xfrm>
          <a:prstGeom prst="bentConnector4">
            <a:avLst>
              <a:gd name="adj1" fmla="val 21386"/>
              <a:gd name="adj2" fmla="val 7428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1" idx="4"/>
          </p:cNvCxnSpPr>
          <p:nvPr/>
        </p:nvCxnSpPr>
        <p:spPr>
          <a:xfrm>
            <a:off x="5296319" y="5055730"/>
            <a:ext cx="464403" cy="3248"/>
          </a:xfrm>
          <a:prstGeom prst="bentConnector4">
            <a:avLst>
              <a:gd name="adj1" fmla="val 21386"/>
              <a:gd name="adj2" fmla="val 713817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4" name="Table 103"/>
          <p:cNvGraphicFramePr>
            <a:graphicFrameLocks noGrp="1"/>
          </p:cNvGraphicFramePr>
          <p:nvPr>
            <p:extLst>
              <p:ext uri="{D42A27DB-BD31-4B8C-83A1-F6EECF244321}">
                <p14:modId xmlns:p14="http://schemas.microsoft.com/office/powerpoint/2010/main" val="1597715645"/>
              </p:ext>
            </p:extLst>
          </p:nvPr>
        </p:nvGraphicFramePr>
        <p:xfrm>
          <a:off x="6405260" y="4637238"/>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26" name="Straight Arrow Connector 25"/>
          <p:cNvCxnSpPr/>
          <p:nvPr/>
        </p:nvCxnSpPr>
        <p:spPr>
          <a:xfrm>
            <a:off x="6041166" y="4814942"/>
            <a:ext cx="370021" cy="51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6" name="Table 105"/>
          <p:cNvGraphicFramePr>
            <a:graphicFrameLocks noGrp="1"/>
          </p:cNvGraphicFramePr>
          <p:nvPr>
            <p:extLst>
              <p:ext uri="{D42A27DB-BD31-4B8C-83A1-F6EECF244321}">
                <p14:modId xmlns:p14="http://schemas.microsoft.com/office/powerpoint/2010/main" val="468442279"/>
              </p:ext>
            </p:extLst>
          </p:nvPr>
        </p:nvGraphicFramePr>
        <p:xfrm>
          <a:off x="9269395" y="4903151"/>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Times New Roman" panose="02020603050405020304" pitchFamily="18" charset="0"/>
                          <a:cs typeface="Times New Roman" panose="02020603050405020304" pitchFamily="18" charset="0"/>
                        </a:rPr>
                        <a:t>Case.6</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107" name="Rectangle 106"/>
          <p:cNvSpPr/>
          <p:nvPr/>
        </p:nvSpPr>
        <p:spPr>
          <a:xfrm>
            <a:off x="10551733" y="6213791"/>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9" name="Rectangle 108"/>
          <p:cNvSpPr/>
          <p:nvPr/>
        </p:nvSpPr>
        <p:spPr>
          <a:xfrm>
            <a:off x="10388447" y="621379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0" name="Rectangle 109"/>
          <p:cNvSpPr/>
          <p:nvPr/>
        </p:nvSpPr>
        <p:spPr>
          <a:xfrm>
            <a:off x="9594681" y="6213791"/>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13" name="Rectangle 112"/>
          <p:cNvSpPr/>
          <p:nvPr/>
        </p:nvSpPr>
        <p:spPr>
          <a:xfrm>
            <a:off x="9269396" y="621379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5" name="Rectangle 114"/>
          <p:cNvSpPr/>
          <p:nvPr/>
        </p:nvSpPr>
        <p:spPr>
          <a:xfrm>
            <a:off x="9431395" y="6213791"/>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50" name="Straight Connector 49"/>
          <p:cNvCxnSpPr/>
          <p:nvPr/>
        </p:nvCxnSpPr>
        <p:spPr>
          <a:xfrm>
            <a:off x="4638603" y="4326435"/>
            <a:ext cx="4855" cy="107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10417281" y="6082133"/>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 name="Elbow Connector 7"/>
          <p:cNvCxnSpPr>
            <a:endCxn id="92" idx="6"/>
          </p:cNvCxnSpPr>
          <p:nvPr/>
        </p:nvCxnSpPr>
        <p:spPr>
          <a:xfrm rot="16200000" flipH="1">
            <a:off x="7939681" y="3393892"/>
            <a:ext cx="4623239" cy="1181014"/>
          </a:xfrm>
          <a:prstGeom prst="bentConnector4">
            <a:avLst>
              <a:gd name="adj1" fmla="val 31"/>
              <a:gd name="adj2" fmla="val 11935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5" idx="0"/>
          </p:cNvCxnSpPr>
          <p:nvPr/>
        </p:nvCxnSpPr>
        <p:spPr>
          <a:xfrm rot="16200000" flipH="1">
            <a:off x="2528381" y="2752990"/>
            <a:ext cx="687282" cy="3533162"/>
          </a:xfrm>
          <a:prstGeom prst="bentConnector4">
            <a:avLst>
              <a:gd name="adj1" fmla="val -33261"/>
              <a:gd name="adj2" fmla="val 5439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10292013" y="1752914"/>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45" idx="6"/>
          </p:cNvCxnSpPr>
          <p:nvPr/>
        </p:nvCxnSpPr>
        <p:spPr>
          <a:xfrm flipV="1">
            <a:off x="2605907" y="1682092"/>
            <a:ext cx="3799353" cy="1196106"/>
          </a:xfrm>
          <a:prstGeom prst="bentConnector3">
            <a:avLst>
              <a:gd name="adj1" fmla="val 943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336099" y="3839153"/>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110</a:t>
            </a:r>
            <a:endParaRPr lang="en-US" sz="1600"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9248876" y="3839153"/>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111</a:t>
            </a:r>
            <a:endParaRPr lang="en-US" sz="1600"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852569" y="3071398"/>
            <a:ext cx="1778900" cy="646331"/>
          </a:xfrm>
          <a:prstGeom prst="rect">
            <a:avLst/>
          </a:prstGeom>
          <a:noFill/>
        </p:spPr>
        <p:txBody>
          <a:bodyPr wrap="square" rtlCol="0">
            <a:spAutoFit/>
          </a:bodyPr>
          <a:lstStyle/>
          <a:p>
            <a:pPr algn="ctr" rtl="1"/>
            <a:r>
              <a:rPr lang="fa-IR" dirty="0" smtClean="0">
                <a:latin typeface="Times New Roman" panose="02020603050405020304" pitchFamily="18" charset="0"/>
                <a:cs typeface="B Nazanin" panose="00000400000000000000" pitchFamily="2" charset="-78"/>
              </a:rPr>
              <a:t>الف. بلاک </a:t>
            </a:r>
            <a:r>
              <a:rPr lang="en-US" sz="1600" dirty="0" smtClean="0">
                <a:latin typeface="Times New Roman" panose="02020603050405020304" pitchFamily="18" charset="0"/>
                <a:cs typeface="B Nazanin" panose="00000400000000000000" pitchFamily="2" charset="-78"/>
              </a:rPr>
              <a:t>B1</a:t>
            </a:r>
            <a:r>
              <a:rPr lang="fa-IR" dirty="0" smtClean="0">
                <a:latin typeface="Times New Roman" panose="02020603050405020304" pitchFamily="18" charset="0"/>
                <a:cs typeface="B Nazanin" panose="00000400000000000000" pitchFamily="2" charset="-78"/>
              </a:rPr>
              <a:t> از تصویر میزبان</a:t>
            </a:r>
            <a:endParaRPr lang="en-US" dirty="0">
              <a:latin typeface="Times New Roman" panose="02020603050405020304" pitchFamily="18" charset="0"/>
              <a:cs typeface="B Nazanin" panose="00000400000000000000" pitchFamily="2" charset="-78"/>
            </a:endParaRPr>
          </a:p>
        </p:txBody>
      </p:sp>
      <p:graphicFrame>
        <p:nvGraphicFramePr>
          <p:cNvPr id="80" name="Table 79"/>
          <p:cNvGraphicFramePr>
            <a:graphicFrameLocks noGrp="1"/>
          </p:cNvGraphicFramePr>
          <p:nvPr>
            <p:extLst>
              <p:ext uri="{D42A27DB-BD31-4B8C-83A1-F6EECF244321}">
                <p14:modId xmlns:p14="http://schemas.microsoft.com/office/powerpoint/2010/main" val="533789761"/>
              </p:ext>
            </p:extLst>
          </p:nvPr>
        </p:nvGraphicFramePr>
        <p:xfrm>
          <a:off x="7377630" y="4915142"/>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83" name="Rectangle 82"/>
          <p:cNvSpPr/>
          <p:nvPr/>
        </p:nvSpPr>
        <p:spPr>
          <a:xfrm>
            <a:off x="7431168" y="497556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4" name="Rectangle 93"/>
          <p:cNvSpPr/>
          <p:nvPr/>
        </p:nvSpPr>
        <p:spPr>
          <a:xfrm>
            <a:off x="7861131" y="496554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95" name="Rectangle 94"/>
          <p:cNvSpPr/>
          <p:nvPr/>
        </p:nvSpPr>
        <p:spPr>
          <a:xfrm>
            <a:off x="8287833" y="496554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6" name="Rectangle 95"/>
          <p:cNvSpPr/>
          <p:nvPr/>
        </p:nvSpPr>
        <p:spPr>
          <a:xfrm>
            <a:off x="7431168" y="5401975"/>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p:txBody>
      </p:sp>
      <p:sp>
        <p:nvSpPr>
          <p:cNvPr id="97" name="Rectangle 96"/>
          <p:cNvSpPr/>
          <p:nvPr/>
        </p:nvSpPr>
        <p:spPr>
          <a:xfrm>
            <a:off x="7431622" y="582793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8" name="Rectangle 97"/>
          <p:cNvSpPr/>
          <p:nvPr/>
        </p:nvSpPr>
        <p:spPr>
          <a:xfrm>
            <a:off x="8287833" y="582488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0" name="Rectangle 99"/>
          <p:cNvSpPr/>
          <p:nvPr/>
        </p:nvSpPr>
        <p:spPr>
          <a:xfrm>
            <a:off x="8287833" y="5401975"/>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p:txBody>
      </p:sp>
      <p:sp>
        <p:nvSpPr>
          <p:cNvPr id="105" name="Rectangle 104"/>
          <p:cNvSpPr/>
          <p:nvPr/>
        </p:nvSpPr>
        <p:spPr>
          <a:xfrm>
            <a:off x="7868385" y="582696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p:txBody>
      </p:sp>
      <p:sp>
        <p:nvSpPr>
          <p:cNvPr id="108" name="Rectangle 107"/>
          <p:cNvSpPr/>
          <p:nvPr/>
        </p:nvSpPr>
        <p:spPr>
          <a:xfrm>
            <a:off x="7857870" y="539625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112" name="TextBox 111"/>
          <p:cNvSpPr txBox="1"/>
          <p:nvPr/>
        </p:nvSpPr>
        <p:spPr>
          <a:xfrm>
            <a:off x="7593612" y="6381102"/>
            <a:ext cx="933870"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 الگو</a:t>
            </a:r>
            <a:endParaRPr lang="en-US" sz="2000" dirty="0">
              <a:latin typeface="Times New Roman" panose="02020603050405020304" pitchFamily="18" charset="0"/>
              <a:cs typeface="B Nazanin" panose="00000400000000000000" pitchFamily="2" charset="-78"/>
            </a:endParaRPr>
          </a:p>
        </p:txBody>
      </p:sp>
      <p:sp>
        <p:nvSpPr>
          <p:cNvPr id="116" name="TextBox 115"/>
          <p:cNvSpPr txBox="1"/>
          <p:nvPr/>
        </p:nvSpPr>
        <p:spPr>
          <a:xfrm>
            <a:off x="1414022" y="103127"/>
            <a:ext cx="10063876"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هفت : مثالی از فاز دو ، روش جای گذاری و رمزگذاری بلاک های دسته سوم ( بلاک های قرمز )</a:t>
            </a:r>
            <a:endParaRPr lang="en-US" sz="2000" dirty="0">
              <a:latin typeface="Times New Roman" panose="02020603050405020304" pitchFamily="18" charset="0"/>
              <a:cs typeface="B Nazanin" panose="00000400000000000000" pitchFamily="2" charset="-78"/>
            </a:endParaRPr>
          </a:p>
        </p:txBody>
      </p:sp>
      <p:sp>
        <p:nvSpPr>
          <p:cNvPr id="114" name="Rectangle 11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15</a:t>
            </a:r>
            <a:endParaRPr lang="en-US" dirty="0"/>
          </a:p>
        </p:txBody>
      </p:sp>
    </p:spTree>
    <p:extLst>
      <p:ext uri="{BB962C8B-B14F-4D97-AF65-F5344CB8AC3E}">
        <p14:creationId xmlns:p14="http://schemas.microsoft.com/office/powerpoint/2010/main" val="25813304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699464" y="116111"/>
            <a:ext cx="5778433"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sym typeface="Wingdings" panose="05000000000000000000" pitchFamily="2" charset="2"/>
              </a:rPr>
              <a:t>گام هشت و نه : ادغام فاز یک و دو و استخراج تصویر نهان نگاری شده</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981" y="1519937"/>
            <a:ext cx="2864287" cy="28642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545" y="1519937"/>
            <a:ext cx="2864287" cy="2864287"/>
          </a:xfrm>
          <a:prstGeom prst="rect">
            <a:avLst/>
          </a:prstGeom>
        </p:spPr>
      </p:pic>
      <p:sp>
        <p:nvSpPr>
          <p:cNvPr id="9" name="TextBox 8"/>
          <p:cNvSpPr txBox="1"/>
          <p:nvPr/>
        </p:nvSpPr>
        <p:spPr>
          <a:xfrm>
            <a:off x="905060" y="4808045"/>
            <a:ext cx="3102772" cy="369332"/>
          </a:xfrm>
          <a:prstGeom prst="rect">
            <a:avLst/>
          </a:prstGeom>
          <a:noFill/>
        </p:spPr>
        <p:txBody>
          <a:bodyPr wrap="square" rtlCol="0">
            <a:spAutoFit/>
          </a:bodyPr>
          <a:lstStyle/>
          <a:p>
            <a:pPr algn="ctr"/>
            <a:r>
              <a:rPr lang="fa-IR" dirty="0" smtClean="0">
                <a:cs typeface="B Nazanin" panose="00000400000000000000" pitchFamily="2" charset="-78"/>
              </a:rPr>
              <a:t>الف. تصویر بیت پلین یک بدون رمزگذاری</a:t>
            </a:r>
            <a:endParaRPr lang="en-US" dirty="0">
              <a:cs typeface="B Nazanin" panose="00000400000000000000" pitchFamily="2" charset="-78"/>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6417" y="1519936"/>
            <a:ext cx="2864287" cy="2864287"/>
          </a:xfrm>
          <a:prstGeom prst="rect">
            <a:avLst/>
          </a:prstGeom>
        </p:spPr>
      </p:pic>
      <p:sp>
        <p:nvSpPr>
          <p:cNvPr id="11" name="TextBox 10"/>
          <p:cNvSpPr txBox="1"/>
          <p:nvPr/>
        </p:nvSpPr>
        <p:spPr>
          <a:xfrm>
            <a:off x="4566906" y="4808045"/>
            <a:ext cx="3102772" cy="369332"/>
          </a:xfrm>
          <a:prstGeom prst="rect">
            <a:avLst/>
          </a:prstGeom>
          <a:noFill/>
        </p:spPr>
        <p:txBody>
          <a:bodyPr wrap="square" rtlCol="0">
            <a:spAutoFit/>
          </a:bodyPr>
          <a:lstStyle/>
          <a:p>
            <a:pPr algn="ctr"/>
            <a:r>
              <a:rPr lang="fa-IR" dirty="0" smtClean="0">
                <a:cs typeface="B Nazanin" panose="00000400000000000000" pitchFamily="2" charset="-78"/>
              </a:rPr>
              <a:t>ب. تصویر بیت پلین یک پس از رمزگذاری</a:t>
            </a:r>
            <a:endParaRPr lang="en-US" dirty="0">
              <a:cs typeface="B Nazanin" panose="00000400000000000000" pitchFamily="2" charset="-78"/>
            </a:endParaRPr>
          </a:p>
        </p:txBody>
      </p:sp>
      <p:sp>
        <p:nvSpPr>
          <p:cNvPr id="12" name="TextBox 11"/>
          <p:cNvSpPr txBox="1"/>
          <p:nvPr/>
        </p:nvSpPr>
        <p:spPr>
          <a:xfrm>
            <a:off x="8117174" y="4808043"/>
            <a:ext cx="3102772" cy="369332"/>
          </a:xfrm>
          <a:prstGeom prst="rect">
            <a:avLst/>
          </a:prstGeom>
          <a:noFill/>
        </p:spPr>
        <p:txBody>
          <a:bodyPr wrap="square" rtlCol="0">
            <a:spAutoFit/>
          </a:bodyPr>
          <a:lstStyle/>
          <a:p>
            <a:pPr algn="ctr"/>
            <a:r>
              <a:rPr lang="fa-IR" dirty="0" smtClean="0">
                <a:cs typeface="B Nazanin" panose="00000400000000000000" pitchFamily="2" charset="-78"/>
              </a:rPr>
              <a:t>ب. تصویر پنهان نگاری شده</a:t>
            </a:r>
            <a:endParaRPr lang="en-US" dirty="0">
              <a:cs typeface="B Nazanin" panose="00000400000000000000" pitchFamily="2" charset="-78"/>
            </a:endParaRPr>
          </a:p>
        </p:txBody>
      </p:sp>
      <p:sp>
        <p:nvSpPr>
          <p:cNvPr id="10" name="Rectangle 9"/>
          <p:cNvSpPr/>
          <p:nvPr/>
        </p:nvSpPr>
        <p:spPr>
          <a:xfrm>
            <a:off x="766354" y="95120"/>
            <a:ext cx="393056"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16</a:t>
            </a:r>
            <a:endParaRPr lang="en-US" dirty="0"/>
          </a:p>
        </p:txBody>
      </p:sp>
    </p:spTree>
    <p:extLst>
      <p:ext uri="{BB962C8B-B14F-4D97-AF65-F5344CB8AC3E}">
        <p14:creationId xmlns:p14="http://schemas.microsoft.com/office/powerpoint/2010/main" val="2822621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23912" y="2747179"/>
            <a:ext cx="7885492" cy="707886"/>
          </a:xfrm>
          <a:prstGeom prst="rect">
            <a:avLst/>
          </a:prstGeom>
        </p:spPr>
        <p:txBody>
          <a:bodyPr wrap="none">
            <a:spAutoFit/>
          </a:bodyPr>
          <a:lstStyle/>
          <a:p>
            <a:r>
              <a:rPr lang="fa-IR" sz="4000" dirty="0" smtClean="0">
                <a:cs typeface="B Nazanin" panose="00000400000000000000" pitchFamily="2" charset="-78"/>
              </a:rPr>
              <a:t>روش بازیابی تصویر پیام از تصویر پنهان‌نگاری شده</a:t>
            </a:r>
            <a:endParaRPr lang="en-US" sz="4000" dirty="0">
              <a:cs typeface="B Nazanin" panose="00000400000000000000" pitchFamily="2" charset="-78"/>
            </a:endParaRPr>
          </a:p>
        </p:txBody>
      </p:sp>
    </p:spTree>
    <p:extLst>
      <p:ext uri="{BB962C8B-B14F-4D97-AF65-F5344CB8AC3E}">
        <p14:creationId xmlns:p14="http://schemas.microsoft.com/office/powerpoint/2010/main" val="2551755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25137716"/>
              </p:ext>
            </p:extLst>
          </p:nvPr>
        </p:nvGraphicFramePr>
        <p:xfrm>
          <a:off x="709542" y="106667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تصویر پنهان نگاری شده</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4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اندازه</a:t>
                      </a:r>
                      <a:r>
                        <a:rPr lang="en-US" sz="1800" b="0" baseline="0" dirty="0" smtClean="0">
                          <a:solidFill>
                            <a:schemeClr val="tx1"/>
                          </a:solidFill>
                          <a:latin typeface="Times New Roman" panose="02020603050405020304" pitchFamily="18" charset="0"/>
                          <a:cs typeface="Times New Roman" panose="02020603050405020304" pitchFamily="18" charset="0"/>
                        </a:rPr>
                        <a:t> [</a:t>
                      </a:r>
                      <a:r>
                        <a:rPr lang="en-US" sz="1800" b="0" baseline="0" dirty="0" err="1" smtClean="0">
                          <a:solidFill>
                            <a:schemeClr val="tx1"/>
                          </a:solidFill>
                          <a:latin typeface="Times New Roman" panose="02020603050405020304" pitchFamily="18" charset="0"/>
                          <a:cs typeface="Times New Roman" panose="02020603050405020304" pitchFamily="18" charset="0"/>
                        </a:rPr>
                        <a:t>m,n</a:t>
                      </a:r>
                      <a:r>
                        <a:rPr lang="en-US" sz="1800" b="0" baseline="0" dirty="0" smtClean="0">
                          <a:solidFill>
                            <a:schemeClr val="tx1"/>
                          </a:solidFill>
                          <a:latin typeface="Times New Roman" panose="02020603050405020304" pitchFamily="18" charset="0"/>
                          <a:cs typeface="Times New Roman" panose="02020603050405020304" pitchFamily="18" charset="0"/>
                        </a:rPr>
                        <a:t>]</a:t>
                      </a: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cxnSp>
        <p:nvCxnSpPr>
          <p:cNvPr id="5" name="Straight Connector 4"/>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833635000"/>
              </p:ext>
            </p:extLst>
          </p:nvPr>
        </p:nvGraphicFramePr>
        <p:xfrm>
          <a:off x="621094" y="3670862"/>
          <a:ext cx="1534072" cy="1474895"/>
        </p:xfrm>
        <a:graphic>
          <a:graphicData uri="http://schemas.openxmlformats.org/drawingml/2006/table">
            <a:tbl>
              <a:tblPr firstRow="1" bandRow="1">
                <a:tableStyleId>{5C22544A-7EE6-4342-B048-85BDC9FD1C3A}</a:tableStyleId>
              </a:tblPr>
              <a:tblGrid>
                <a:gridCol w="1534072">
                  <a:extLst>
                    <a:ext uri="{9D8B030D-6E8A-4147-A177-3AD203B41FA5}">
                      <a16:colId xmlns:a16="http://schemas.microsoft.com/office/drawing/2014/main" xmlns="" val="760345810"/>
                    </a:ext>
                  </a:extLst>
                </a:gridCol>
              </a:tblGrid>
              <a:tr h="1474895">
                <a:tc>
                  <a:txBody>
                    <a:bodyPr/>
                    <a:lstStyle/>
                    <a:p>
                      <a:pPr algn="ctr" rtl="1">
                        <a:lnSpc>
                          <a:spcPct val="100000"/>
                        </a:lnSpc>
                      </a:pPr>
                      <a:r>
                        <a:rPr lang="fa-IR" sz="2400" b="0" dirty="0" smtClean="0">
                          <a:solidFill>
                            <a:schemeClr val="tx1"/>
                          </a:solidFill>
                          <a:latin typeface="Times New Roman" panose="02020603050405020304" pitchFamily="18" charset="0"/>
                          <a:cs typeface="B Nazanin" panose="00000400000000000000" pitchFamily="2" charset="-78"/>
                        </a:rPr>
                        <a:t>تزریق نویز</a:t>
                      </a:r>
                    </a:p>
                    <a:p>
                      <a:pPr algn="ctr" rtl="1">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marL="342900" indent="-342900" algn="r" rtl="1">
                        <a:lnSpc>
                          <a:spcPct val="100000"/>
                        </a:lnSpc>
                        <a:buAutoNum type="arabicPeriod"/>
                      </a:pPr>
                      <a:r>
                        <a:rPr lang="fa-IR" sz="1800" b="0" baseline="0" dirty="0" smtClean="0">
                          <a:solidFill>
                            <a:schemeClr val="tx1"/>
                          </a:solidFill>
                          <a:latin typeface="Times New Roman" panose="02020603050405020304" pitchFamily="18" charset="0"/>
                          <a:cs typeface="B Nazanin" panose="00000400000000000000" pitchFamily="2" charset="-78"/>
                        </a:rPr>
                        <a:t>نمک فلفل</a:t>
                      </a:r>
                    </a:p>
                    <a:p>
                      <a:pPr marL="342900" indent="-342900" algn="r" rtl="1">
                        <a:lnSpc>
                          <a:spcPct val="100000"/>
                        </a:lnSpc>
                        <a:buAutoNum type="arabicPeriod"/>
                      </a:pPr>
                      <a:r>
                        <a:rPr lang="fa-IR" sz="1800" b="0" baseline="0" dirty="0" smtClean="0">
                          <a:solidFill>
                            <a:schemeClr val="tx1"/>
                          </a:solidFill>
                          <a:latin typeface="Times New Roman" panose="02020603050405020304" pitchFamily="18" charset="0"/>
                          <a:cs typeface="B Nazanin" panose="00000400000000000000" pitchFamily="2" charset="-78"/>
                        </a:rPr>
                        <a:t>برش</a:t>
                      </a:r>
                      <a:endParaRPr lang="en-US" sz="1800" b="0" dirty="0" smtClean="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tcPr>
                </a:tc>
                <a:extLst>
                  <a:ext uri="{0D108BD9-81ED-4DB2-BD59-A6C34878D82A}">
                    <a16:rowId xmlns:a16="http://schemas.microsoft.com/office/drawing/2014/main" xmlns="" val="210022143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68942064"/>
              </p:ext>
            </p:extLst>
          </p:nvPr>
        </p:nvGraphicFramePr>
        <p:xfrm>
          <a:off x="5482372" y="1069201"/>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بازگردانی</a:t>
                      </a: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فاز یک</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fa-IR"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دوازده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87794232"/>
              </p:ext>
            </p:extLst>
          </p:nvPr>
        </p:nvGraphicFramePr>
        <p:xfrm>
          <a:off x="7900055" y="1076008"/>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بازگردانی</a:t>
                      </a: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فاز</a:t>
                      </a:r>
                      <a:r>
                        <a:rPr lang="fa-IR" sz="1800" b="0" baseline="0" dirty="0" smtClean="0">
                          <a:solidFill>
                            <a:schemeClr val="tx1"/>
                          </a:solidFill>
                          <a:latin typeface="Times New Roman" panose="02020603050405020304" pitchFamily="18" charset="0"/>
                          <a:cs typeface="B Nazanin" panose="00000400000000000000" pitchFamily="2" charset="-78"/>
                        </a:rPr>
                        <a:t> دو</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2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سیزده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11983529"/>
              </p:ext>
            </p:extLst>
          </p:nvPr>
        </p:nvGraphicFramePr>
        <p:xfrm>
          <a:off x="7891925" y="4679803"/>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بازگردانی</a:t>
                      </a: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فاز</a:t>
                      </a:r>
                      <a:r>
                        <a:rPr lang="fa-IR" sz="1800" b="0" baseline="0" dirty="0" smtClean="0">
                          <a:solidFill>
                            <a:schemeClr val="tx1"/>
                          </a:solidFill>
                          <a:latin typeface="Times New Roman" panose="02020603050405020304" pitchFamily="18" charset="0"/>
                          <a:cs typeface="B Nazanin" panose="00000400000000000000" pitchFamily="2" charset="-78"/>
                        </a:rPr>
                        <a:t> سه</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2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پانزده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91435448"/>
              </p:ext>
            </p:extLst>
          </p:nvPr>
        </p:nvGraphicFramePr>
        <p:xfrm>
          <a:off x="5510406" y="467742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تصویر پیام استخراج</a:t>
                      </a:r>
                      <a:r>
                        <a:rPr lang="fa-IR" sz="1800" b="0" baseline="0" dirty="0" smtClean="0">
                          <a:solidFill>
                            <a:schemeClr val="tx1"/>
                          </a:solidFill>
                          <a:latin typeface="Times New Roman" panose="02020603050405020304" pitchFamily="18" charset="0"/>
                          <a:cs typeface="B Nazanin" panose="00000400000000000000" pitchFamily="2" charset="-78"/>
                        </a:rPr>
                        <a:t> شده</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36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شانزده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cxnSp>
        <p:nvCxnSpPr>
          <p:cNvPr id="12" name="Straight Arrow Connector 11"/>
          <p:cNvCxnSpPr/>
          <p:nvPr/>
        </p:nvCxnSpPr>
        <p:spPr>
          <a:xfrm>
            <a:off x="2143633" y="1804122"/>
            <a:ext cx="955061"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7" idx="0"/>
          </p:cNvCxnSpPr>
          <p:nvPr/>
        </p:nvCxnSpPr>
        <p:spPr>
          <a:xfrm rot="5400000" flipH="1" flipV="1">
            <a:off x="1073088" y="2128498"/>
            <a:ext cx="1857407" cy="1227323"/>
          </a:xfrm>
          <a:prstGeom prst="bentConnector3">
            <a:avLst>
              <a:gd name="adj1" fmla="val 29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676965" y="1804903"/>
            <a:ext cx="0" cy="1140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566003" y="1813001"/>
            <a:ext cx="0" cy="11233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566003" y="2936357"/>
            <a:ext cx="21109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9" idx="3"/>
          </p:cNvCxnSpPr>
          <p:nvPr/>
        </p:nvCxnSpPr>
        <p:spPr>
          <a:xfrm>
            <a:off x="9345679" y="1813455"/>
            <a:ext cx="1748041" cy="286839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0" idx="1"/>
            <a:endCxn id="11" idx="3"/>
          </p:cNvCxnSpPr>
          <p:nvPr/>
        </p:nvCxnSpPr>
        <p:spPr>
          <a:xfrm flipH="1" flipV="1">
            <a:off x="6956030" y="5414874"/>
            <a:ext cx="935895" cy="23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543800" y="4276919"/>
            <a:ext cx="0" cy="11485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7541298" y="4285470"/>
            <a:ext cx="215953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587795" y="3752062"/>
            <a:ext cx="1297597" cy="369332"/>
          </a:xfrm>
          <a:prstGeom prst="rect">
            <a:avLst/>
          </a:prstGeom>
          <a:noFill/>
        </p:spPr>
        <p:txBody>
          <a:bodyPr wrap="square" rtlCol="0">
            <a:spAutoFit/>
          </a:bodyPr>
          <a:lstStyle/>
          <a:p>
            <a:pPr algn="ctr" rtl="1"/>
            <a:r>
              <a:rPr lang="fa-IR" dirty="0" smtClean="0">
                <a:latin typeface="Times New Roman" panose="02020603050405020304" pitchFamily="18" charset="0"/>
                <a:cs typeface="B Nazanin" panose="00000400000000000000" pitchFamily="2" charset="-78"/>
              </a:rPr>
              <a:t>حلقه</a:t>
            </a:r>
            <a:r>
              <a:rPr lang="fa-IR"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While</a:t>
            </a:r>
            <a:endParaRPr lang="en-US" dirty="0"/>
          </a:p>
        </p:txBody>
      </p:sp>
      <p:sp>
        <p:nvSpPr>
          <p:cNvPr id="70" name="TextBox 69"/>
          <p:cNvSpPr txBox="1"/>
          <p:nvPr/>
        </p:nvSpPr>
        <p:spPr>
          <a:xfrm>
            <a:off x="8648626" y="3135458"/>
            <a:ext cx="1226512"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تکرار</a:t>
            </a:r>
            <a:r>
              <a:rPr lang="en-US" dirty="0" smtClean="0">
                <a:latin typeface="Times New Roman" panose="02020603050405020304" pitchFamily="18" charset="0"/>
                <a:cs typeface="Times New Roman" panose="02020603050405020304" pitchFamily="18" charset="0"/>
              </a:rPr>
              <a:t> = 2</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3925088955"/>
              </p:ext>
            </p:extLst>
          </p:nvPr>
        </p:nvGraphicFramePr>
        <p:xfrm>
          <a:off x="3109974" y="106667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تقسیم به 16 بلاک غیر هم پوشانی</a:t>
                      </a:r>
                      <a:endParaRPr lang="en-US" sz="2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یازده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cxnSp>
        <p:nvCxnSpPr>
          <p:cNvPr id="26" name="Straight Arrow Connector 25"/>
          <p:cNvCxnSpPr/>
          <p:nvPr/>
        </p:nvCxnSpPr>
        <p:spPr>
          <a:xfrm>
            <a:off x="4555345" y="1786827"/>
            <a:ext cx="955061"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944750" y="1802038"/>
            <a:ext cx="955061"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3951907149"/>
              </p:ext>
            </p:extLst>
          </p:nvPr>
        </p:nvGraphicFramePr>
        <p:xfrm>
          <a:off x="10345830" y="4679585"/>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پیداکردن</a:t>
                      </a:r>
                      <a:r>
                        <a:rPr lang="fa-IR" sz="1800" b="0" baseline="0" dirty="0" smtClean="0">
                          <a:solidFill>
                            <a:schemeClr val="tx1"/>
                          </a:solidFill>
                          <a:latin typeface="Times New Roman" panose="02020603050405020304" pitchFamily="18" charset="0"/>
                          <a:cs typeface="B Nazanin" panose="00000400000000000000" pitchFamily="2" charset="-78"/>
                        </a:rPr>
                        <a:t> مقدار بیت انتخابی</a:t>
                      </a:r>
                    </a:p>
                    <a:p>
                      <a:pPr algn="ctr">
                        <a:lnSpc>
                          <a:spcPct val="100000"/>
                        </a:lnSpc>
                      </a:pPr>
                      <a:endParaRPr lang="fa-IR" sz="1800" b="0" baseline="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6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چهارده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cxnSp>
        <p:nvCxnSpPr>
          <p:cNvPr id="14" name="Straight Arrow Connector 13"/>
          <p:cNvCxnSpPr>
            <a:stCxn id="28" idx="1"/>
            <a:endCxn id="10" idx="3"/>
          </p:cNvCxnSpPr>
          <p:nvPr/>
        </p:nvCxnSpPr>
        <p:spPr>
          <a:xfrm flipH="1">
            <a:off x="9337549" y="5417032"/>
            <a:ext cx="1008281" cy="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684638" y="4285142"/>
            <a:ext cx="0" cy="1140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284667" y="4063500"/>
            <a:ext cx="643" cy="146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a:off x="9170492" y="3015750"/>
            <a:ext cx="643" cy="146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10183" y="58374"/>
            <a:ext cx="5489056"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فلوچارت روش استخراج تصویر پیام با استفاده از الگوریتم پیشنهادی :</a:t>
            </a:r>
            <a:endParaRPr lang="en-US" sz="2000" dirty="0">
              <a:latin typeface="Times New Roman" panose="02020603050405020304" pitchFamily="18" charset="0"/>
              <a:cs typeface="B Nazanin" panose="00000400000000000000" pitchFamily="2" charset="-78"/>
            </a:endParaRPr>
          </a:p>
        </p:txBody>
      </p:sp>
      <p:sp>
        <p:nvSpPr>
          <p:cNvPr id="30" name="Rectangle 29"/>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18</a:t>
            </a:r>
            <a:endParaRPr lang="en-US" dirty="0"/>
          </a:p>
        </p:txBody>
      </p:sp>
    </p:spTree>
    <p:extLst>
      <p:ext uri="{BB962C8B-B14F-4D97-AF65-F5344CB8AC3E}">
        <p14:creationId xmlns:p14="http://schemas.microsoft.com/office/powerpoint/2010/main" val="3924405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650027" y="87546"/>
            <a:ext cx="1827870"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معرفی پنهان نگاری :</a:t>
            </a:r>
            <a:endParaRPr lang="en-US" sz="2000" dirty="0">
              <a:latin typeface="Times New Roman" panose="02020603050405020304" pitchFamily="18" charset="0"/>
              <a:cs typeface="B Nazanin" panose="00000400000000000000" pitchFamily="2" charset="-78"/>
            </a:endParaRPr>
          </a:p>
        </p:txBody>
      </p:sp>
      <p:sp>
        <p:nvSpPr>
          <p:cNvPr id="6" name="TextBox 5"/>
          <p:cNvSpPr txBox="1"/>
          <p:nvPr/>
        </p:nvSpPr>
        <p:spPr>
          <a:xfrm>
            <a:off x="626532" y="742741"/>
            <a:ext cx="10851365" cy="1015663"/>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پنهان‌نگاری روشیست که به وسیله آن یک الگو با محتوای منحصربفرد مانند متن،تصویر و... درون یک رسانه میزبان مانند تصویر،صوت و... به گونه ای ذخیره می‌شود که بدون کاهش کیفیت رسانه میزبان ، با جای گذاری نامحسوس، امکان ردیابی اثر میزبان و اثبات مالکیت سازنده را فراهم کند .</a:t>
            </a:r>
            <a:endParaRPr lang="en-US" sz="2000" dirty="0">
              <a:latin typeface="Times New Roman" panose="02020603050405020304" pitchFamily="18" charset="0"/>
              <a:cs typeface="B Nazanin" panose="000004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22" y="2203216"/>
            <a:ext cx="3234675" cy="32346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476" y="4013726"/>
            <a:ext cx="1333751" cy="135459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7617" y="2196591"/>
            <a:ext cx="3234675" cy="3234675"/>
          </a:xfrm>
          <a:prstGeom prst="rect">
            <a:avLst/>
          </a:prstGeom>
        </p:spPr>
      </p:pic>
      <p:sp>
        <p:nvSpPr>
          <p:cNvPr id="11" name="TextBox 10"/>
          <p:cNvSpPr txBox="1"/>
          <p:nvPr/>
        </p:nvSpPr>
        <p:spPr>
          <a:xfrm>
            <a:off x="1581799" y="5513371"/>
            <a:ext cx="2309567"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ج. تصویر پنهان‌نگاری شده</a:t>
            </a:r>
            <a:endParaRPr lang="en-US" sz="2000" dirty="0">
              <a:latin typeface="Times New Roman" panose="02020603050405020304" pitchFamily="18" charset="0"/>
              <a:cs typeface="B Nazanin" panose="00000400000000000000" pitchFamily="2" charset="-78"/>
            </a:endParaRPr>
          </a:p>
        </p:txBody>
      </p:sp>
      <p:sp>
        <p:nvSpPr>
          <p:cNvPr id="14" name="TextBox 13"/>
          <p:cNvSpPr txBox="1"/>
          <p:nvPr/>
        </p:nvSpPr>
        <p:spPr>
          <a:xfrm>
            <a:off x="5181302" y="5513371"/>
            <a:ext cx="1950098"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ب. الگو باینری (پیام)</a:t>
            </a:r>
            <a:endParaRPr lang="en-US" sz="2000" dirty="0">
              <a:latin typeface="Times New Roman" panose="02020603050405020304" pitchFamily="18" charset="0"/>
              <a:cs typeface="B Nazanin" panose="00000400000000000000" pitchFamily="2" charset="-78"/>
            </a:endParaRPr>
          </a:p>
        </p:txBody>
      </p:sp>
      <p:sp>
        <p:nvSpPr>
          <p:cNvPr id="15" name="TextBox 14"/>
          <p:cNvSpPr txBox="1"/>
          <p:nvPr/>
        </p:nvSpPr>
        <p:spPr>
          <a:xfrm>
            <a:off x="8350245" y="5500498"/>
            <a:ext cx="2347274"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الف. تصویرمیزبان خاکستری</a:t>
            </a:r>
            <a:endParaRPr lang="en-US" sz="2000" dirty="0">
              <a:latin typeface="Times New Roman" panose="02020603050405020304" pitchFamily="18" charset="0"/>
              <a:cs typeface="B Nazanin" panose="00000400000000000000" pitchFamily="2" charset="-78"/>
            </a:endParaRPr>
          </a:p>
        </p:txBody>
      </p:sp>
      <p:sp>
        <p:nvSpPr>
          <p:cNvPr id="2" name="Rectangle 1"/>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a:t>
            </a:r>
            <a:endParaRPr lang="en-US" dirty="0"/>
          </a:p>
        </p:txBody>
      </p:sp>
    </p:spTree>
    <p:extLst>
      <p:ext uri="{BB962C8B-B14F-4D97-AF65-F5344CB8AC3E}">
        <p14:creationId xmlns:p14="http://schemas.microsoft.com/office/powerpoint/2010/main" val="1856328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850611" y="147291"/>
            <a:ext cx="6627286" cy="369332"/>
          </a:xfrm>
          <a:prstGeom prst="rect">
            <a:avLst/>
          </a:prstGeom>
          <a:noFill/>
        </p:spPr>
        <p:txBody>
          <a:bodyPr wrap="square" rtlCol="0">
            <a:spAutoFit/>
          </a:bodyPr>
          <a:lstStyle/>
          <a:p>
            <a:pPr algn="r"/>
            <a:r>
              <a:rPr lang="fa-IR" dirty="0" smtClean="0">
                <a:latin typeface="Times New Roman" panose="02020603050405020304" pitchFamily="18" charset="0"/>
                <a:cs typeface="B Nazanin" panose="00000400000000000000" pitchFamily="2" charset="-78"/>
              </a:rPr>
              <a:t>گام ده و گام یازده : آماده سازی تصویر پنهان نگاری شده جهت استخراج تصویر پیام</a:t>
            </a:r>
            <a:endParaRPr lang="en-US" dirty="0">
              <a:latin typeface="Times New Roman" panose="02020603050405020304" pitchFamily="18" charset="0"/>
              <a:cs typeface="B Nazanin" panose="00000400000000000000" pitchFamily="2" charset="-78"/>
            </a:endParaRPr>
          </a:p>
        </p:txBody>
      </p:sp>
      <p:graphicFrame>
        <p:nvGraphicFramePr>
          <p:cNvPr id="6" name="Table 5"/>
          <p:cNvGraphicFramePr>
            <a:graphicFrameLocks noGrp="1"/>
          </p:cNvGraphicFramePr>
          <p:nvPr>
            <p:extLst>
              <p:ext uri="{D42A27DB-BD31-4B8C-83A1-F6EECF244321}">
                <p14:modId xmlns:p14="http://schemas.microsoft.com/office/powerpoint/2010/main" val="3625064870"/>
              </p:ext>
            </p:extLst>
          </p:nvPr>
        </p:nvGraphicFramePr>
        <p:xfrm>
          <a:off x="1420581" y="1137701"/>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تصویر پیام</a:t>
                      </a:r>
                      <a:r>
                        <a:rPr lang="fa-IR" sz="1800" b="0" baseline="0" dirty="0" smtClean="0">
                          <a:solidFill>
                            <a:schemeClr val="tx1"/>
                          </a:solidFill>
                          <a:latin typeface="Times New Roman" panose="02020603050405020304" pitchFamily="18" charset="0"/>
                          <a:cs typeface="B Nazanin" panose="00000400000000000000" pitchFamily="2" charset="-78"/>
                        </a:rPr>
                        <a:t> اصلی</a:t>
                      </a: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4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fa-IR" sz="2000" b="0" dirty="0" smtClean="0">
                          <a:solidFill>
                            <a:schemeClr val="tx1"/>
                          </a:solidFill>
                          <a:latin typeface="Times New Roman" panose="02020603050405020304" pitchFamily="18" charset="0"/>
                          <a:cs typeface="B Nazanin" panose="00000400000000000000" pitchFamily="2" charset="-78"/>
                        </a:rPr>
                        <a:t>ابعاد</a:t>
                      </a:r>
                      <a:r>
                        <a:rPr lang="en-US" sz="1800" b="0" baseline="0" dirty="0" smtClean="0">
                          <a:solidFill>
                            <a:schemeClr val="tx1"/>
                          </a:solidFill>
                          <a:latin typeface="Times New Roman" panose="02020603050405020304" pitchFamily="18" charset="0"/>
                          <a:cs typeface="Times New Roman" panose="02020603050405020304" pitchFamily="18" charset="0"/>
                        </a:rPr>
                        <a:t> [m/4,n/4]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2100221436"/>
                  </a:ext>
                </a:extLst>
              </a:tr>
            </a:tbl>
          </a:graphicData>
        </a:graphic>
      </p:graphicFrame>
      <p:sp>
        <p:nvSpPr>
          <p:cNvPr id="8" name="TextBox 7"/>
          <p:cNvSpPr txBox="1"/>
          <p:nvPr/>
        </p:nvSpPr>
        <p:spPr>
          <a:xfrm>
            <a:off x="3586578" y="1922671"/>
            <a:ext cx="7552233" cy="400110"/>
          </a:xfrm>
          <a:prstGeom prst="rect">
            <a:avLst/>
          </a:prstGeom>
          <a:noFill/>
        </p:spPr>
        <p:txBody>
          <a:bodyPr wrap="square" rtlCol="0">
            <a:spAutoFit/>
          </a:bodyPr>
          <a:lstStyle/>
          <a:p>
            <a:pPr marL="342900" indent="-34290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تنها آگاهی قبلی برای بازیابی تصویر پیام ، دانش بر ابعاد تصویر پیام مطابق شکل الف است.</a:t>
            </a:r>
            <a:endParaRPr lang="en-US" sz="2000" dirty="0">
              <a:latin typeface="Times New Roman" panose="02020603050405020304" pitchFamily="18" charset="0"/>
              <a:cs typeface="B Nazanin" panose="00000400000000000000" pitchFamily="2" charset="-78"/>
            </a:endParaRPr>
          </a:p>
        </p:txBody>
      </p:sp>
      <p:graphicFrame>
        <p:nvGraphicFramePr>
          <p:cNvPr id="9" name="Table 8"/>
          <p:cNvGraphicFramePr>
            <a:graphicFrameLocks noGrp="1"/>
          </p:cNvGraphicFramePr>
          <p:nvPr>
            <p:extLst>
              <p:ext uri="{D42A27DB-BD31-4B8C-83A1-F6EECF244321}">
                <p14:modId xmlns:p14="http://schemas.microsoft.com/office/powerpoint/2010/main" val="3627831473"/>
              </p:ext>
            </p:extLst>
          </p:nvPr>
        </p:nvGraphicFramePr>
        <p:xfrm>
          <a:off x="1092108" y="3863072"/>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sp>
        <p:nvSpPr>
          <p:cNvPr id="10" name="TextBox 9"/>
          <p:cNvSpPr txBox="1"/>
          <p:nvPr/>
        </p:nvSpPr>
        <p:spPr>
          <a:xfrm>
            <a:off x="4980373" y="2412541"/>
            <a:ext cx="6158438" cy="400110"/>
          </a:xfrm>
          <a:prstGeom prst="rect">
            <a:avLst/>
          </a:prstGeom>
          <a:noFill/>
        </p:spPr>
        <p:txBody>
          <a:bodyPr wrap="square" rtlCol="0">
            <a:spAutoFit/>
          </a:bodyPr>
          <a:lstStyle/>
          <a:p>
            <a:pPr marL="342900" indent="-34290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تقسیم تصویر پنهان نگاری شده به شانزده بلاک مطابق شکل ب .</a:t>
            </a:r>
            <a:endParaRPr lang="en-US" sz="2000" dirty="0">
              <a:latin typeface="Times New Roman" panose="02020603050405020304" pitchFamily="18" charset="0"/>
              <a:cs typeface="B Nazanin" panose="00000400000000000000" pitchFamily="2" charset="-78"/>
            </a:endParaRPr>
          </a:p>
        </p:txBody>
      </p:sp>
      <p:sp>
        <p:nvSpPr>
          <p:cNvPr id="11" name="TextBox 10"/>
          <p:cNvSpPr txBox="1"/>
          <p:nvPr/>
        </p:nvSpPr>
        <p:spPr>
          <a:xfrm>
            <a:off x="1037771" y="6114803"/>
            <a:ext cx="2413542" cy="400110"/>
          </a:xfrm>
          <a:prstGeom prst="rect">
            <a:avLst/>
          </a:prstGeom>
          <a:noFill/>
        </p:spPr>
        <p:txBody>
          <a:bodyPr wrap="square" rtlCol="0">
            <a:spAutoFit/>
          </a:bodyPr>
          <a:lstStyle/>
          <a:p>
            <a:pPr algn="r" rtl="1"/>
            <a:r>
              <a:rPr lang="fa-IR" sz="2000" dirty="0" smtClean="0">
                <a:latin typeface="Times New Roman" panose="02020603050405020304" pitchFamily="18" charset="0"/>
                <a:cs typeface="B Nazanin" panose="00000400000000000000" pitchFamily="2" charset="-78"/>
              </a:rPr>
              <a:t>ب. تصویر پنهان نگاری شده</a:t>
            </a:r>
            <a:endParaRPr lang="en-US" sz="2000" dirty="0">
              <a:latin typeface="Times New Roman" panose="02020603050405020304" pitchFamily="18" charset="0"/>
              <a:cs typeface="B Nazanin" panose="00000400000000000000" pitchFamily="2" charset="-78"/>
            </a:endParaRPr>
          </a:p>
        </p:txBody>
      </p:sp>
      <p:sp>
        <p:nvSpPr>
          <p:cNvPr id="12" name="TextBox 11"/>
          <p:cNvSpPr txBox="1"/>
          <p:nvPr/>
        </p:nvSpPr>
        <p:spPr>
          <a:xfrm>
            <a:off x="1171852" y="2727410"/>
            <a:ext cx="1854811" cy="400110"/>
          </a:xfrm>
          <a:prstGeom prst="rect">
            <a:avLst/>
          </a:prstGeom>
          <a:noFill/>
        </p:spPr>
        <p:txBody>
          <a:bodyPr wrap="square" rtlCol="0">
            <a:spAutoFit/>
          </a:bodyPr>
          <a:lstStyle/>
          <a:p>
            <a:pPr algn="r" rtl="1"/>
            <a:r>
              <a:rPr lang="fa-IR" sz="2000" dirty="0" smtClean="0">
                <a:latin typeface="Times New Roman" panose="02020603050405020304" pitchFamily="18" charset="0"/>
                <a:cs typeface="B Nazanin" panose="00000400000000000000" pitchFamily="2" charset="-78"/>
              </a:rPr>
              <a:t>الف. تصویر پیام اصلی</a:t>
            </a:r>
            <a:endParaRPr lang="en-US" sz="2000" dirty="0">
              <a:latin typeface="Times New Roman" panose="02020603050405020304" pitchFamily="18" charset="0"/>
              <a:cs typeface="B Nazanin" panose="00000400000000000000" pitchFamily="2" charset="-78"/>
            </a:endParaRPr>
          </a:p>
        </p:txBody>
      </p:sp>
      <p:sp>
        <p:nvSpPr>
          <p:cNvPr id="13" name="TextBox 12"/>
          <p:cNvSpPr txBox="1"/>
          <p:nvPr/>
        </p:nvSpPr>
        <p:spPr>
          <a:xfrm>
            <a:off x="3577701" y="1434792"/>
            <a:ext cx="7552233" cy="400110"/>
          </a:xfrm>
          <a:prstGeom prst="rect">
            <a:avLst/>
          </a:prstGeom>
          <a:noFill/>
        </p:spPr>
        <p:txBody>
          <a:bodyPr wrap="square" rtlCol="0">
            <a:spAutoFit/>
          </a:bodyPr>
          <a:lstStyle/>
          <a:p>
            <a:pPr marL="342900" indent="-34290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الگوریتم پیشنهادی مدلی بدون نیاز به مرجع است.</a:t>
            </a:r>
            <a:endParaRPr lang="en-US" sz="2000" dirty="0">
              <a:latin typeface="Times New Roman" panose="02020603050405020304" pitchFamily="18" charset="0"/>
              <a:cs typeface="B Nazanin" panose="00000400000000000000" pitchFamily="2" charset="-78"/>
            </a:endParaRPr>
          </a:p>
        </p:txBody>
      </p:sp>
      <p:sp>
        <p:nvSpPr>
          <p:cNvPr id="14" name="Rectangle 1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19</a:t>
            </a:r>
            <a:endParaRPr lang="en-US" dirty="0"/>
          </a:p>
        </p:txBody>
      </p:sp>
    </p:spTree>
    <p:extLst>
      <p:ext uri="{BB962C8B-B14F-4D97-AF65-F5344CB8AC3E}">
        <p14:creationId xmlns:p14="http://schemas.microsoft.com/office/powerpoint/2010/main" val="3102586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90363" y="86087"/>
            <a:ext cx="2544207" cy="400110"/>
          </a:xfrm>
          <a:prstGeom prst="rect">
            <a:avLst/>
          </a:prstGeom>
          <a:noFill/>
        </p:spPr>
        <p:txBody>
          <a:bodyPr wrap="square" rtlCol="0">
            <a:spAutoFit/>
          </a:bodyPr>
          <a:lstStyle/>
          <a:p>
            <a:pPr algn="r" rtl="1">
              <a:lnSpc>
                <a:spcPct val="100000"/>
              </a:lnSpc>
            </a:pPr>
            <a:r>
              <a:rPr lang="fa-IR" sz="2000" dirty="0" smtClean="0">
                <a:latin typeface="Times New Roman" panose="02020603050405020304" pitchFamily="18" charset="0"/>
                <a:cs typeface="B Nazanin" panose="00000400000000000000" pitchFamily="2" charset="-78"/>
              </a:rPr>
              <a:t>گام دوازده : فاز یکم بازگردانی</a:t>
            </a:r>
            <a:endParaRPr lang="en-US" sz="2000" dirty="0">
              <a:latin typeface="Times New Roman" panose="02020603050405020304" pitchFamily="18" charset="0"/>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2840279467"/>
              </p:ext>
            </p:extLst>
          </p:nvPr>
        </p:nvGraphicFramePr>
        <p:xfrm>
          <a:off x="811680" y="2161863"/>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31796000"/>
              </p:ext>
            </p:extLst>
          </p:nvPr>
        </p:nvGraphicFramePr>
        <p:xfrm>
          <a:off x="4831246" y="919149"/>
          <a:ext cx="1328789" cy="1333498"/>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3498">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10" name="Rectangle 9"/>
          <p:cNvSpPr/>
          <p:nvPr/>
        </p:nvSpPr>
        <p:spPr>
          <a:xfrm>
            <a:off x="6014268" y="918686"/>
            <a:ext cx="139418" cy="15548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p:cNvSpPr/>
          <p:nvPr/>
        </p:nvSpPr>
        <p:spPr>
          <a:xfrm>
            <a:off x="5143289" y="918686"/>
            <a:ext cx="691081" cy="15548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2" name="Rectangle 11"/>
          <p:cNvSpPr/>
          <p:nvPr/>
        </p:nvSpPr>
        <p:spPr>
          <a:xfrm>
            <a:off x="4833103" y="916986"/>
            <a:ext cx="126789" cy="15718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p:cNvSpPr/>
          <p:nvPr/>
        </p:nvSpPr>
        <p:spPr>
          <a:xfrm>
            <a:off x="4990039" y="916986"/>
            <a:ext cx="128546" cy="157188"/>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p:cNvSpPr/>
          <p:nvPr/>
        </p:nvSpPr>
        <p:spPr>
          <a:xfrm>
            <a:off x="5864517" y="917121"/>
            <a:ext cx="127982" cy="154572"/>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145122267"/>
              </p:ext>
            </p:extLst>
          </p:nvPr>
        </p:nvGraphicFramePr>
        <p:xfrm>
          <a:off x="4832640" y="2783779"/>
          <a:ext cx="1328789" cy="1340693"/>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40693">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C3</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100221436"/>
                  </a:ext>
                </a:extLst>
              </a:tr>
            </a:tbl>
          </a:graphicData>
        </a:graphic>
      </p:graphicFrame>
      <p:sp>
        <p:nvSpPr>
          <p:cNvPr id="16" name="Rectangle 15"/>
          <p:cNvSpPr/>
          <p:nvPr/>
        </p:nvSpPr>
        <p:spPr>
          <a:xfrm>
            <a:off x="6015662" y="3949501"/>
            <a:ext cx="139418" cy="157188"/>
          </a:xfrm>
          <a:prstGeom prst="rect">
            <a:avLst/>
          </a:prstGeom>
          <a:solidFill>
            <a:srgbClr val="92D05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Rectangle 16"/>
          <p:cNvSpPr/>
          <p:nvPr/>
        </p:nvSpPr>
        <p:spPr>
          <a:xfrm>
            <a:off x="5144683" y="3951201"/>
            <a:ext cx="691081" cy="155487"/>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8" name="Rectangle 17"/>
          <p:cNvSpPr/>
          <p:nvPr/>
        </p:nvSpPr>
        <p:spPr>
          <a:xfrm>
            <a:off x="4847744" y="3949501"/>
            <a:ext cx="126789" cy="157188"/>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p:cNvSpPr/>
          <p:nvPr/>
        </p:nvSpPr>
        <p:spPr>
          <a:xfrm>
            <a:off x="4991433" y="3949500"/>
            <a:ext cx="128546" cy="157189"/>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p:cNvSpPr/>
          <p:nvPr/>
        </p:nvSpPr>
        <p:spPr>
          <a:xfrm>
            <a:off x="5865911" y="3949636"/>
            <a:ext cx="127982" cy="154572"/>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748632243"/>
              </p:ext>
            </p:extLst>
          </p:nvPr>
        </p:nvGraphicFramePr>
        <p:xfrm>
          <a:off x="4832640" y="4682993"/>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A4</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B2</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C1</a:t>
                      </a:r>
                    </a:p>
                    <a:p>
                      <a:pPr algn="ctr">
                        <a:lnSpc>
                          <a:spcPct val="100000"/>
                        </a:lnSpc>
                      </a:pPr>
                      <a:r>
                        <a:rPr lang="en-US" sz="1800" b="0" dirty="0" smtClean="0">
                          <a:solidFill>
                            <a:schemeClr val="tx1"/>
                          </a:solidFill>
                          <a:latin typeface="Times New Roman" panose="02020603050405020304" pitchFamily="18" charset="0"/>
                          <a:cs typeface="Times New Roman" panose="02020603050405020304" pitchFamily="18" charset="0"/>
                        </a:rPr>
                        <a:t>D3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2100221436"/>
                  </a:ext>
                </a:extLst>
              </a:tr>
            </a:tbl>
          </a:graphicData>
        </a:graphic>
      </p:graphicFrame>
      <p:sp>
        <p:nvSpPr>
          <p:cNvPr id="22" name="Rectangle 21"/>
          <p:cNvSpPr/>
          <p:nvPr/>
        </p:nvSpPr>
        <p:spPr>
          <a:xfrm>
            <a:off x="6015662" y="4682994"/>
            <a:ext cx="139418" cy="147447"/>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Rectangle 22"/>
          <p:cNvSpPr/>
          <p:nvPr/>
        </p:nvSpPr>
        <p:spPr>
          <a:xfrm>
            <a:off x="5144683" y="4682994"/>
            <a:ext cx="691081" cy="147447"/>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24" name="Rectangle 23"/>
          <p:cNvSpPr/>
          <p:nvPr/>
        </p:nvSpPr>
        <p:spPr>
          <a:xfrm>
            <a:off x="4834497" y="4681382"/>
            <a:ext cx="126789" cy="149059"/>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5" name="Rectangle 24"/>
          <p:cNvSpPr/>
          <p:nvPr/>
        </p:nvSpPr>
        <p:spPr>
          <a:xfrm>
            <a:off x="4991433" y="4681382"/>
            <a:ext cx="128546" cy="149060"/>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Rectangle 25"/>
          <p:cNvSpPr/>
          <p:nvPr/>
        </p:nvSpPr>
        <p:spPr>
          <a:xfrm>
            <a:off x="5865911" y="4681381"/>
            <a:ext cx="127982" cy="146579"/>
          </a:xfrm>
          <a:prstGeom prst="rect">
            <a:avLst/>
          </a:prstGeom>
          <a:solidFill>
            <a:srgbClr val="00B0F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3" name="TextBox 32"/>
          <p:cNvSpPr txBox="1"/>
          <p:nvPr/>
        </p:nvSpPr>
        <p:spPr>
          <a:xfrm>
            <a:off x="4109407" y="1964165"/>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4107489" y="3833157"/>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109407" y="5725040"/>
            <a:ext cx="6997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4792459" y="6184161"/>
            <a:ext cx="1406362" cy="584775"/>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ب. بلاک های دسته یک و دو و چهار</a:t>
            </a:r>
            <a:endParaRPr lang="en-US" sz="1600" dirty="0">
              <a:latin typeface="Times New Roman" panose="02020603050405020304" pitchFamily="18" charset="0"/>
              <a:cs typeface="B Nazanin" panose="00000400000000000000" pitchFamily="2" charset="-78"/>
            </a:endParaRPr>
          </a:p>
        </p:txBody>
      </p:sp>
      <p:sp>
        <p:nvSpPr>
          <p:cNvPr id="50" name="TextBox 49"/>
          <p:cNvSpPr txBox="1"/>
          <p:nvPr/>
        </p:nvSpPr>
        <p:spPr>
          <a:xfrm>
            <a:off x="964519" y="4494215"/>
            <a:ext cx="1995396" cy="338554"/>
          </a:xfrm>
          <a:prstGeom prst="rect">
            <a:avLst/>
          </a:prstGeom>
          <a:noFill/>
        </p:spPr>
        <p:txBody>
          <a:bodyPr wrap="square" rtlCol="0">
            <a:spAutoFit/>
          </a:bodyPr>
          <a:lstStyle/>
          <a:p>
            <a:pPr algn="ctr" rtl="1"/>
            <a:r>
              <a:rPr lang="fa-IR" sz="1600" dirty="0" smtClean="0">
                <a:latin typeface="Times New Roman" panose="02020603050405020304" pitchFamily="18" charset="0"/>
                <a:cs typeface="B Nazanin" panose="00000400000000000000" pitchFamily="2" charset="-78"/>
              </a:rPr>
              <a:t>الف. تصویر پنهان نگاری شده</a:t>
            </a:r>
            <a:endParaRPr lang="en-US" sz="1600" dirty="0">
              <a:latin typeface="Times New Roman" panose="02020603050405020304" pitchFamily="18" charset="0"/>
              <a:cs typeface="B Nazanin" panose="00000400000000000000" pitchFamily="2" charset="-78"/>
            </a:endParaRPr>
          </a:p>
        </p:txBody>
      </p:sp>
      <p:graphicFrame>
        <p:nvGraphicFramePr>
          <p:cNvPr id="55" name="Table 54"/>
          <p:cNvGraphicFramePr>
            <a:graphicFrameLocks noGrp="1"/>
          </p:cNvGraphicFramePr>
          <p:nvPr>
            <p:extLst>
              <p:ext uri="{D42A27DB-BD31-4B8C-83A1-F6EECF244321}">
                <p14:modId xmlns:p14="http://schemas.microsoft.com/office/powerpoint/2010/main" val="1842397402"/>
              </p:ext>
            </p:extLst>
          </p:nvPr>
        </p:nvGraphicFramePr>
        <p:xfrm>
          <a:off x="7567924" y="2787665"/>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100221436"/>
                  </a:ext>
                </a:extLst>
              </a:tr>
            </a:tbl>
          </a:graphicData>
        </a:graphic>
      </p:graphicFrame>
      <p:sp>
        <p:nvSpPr>
          <p:cNvPr id="56" name="Rectangle 55"/>
          <p:cNvSpPr/>
          <p:nvPr/>
        </p:nvSpPr>
        <p:spPr>
          <a:xfrm>
            <a:off x="8750946" y="2787666"/>
            <a:ext cx="139418" cy="1474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7879967" y="2787666"/>
            <a:ext cx="691081" cy="1474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58" name="Rectangle 57"/>
          <p:cNvSpPr/>
          <p:nvPr/>
        </p:nvSpPr>
        <p:spPr>
          <a:xfrm>
            <a:off x="7569781" y="2786054"/>
            <a:ext cx="126789" cy="149059"/>
          </a:xfrm>
          <a:prstGeom prst="rect">
            <a:avLst/>
          </a:prstGeom>
          <a:solidFill>
            <a:srgbClr val="FFFF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Rectangle 58"/>
          <p:cNvSpPr/>
          <p:nvPr/>
        </p:nvSpPr>
        <p:spPr>
          <a:xfrm>
            <a:off x="7726717" y="2786054"/>
            <a:ext cx="128546" cy="1490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0" name="Rectangle 59"/>
          <p:cNvSpPr/>
          <p:nvPr/>
        </p:nvSpPr>
        <p:spPr>
          <a:xfrm>
            <a:off x="8601195" y="2786053"/>
            <a:ext cx="127982" cy="14657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p:cNvSpPr/>
          <p:nvPr/>
        </p:nvSpPr>
        <p:spPr>
          <a:xfrm>
            <a:off x="5891750" y="76673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3" name="Oval 62"/>
          <p:cNvSpPr/>
          <p:nvPr/>
        </p:nvSpPr>
        <p:spPr>
          <a:xfrm>
            <a:off x="4690010" y="3803937"/>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4" name="Oval 63"/>
          <p:cNvSpPr/>
          <p:nvPr/>
        </p:nvSpPr>
        <p:spPr>
          <a:xfrm>
            <a:off x="4685628" y="4518632"/>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 name="Straight Arrow Connector 2"/>
          <p:cNvCxnSpPr>
            <a:stCxn id="62" idx="5"/>
            <a:endCxn id="61" idx="1"/>
          </p:cNvCxnSpPr>
          <p:nvPr/>
        </p:nvCxnSpPr>
        <p:spPr>
          <a:xfrm>
            <a:off x="6254106" y="1131858"/>
            <a:ext cx="1208452" cy="15762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3" idx="7"/>
            <a:endCxn id="61" idx="2"/>
          </p:cNvCxnSpPr>
          <p:nvPr/>
        </p:nvCxnSpPr>
        <p:spPr>
          <a:xfrm flipV="1">
            <a:off x="5052366" y="2859342"/>
            <a:ext cx="2348022" cy="10072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4" idx="7"/>
            <a:endCxn id="61" idx="3"/>
          </p:cNvCxnSpPr>
          <p:nvPr/>
        </p:nvCxnSpPr>
        <p:spPr>
          <a:xfrm flipV="1">
            <a:off x="5047984" y="3010582"/>
            <a:ext cx="2414574" cy="15706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414030" y="832157"/>
            <a:ext cx="0" cy="13356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501577" y="954890"/>
            <a:ext cx="139056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found :</a:t>
            </a:r>
            <a:endParaRPr lang="en-US"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8501577" y="1632754"/>
            <a:ext cx="177849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not found :</a:t>
            </a:r>
            <a:endParaRPr lang="en-US" dirty="0">
              <a:latin typeface="Times New Roman" panose="02020603050405020304" pitchFamily="18" charset="0"/>
              <a:cs typeface="Times New Roman" panose="02020603050405020304" pitchFamily="18" charset="0"/>
            </a:endParaRPr>
          </a:p>
        </p:txBody>
      </p:sp>
      <p:cxnSp>
        <p:nvCxnSpPr>
          <p:cNvPr id="76" name="Straight Connector 75"/>
          <p:cNvCxnSpPr/>
          <p:nvPr/>
        </p:nvCxnSpPr>
        <p:spPr>
          <a:xfrm>
            <a:off x="10210197" y="834529"/>
            <a:ext cx="9236" cy="643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0083465" y="709436"/>
            <a:ext cx="1390568"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Value = 0</a:t>
            </a:r>
          </a:p>
          <a:p>
            <a:pPr algn="ctr"/>
            <a:r>
              <a:rPr lang="en-US" sz="1600" dirty="0" smtClean="0">
                <a:latin typeface="Times New Roman" panose="02020603050405020304" pitchFamily="18" charset="0"/>
                <a:cs typeface="Times New Roman" panose="02020603050405020304" pitchFamily="18" charset="0"/>
              </a:rPr>
              <a:t>OR</a:t>
            </a:r>
          </a:p>
          <a:p>
            <a:pPr algn="ctr"/>
            <a:r>
              <a:rPr lang="en-US" dirty="0" smtClean="0">
                <a:latin typeface="Times New Roman" panose="02020603050405020304" pitchFamily="18" charset="0"/>
                <a:cs typeface="Times New Roman" panose="02020603050405020304" pitchFamily="18" charset="0"/>
              </a:rPr>
              <a:t> Value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cxnSp>
        <p:nvCxnSpPr>
          <p:cNvPr id="79" name="Straight Connector 78"/>
          <p:cNvCxnSpPr/>
          <p:nvPr/>
        </p:nvCxnSpPr>
        <p:spPr>
          <a:xfrm>
            <a:off x="10219433" y="1632754"/>
            <a:ext cx="5518" cy="450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0229604" y="1685805"/>
            <a:ext cx="113205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Value = 3</a:t>
            </a:r>
          </a:p>
        </p:txBody>
      </p:sp>
      <p:cxnSp>
        <p:nvCxnSpPr>
          <p:cNvPr id="90" name="Elbow Connector 89"/>
          <p:cNvCxnSpPr>
            <a:stCxn id="61" idx="0"/>
          </p:cNvCxnSpPr>
          <p:nvPr/>
        </p:nvCxnSpPr>
        <p:spPr>
          <a:xfrm rot="5400000" flipH="1" flipV="1">
            <a:off x="7429856" y="1661283"/>
            <a:ext cx="1166968" cy="801379"/>
          </a:xfrm>
          <a:prstGeom prst="bentConnector3">
            <a:avLst>
              <a:gd name="adj1" fmla="val 9986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8757757" y="3974816"/>
            <a:ext cx="139418" cy="1474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Rectangle 93"/>
          <p:cNvSpPr/>
          <p:nvPr/>
        </p:nvSpPr>
        <p:spPr>
          <a:xfrm>
            <a:off x="7886778" y="3974816"/>
            <a:ext cx="691081" cy="14744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95" name="Rectangle 94"/>
          <p:cNvSpPr/>
          <p:nvPr/>
        </p:nvSpPr>
        <p:spPr>
          <a:xfrm>
            <a:off x="7576592" y="3973204"/>
            <a:ext cx="126789" cy="149059"/>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8608006" y="3973203"/>
            <a:ext cx="127982" cy="14657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Rectangle 102"/>
          <p:cNvSpPr/>
          <p:nvPr/>
        </p:nvSpPr>
        <p:spPr>
          <a:xfrm>
            <a:off x="7731341" y="3963686"/>
            <a:ext cx="128546" cy="14906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4" name="Rectangle 103"/>
          <p:cNvSpPr/>
          <p:nvPr/>
        </p:nvSpPr>
        <p:spPr>
          <a:xfrm>
            <a:off x="8750946" y="2953397"/>
            <a:ext cx="139418" cy="98919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p>
          <a:p>
            <a:pPr algn="ctr"/>
            <a:r>
              <a:rPr lang="en-US" dirty="0" smtClean="0"/>
              <a:t>.</a:t>
            </a:r>
          </a:p>
          <a:p>
            <a:pPr algn="ctr"/>
            <a:r>
              <a:rPr lang="en-US" dirty="0"/>
              <a:t>.</a:t>
            </a:r>
          </a:p>
        </p:txBody>
      </p:sp>
      <p:sp>
        <p:nvSpPr>
          <p:cNvPr id="105" name="Rectangle 104"/>
          <p:cNvSpPr/>
          <p:nvPr/>
        </p:nvSpPr>
        <p:spPr>
          <a:xfrm>
            <a:off x="7879967" y="2953397"/>
            <a:ext cx="691081" cy="98919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p>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p>
          <a:p>
            <a:pPr algn="ctr" defTabSz="640080">
              <a:tabLst>
                <a:tab pos="182880" algn="l"/>
              </a:tabLst>
            </a:pPr>
            <a:r>
              <a:rPr lang="en-US" dirty="0">
                <a:latin typeface="Adobe Devanagari" panose="02040503050201020203" pitchFamily="18" charset="0"/>
                <a:cs typeface="Adobe Devanagari" panose="02040503050201020203" pitchFamily="18" charset="0"/>
              </a:rPr>
              <a:t>.</a:t>
            </a:r>
          </a:p>
        </p:txBody>
      </p:sp>
      <p:sp>
        <p:nvSpPr>
          <p:cNvPr id="106" name="Rectangle 105"/>
          <p:cNvSpPr/>
          <p:nvPr/>
        </p:nvSpPr>
        <p:spPr>
          <a:xfrm>
            <a:off x="7569781" y="2942583"/>
            <a:ext cx="126789" cy="1000008"/>
          </a:xfrm>
          <a:prstGeom prst="rect">
            <a:avLst/>
          </a:prstGeom>
          <a:solidFill>
            <a:schemeClr val="bg1"/>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a:t>
            </a:r>
            <a:endParaRPr lang="en-US" dirty="0"/>
          </a:p>
        </p:txBody>
      </p:sp>
      <p:sp>
        <p:nvSpPr>
          <p:cNvPr id="107" name="Rectangle 106"/>
          <p:cNvSpPr/>
          <p:nvPr/>
        </p:nvSpPr>
        <p:spPr>
          <a:xfrm>
            <a:off x="8601195" y="2956740"/>
            <a:ext cx="127982" cy="98337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p>
          <a:p>
            <a:pPr algn="ctr"/>
            <a:r>
              <a:rPr lang="en-US" dirty="0" smtClean="0"/>
              <a:t>.</a:t>
            </a:r>
          </a:p>
          <a:p>
            <a:pPr algn="ctr"/>
            <a:r>
              <a:rPr lang="en-US" dirty="0"/>
              <a:t>.</a:t>
            </a:r>
          </a:p>
        </p:txBody>
      </p:sp>
      <p:sp>
        <p:nvSpPr>
          <p:cNvPr id="108" name="Rectangle 107"/>
          <p:cNvSpPr/>
          <p:nvPr/>
        </p:nvSpPr>
        <p:spPr>
          <a:xfrm>
            <a:off x="7724530" y="2933059"/>
            <a:ext cx="128546" cy="100001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
            </a:r>
            <a:endParaRPr lang="en-US" dirty="0"/>
          </a:p>
        </p:txBody>
      </p:sp>
      <p:sp>
        <p:nvSpPr>
          <p:cNvPr id="61" name="Oval 60"/>
          <p:cNvSpPr/>
          <p:nvPr/>
        </p:nvSpPr>
        <p:spPr>
          <a:xfrm>
            <a:off x="7400388" y="2645456"/>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8" name="TextBox 67"/>
          <p:cNvSpPr txBox="1"/>
          <p:nvPr/>
        </p:nvSpPr>
        <p:spPr>
          <a:xfrm>
            <a:off x="7227809" y="4342278"/>
            <a:ext cx="1995396" cy="338554"/>
          </a:xfrm>
          <a:prstGeom prst="rect">
            <a:avLst/>
          </a:prstGeom>
          <a:noFill/>
        </p:spPr>
        <p:txBody>
          <a:bodyPr wrap="square" rtlCol="0">
            <a:spAutoFit/>
          </a:bodyPr>
          <a:lstStyle/>
          <a:p>
            <a:pPr algn="ctr" rtl="1"/>
            <a:r>
              <a:rPr lang="fa-IR" sz="1600" dirty="0" smtClean="0">
                <a:latin typeface="Times New Roman" panose="02020603050405020304" pitchFamily="18" charset="0"/>
                <a:cs typeface="B Nazanin" panose="00000400000000000000" pitchFamily="2" charset="-78"/>
              </a:rPr>
              <a:t>ج. ماتریس تصویر پیام</a:t>
            </a:r>
            <a:endParaRPr lang="en-US" sz="1600" dirty="0">
              <a:latin typeface="Times New Roman" panose="02020603050405020304" pitchFamily="18" charset="0"/>
              <a:cs typeface="B Nazanin" panose="00000400000000000000" pitchFamily="2" charset="-78"/>
            </a:endParaRPr>
          </a:p>
        </p:txBody>
      </p:sp>
      <p:sp>
        <p:nvSpPr>
          <p:cNvPr id="65" name="Rectangle 64"/>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20</a:t>
            </a:r>
            <a:endParaRPr lang="en-US" dirty="0"/>
          </a:p>
        </p:txBody>
      </p:sp>
    </p:spTree>
    <p:extLst>
      <p:ext uri="{BB962C8B-B14F-4D97-AF65-F5344CB8AC3E}">
        <p14:creationId xmlns:p14="http://schemas.microsoft.com/office/powerpoint/2010/main" val="2722891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929394150"/>
              </p:ext>
            </p:extLst>
          </p:nvPr>
        </p:nvGraphicFramePr>
        <p:xfrm>
          <a:off x="803348" y="1361023"/>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100221436"/>
                  </a:ext>
                </a:extLst>
              </a:tr>
            </a:tbl>
          </a:graphicData>
        </a:graphic>
      </p:graphicFrame>
      <p:sp>
        <p:nvSpPr>
          <p:cNvPr id="8" name="Rectangle 7"/>
          <p:cNvSpPr/>
          <p:nvPr/>
        </p:nvSpPr>
        <p:spPr>
          <a:xfrm>
            <a:off x="2085686" y="1361023"/>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p:cNvSpPr/>
          <p:nvPr/>
        </p:nvSpPr>
        <p:spPr>
          <a:xfrm>
            <a:off x="1922400" y="1361023"/>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1128634" y="1361023"/>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1" name="Rectangle 10"/>
          <p:cNvSpPr/>
          <p:nvPr/>
        </p:nvSpPr>
        <p:spPr>
          <a:xfrm>
            <a:off x="803349" y="1361023"/>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p:cNvSpPr/>
          <p:nvPr/>
        </p:nvSpPr>
        <p:spPr>
          <a:xfrm>
            <a:off x="965348" y="1361023"/>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Oval 12"/>
          <p:cNvSpPr/>
          <p:nvPr/>
        </p:nvSpPr>
        <p:spPr>
          <a:xfrm>
            <a:off x="1973588" y="1229365"/>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TextBox 13"/>
          <p:cNvSpPr txBox="1"/>
          <p:nvPr/>
        </p:nvSpPr>
        <p:spPr>
          <a:xfrm>
            <a:off x="3009975" y="3332598"/>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009975" y="737942"/>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664022958"/>
              </p:ext>
            </p:extLst>
          </p:nvPr>
        </p:nvGraphicFramePr>
        <p:xfrm>
          <a:off x="9409695" y="1357716"/>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400" b="0" dirty="0" smtClean="0">
                          <a:solidFill>
                            <a:schemeClr val="tx1"/>
                          </a:solidFill>
                          <a:latin typeface="Times New Roman" panose="02020603050405020304" pitchFamily="18" charset="0"/>
                          <a:cs typeface="B Nazanin" panose="00000400000000000000" pitchFamily="2" charset="-78"/>
                        </a:rPr>
                        <a:t>Matrix</a:t>
                      </a:r>
                    </a:p>
                    <a:p>
                      <a:pPr algn="ctr">
                        <a:lnSpc>
                          <a:spcPct val="100000"/>
                        </a:lnSpc>
                      </a:pPr>
                      <a:endParaRPr lang="en-US" sz="20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8" name="Rectangle 17"/>
          <p:cNvSpPr/>
          <p:nvPr/>
        </p:nvSpPr>
        <p:spPr>
          <a:xfrm>
            <a:off x="10692033" y="1357716"/>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p:cNvSpPr/>
          <p:nvPr/>
        </p:nvSpPr>
        <p:spPr>
          <a:xfrm>
            <a:off x="10528747" y="1357716"/>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p:cNvSpPr/>
          <p:nvPr/>
        </p:nvSpPr>
        <p:spPr>
          <a:xfrm>
            <a:off x="9734981" y="1357716"/>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21" name="Rectangle 20"/>
          <p:cNvSpPr/>
          <p:nvPr/>
        </p:nvSpPr>
        <p:spPr>
          <a:xfrm>
            <a:off x="9409696" y="1357716"/>
            <a:ext cx="163286" cy="164456"/>
          </a:xfrm>
          <a:prstGeom prst="rect">
            <a:avLst/>
          </a:prstGeom>
          <a:solidFill>
            <a:schemeClr val="bg1">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p:cNvSpPr/>
          <p:nvPr/>
        </p:nvSpPr>
        <p:spPr>
          <a:xfrm>
            <a:off x="9571695" y="1357716"/>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Oval 22"/>
          <p:cNvSpPr/>
          <p:nvPr/>
        </p:nvSpPr>
        <p:spPr>
          <a:xfrm>
            <a:off x="9244052" y="1209993"/>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2102570759"/>
              </p:ext>
            </p:extLst>
          </p:nvPr>
        </p:nvGraphicFramePr>
        <p:xfrm>
          <a:off x="3524205" y="714295"/>
          <a:ext cx="464352" cy="2926080"/>
        </p:xfrm>
        <a:graphic>
          <a:graphicData uri="http://schemas.openxmlformats.org/drawingml/2006/table">
            <a:tbl>
              <a:tblPr firstRow="1" bandRow="1">
                <a:tableStyleId>{5C22544A-7EE6-4342-B048-85BDC9FD1C3A}</a:tableStyleId>
              </a:tblPr>
              <a:tblGrid>
                <a:gridCol w="464352">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P8</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P7</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P6</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P5</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cxnSp>
        <p:nvCxnSpPr>
          <p:cNvPr id="27" name="Straight Arrow Connector 26"/>
          <p:cNvCxnSpPr/>
          <p:nvPr/>
        </p:nvCxnSpPr>
        <p:spPr>
          <a:xfrm flipV="1">
            <a:off x="2922268" y="1537151"/>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93145" y="1443250"/>
            <a:ext cx="1134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Flowchart: Decision 67"/>
          <p:cNvSpPr/>
          <p:nvPr/>
        </p:nvSpPr>
        <p:spPr>
          <a:xfrm>
            <a:off x="4814084" y="3012598"/>
            <a:ext cx="1456068" cy="859226"/>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p:cNvSpPr txBox="1"/>
          <p:nvPr/>
        </p:nvSpPr>
        <p:spPr>
          <a:xfrm>
            <a:off x="5082060" y="3260667"/>
            <a:ext cx="104378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P1 = = </a:t>
            </a:r>
            <a:r>
              <a:rPr lang="en-US" b="1" dirty="0" smtClean="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p:txBody>
      </p:sp>
      <p:graphicFrame>
        <p:nvGraphicFramePr>
          <p:cNvPr id="71" name="Table 70"/>
          <p:cNvGraphicFramePr>
            <a:graphicFrameLocks noGrp="1"/>
          </p:cNvGraphicFramePr>
          <p:nvPr>
            <p:extLst>
              <p:ext uri="{D42A27DB-BD31-4B8C-83A1-F6EECF244321}">
                <p14:modId xmlns:p14="http://schemas.microsoft.com/office/powerpoint/2010/main" val="3559886168"/>
              </p:ext>
            </p:extLst>
          </p:nvPr>
        </p:nvGraphicFramePr>
        <p:xfrm>
          <a:off x="6801021" y="3259331"/>
          <a:ext cx="426839" cy="365760"/>
        </p:xfrm>
        <a:graphic>
          <a:graphicData uri="http://schemas.openxmlformats.org/drawingml/2006/table">
            <a:tbl>
              <a:tblPr firstRow="1" bandRow="1">
                <a:tableStyleId>{5C22544A-7EE6-4342-B048-85BDC9FD1C3A}</a:tableStyleId>
              </a:tblPr>
              <a:tblGrid>
                <a:gridCol w="426839">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76" name="Straight Arrow Connector 75"/>
          <p:cNvCxnSpPr/>
          <p:nvPr/>
        </p:nvCxnSpPr>
        <p:spPr>
          <a:xfrm>
            <a:off x="6270152" y="3450003"/>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193166" y="3086659"/>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cxnSp>
        <p:nvCxnSpPr>
          <p:cNvPr id="88" name="Elbow Connector 87"/>
          <p:cNvCxnSpPr>
            <a:stCxn id="71" idx="3"/>
            <a:endCxn id="23" idx="2"/>
          </p:cNvCxnSpPr>
          <p:nvPr/>
        </p:nvCxnSpPr>
        <p:spPr>
          <a:xfrm flipV="1">
            <a:off x="7227860" y="1423879"/>
            <a:ext cx="2016192" cy="2018332"/>
          </a:xfrm>
          <a:prstGeom prst="bentConnector3">
            <a:avLst>
              <a:gd name="adj1" fmla="val 623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5" name="Table 94"/>
          <p:cNvGraphicFramePr>
            <a:graphicFrameLocks noGrp="1"/>
          </p:cNvGraphicFramePr>
          <p:nvPr>
            <p:extLst>
              <p:ext uri="{D42A27DB-BD31-4B8C-83A1-F6EECF244321}">
                <p14:modId xmlns:p14="http://schemas.microsoft.com/office/powerpoint/2010/main" val="2429769173"/>
              </p:ext>
            </p:extLst>
          </p:nvPr>
        </p:nvGraphicFramePr>
        <p:xfrm>
          <a:off x="6773643" y="4098258"/>
          <a:ext cx="426839" cy="365760"/>
        </p:xfrm>
        <a:graphic>
          <a:graphicData uri="http://schemas.openxmlformats.org/drawingml/2006/table">
            <a:tbl>
              <a:tblPr firstRow="1" bandRow="1">
                <a:tableStyleId>{5C22544A-7EE6-4342-B048-85BDC9FD1C3A}</a:tableStyleId>
              </a:tblPr>
              <a:tblGrid>
                <a:gridCol w="426839">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91" name="Elbow Connector 90"/>
          <p:cNvCxnSpPr>
            <a:stCxn id="68" idx="2"/>
            <a:endCxn id="95" idx="1"/>
          </p:cNvCxnSpPr>
          <p:nvPr/>
        </p:nvCxnSpPr>
        <p:spPr>
          <a:xfrm rot="16200000" flipH="1">
            <a:off x="5953223" y="3460718"/>
            <a:ext cx="409314" cy="123152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07833" y="3972313"/>
            <a:ext cx="72112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cxnSp>
        <p:nvCxnSpPr>
          <p:cNvPr id="94" name="Elbow Connector 93"/>
          <p:cNvCxnSpPr/>
          <p:nvPr/>
        </p:nvCxnSpPr>
        <p:spPr>
          <a:xfrm flipV="1">
            <a:off x="7204870" y="3450003"/>
            <a:ext cx="1269852" cy="831136"/>
          </a:xfrm>
          <a:prstGeom prst="bentConnector3">
            <a:avLst>
              <a:gd name="adj1" fmla="val 1004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68" idx="1"/>
          </p:cNvCxnSpPr>
          <p:nvPr/>
        </p:nvCxnSpPr>
        <p:spPr>
          <a:xfrm>
            <a:off x="3988557" y="3442211"/>
            <a:ext cx="825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p:nvPr/>
        </p:nvCxnSpPr>
        <p:spPr>
          <a:xfrm flipV="1">
            <a:off x="3998225" y="2768545"/>
            <a:ext cx="3005140" cy="324286"/>
          </a:xfrm>
          <a:prstGeom prst="bentConnector3">
            <a:avLst>
              <a:gd name="adj1" fmla="val 2494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7003365" y="2768545"/>
            <a:ext cx="0" cy="263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79125" y="2963548"/>
            <a:ext cx="1292784" cy="830997"/>
          </a:xfrm>
          <a:prstGeom prst="rect">
            <a:avLst/>
          </a:prstGeom>
          <a:noFill/>
        </p:spPr>
        <p:txBody>
          <a:bodyPr wrap="square" rtlCol="0">
            <a:spAutoFit/>
          </a:bodyPr>
          <a:lstStyle/>
          <a:p>
            <a:pPr algn="ctr" rtl="1"/>
            <a:r>
              <a:rPr lang="fa-IR" sz="1600" dirty="0" smtClean="0">
                <a:latin typeface="Times New Roman" panose="02020603050405020304" pitchFamily="18" charset="0"/>
                <a:cs typeface="B Nazanin" panose="00000400000000000000" pitchFamily="2" charset="-78"/>
              </a:rPr>
              <a:t>الف. بلاک </a:t>
            </a:r>
            <a:r>
              <a:rPr lang="en-US" sz="1600" dirty="0" smtClean="0">
                <a:latin typeface="Times New Roman" panose="02020603050405020304" pitchFamily="18" charset="0"/>
                <a:cs typeface="B Nazanin" panose="00000400000000000000" pitchFamily="2" charset="-78"/>
              </a:rPr>
              <a:t>A1</a:t>
            </a:r>
            <a:r>
              <a:rPr lang="fa-IR" sz="1600" dirty="0" smtClean="0">
                <a:latin typeface="Times New Roman" panose="02020603050405020304" pitchFamily="18" charset="0"/>
                <a:cs typeface="B Nazanin" panose="00000400000000000000" pitchFamily="2" charset="-78"/>
              </a:rPr>
              <a:t> از تصویر پنهان نگاری شده</a:t>
            </a:r>
            <a:endParaRPr lang="en-US" sz="1600" dirty="0">
              <a:latin typeface="Times New Roman" panose="02020603050405020304" pitchFamily="18" charset="0"/>
              <a:cs typeface="B Nazanin" panose="00000400000000000000" pitchFamily="2" charset="-78"/>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1396" y="3984709"/>
            <a:ext cx="571500" cy="571500"/>
          </a:xfrm>
          <a:prstGeom prst="rect">
            <a:avLst/>
          </a:prstGeom>
        </p:spPr>
      </p:pic>
      <p:cxnSp>
        <p:nvCxnSpPr>
          <p:cNvPr id="3" name="Straight Connector 2"/>
          <p:cNvCxnSpPr/>
          <p:nvPr/>
        </p:nvCxnSpPr>
        <p:spPr>
          <a:xfrm>
            <a:off x="6797690" y="3048110"/>
            <a:ext cx="4301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79543" y="86087"/>
            <a:ext cx="7555028" cy="400110"/>
          </a:xfrm>
          <a:prstGeom prst="rect">
            <a:avLst/>
          </a:prstGeom>
          <a:noFill/>
        </p:spPr>
        <p:txBody>
          <a:bodyPr wrap="square" rtlCol="0">
            <a:spAutoFit/>
          </a:bodyPr>
          <a:lstStyle/>
          <a:p>
            <a:pPr algn="r" rtl="1">
              <a:lnSpc>
                <a:spcPct val="100000"/>
              </a:lnSpc>
            </a:pPr>
            <a:r>
              <a:rPr lang="fa-IR" sz="2000" dirty="0" smtClean="0">
                <a:latin typeface="Times New Roman" panose="02020603050405020304" pitchFamily="18" charset="0"/>
                <a:cs typeface="B Nazanin" panose="00000400000000000000" pitchFamily="2" charset="-78"/>
              </a:rPr>
              <a:t>گام دوازده : نمایی از روش بازیابی در فاز یکم بازگردانی بر روی بلاک های دسته یکم</a:t>
            </a:r>
            <a:endParaRPr lang="en-US" sz="2000" dirty="0">
              <a:latin typeface="Times New Roman" panose="02020603050405020304" pitchFamily="18" charset="0"/>
              <a:cs typeface="B Nazanin" panose="00000400000000000000" pitchFamily="2" charset="-78"/>
            </a:endParaRPr>
          </a:p>
        </p:txBody>
      </p:sp>
      <p:sp>
        <p:nvSpPr>
          <p:cNvPr id="44" name="TextBox 43"/>
          <p:cNvSpPr txBox="1"/>
          <p:nvPr/>
        </p:nvSpPr>
        <p:spPr>
          <a:xfrm>
            <a:off x="2414615" y="1895326"/>
            <a:ext cx="1015219" cy="738664"/>
          </a:xfrm>
          <a:prstGeom prst="rect">
            <a:avLst/>
          </a:prstGeom>
          <a:noFill/>
        </p:spPr>
        <p:txBody>
          <a:bodyPr wrap="square" rtlCol="0">
            <a:spAutoFit/>
          </a:bodyPr>
          <a:lstStyle/>
          <a:p>
            <a:pPr algn="ctr"/>
            <a:r>
              <a:rPr lang="fa-IR" sz="1400" dirty="0">
                <a:latin typeface="Times New Roman" panose="02020603050405020304" pitchFamily="18" charset="0"/>
                <a:cs typeface="B Nazanin" panose="00000400000000000000" pitchFamily="2" charset="-78"/>
              </a:rPr>
              <a:t>تبدیل مقدار پیکسل به بیت پلین ها</a:t>
            </a:r>
            <a:endParaRPr lang="en-US" sz="1400" dirty="0">
              <a:latin typeface="Times New Roman" panose="02020603050405020304" pitchFamily="18" charset="0"/>
              <a:cs typeface="B Nazanin" panose="00000400000000000000" pitchFamily="2" charset="-78"/>
            </a:endParaRPr>
          </a:p>
        </p:txBody>
      </p:sp>
      <p:sp>
        <p:nvSpPr>
          <p:cNvPr id="46" name="TextBox 45"/>
          <p:cNvSpPr txBox="1"/>
          <p:nvPr/>
        </p:nvSpPr>
        <p:spPr>
          <a:xfrm>
            <a:off x="9456315" y="2963548"/>
            <a:ext cx="1292784" cy="646331"/>
          </a:xfrm>
          <a:prstGeom prst="rect">
            <a:avLst/>
          </a:prstGeom>
          <a:noFill/>
        </p:spPr>
        <p:txBody>
          <a:bodyPr wrap="square" rtlCol="0">
            <a:spAutoFit/>
          </a:bodyPr>
          <a:lstStyle/>
          <a:p>
            <a:pPr algn="ctr" rtl="1"/>
            <a:r>
              <a:rPr lang="fa-IR" dirty="0" smtClean="0">
                <a:latin typeface="Times New Roman" panose="02020603050405020304" pitchFamily="18" charset="0"/>
                <a:cs typeface="B Nazanin" panose="00000400000000000000" pitchFamily="2" charset="-78"/>
              </a:rPr>
              <a:t>ب. ماتریس تصویر پیام</a:t>
            </a:r>
            <a:endParaRPr lang="en-US" dirty="0">
              <a:latin typeface="Times New Roman" panose="02020603050405020304" pitchFamily="18" charset="0"/>
              <a:cs typeface="B Nazanin" panose="00000400000000000000" pitchFamily="2" charset="-78"/>
            </a:endParaRPr>
          </a:p>
        </p:txBody>
      </p:sp>
      <p:sp>
        <p:nvSpPr>
          <p:cNvPr id="47" name="TextBox 46"/>
          <p:cNvSpPr txBox="1"/>
          <p:nvPr/>
        </p:nvSpPr>
        <p:spPr>
          <a:xfrm>
            <a:off x="408373" y="4882997"/>
            <a:ext cx="11262797" cy="707886"/>
          </a:xfrm>
          <a:prstGeom prst="rect">
            <a:avLst/>
          </a:prstGeom>
          <a:noFill/>
        </p:spPr>
        <p:txBody>
          <a:bodyPr wrap="square" rtlCol="0">
            <a:spAutoFit/>
          </a:bodyPr>
          <a:lstStyle/>
          <a:p>
            <a:pPr marL="342900" indent="-342900" algn="r" rtl="1">
              <a:lnSpc>
                <a:spcPct val="100000"/>
              </a:lnSpc>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پیکسل های یکم بلاک های دسته یکم، دوم و چهارم مورد بررسی قرار گرفته در صورتی که مقدار یکی از آنها </a:t>
            </a:r>
            <a:r>
              <a:rPr lang="en-US" sz="2000" dirty="0" smtClean="0">
                <a:latin typeface="Times New Roman" panose="02020603050405020304" pitchFamily="18" charset="0"/>
                <a:cs typeface="B Nazanin" panose="00000400000000000000" pitchFamily="2" charset="-78"/>
              </a:rPr>
              <a:t>0</a:t>
            </a:r>
            <a:r>
              <a:rPr lang="fa-IR" sz="2000" dirty="0">
                <a:latin typeface="Times New Roman" panose="02020603050405020304" pitchFamily="18" charset="0"/>
                <a:cs typeface="B Nazanin" panose="00000400000000000000" pitchFamily="2" charset="-78"/>
              </a:rPr>
              <a:t> </a:t>
            </a:r>
            <a:r>
              <a:rPr lang="fa-IR" sz="2000" dirty="0" smtClean="0">
                <a:latin typeface="Times New Roman" panose="02020603050405020304" pitchFamily="18" charset="0"/>
                <a:cs typeface="B Nazanin" panose="00000400000000000000" pitchFamily="2" charset="-78"/>
              </a:rPr>
              <a:t>یا </a:t>
            </a:r>
            <a:r>
              <a:rPr lang="en-US" sz="20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-1</a:t>
            </a:r>
            <a:r>
              <a:rPr lang="fa-IR" sz="2000" dirty="0" smtClean="0">
                <a:latin typeface="Times New Roman" panose="02020603050405020304" pitchFamily="18" charset="0"/>
                <a:cs typeface="Times New Roman" panose="02020603050405020304" pitchFamily="18" charset="0"/>
              </a:rPr>
              <a:t> </a:t>
            </a:r>
            <a:r>
              <a:rPr lang="fa-IR" sz="2000" dirty="0" smtClean="0">
                <a:latin typeface="Times New Roman" panose="02020603050405020304" pitchFamily="18" charset="0"/>
                <a:cs typeface="B Nazanin" panose="00000400000000000000" pitchFamily="2" charset="-78"/>
              </a:rPr>
              <a:t>نباشد به بیت پلین ها (باینری) تبدیل می‌شود و مطابق الگوریتم زیر، پیکسل یکم تصویر پیام بازیابی می‌شود و درون درایه یکم ماتریس پیام قرار می‌گیرد. </a:t>
            </a:r>
            <a:endParaRPr lang="en-US" sz="2000" dirty="0">
              <a:latin typeface="Times New Roman" panose="02020603050405020304" pitchFamily="18" charset="0"/>
              <a:cs typeface="B Nazanin" panose="00000400000000000000" pitchFamily="2" charset="-78"/>
            </a:endParaRPr>
          </a:p>
        </p:txBody>
      </p:sp>
      <p:sp>
        <p:nvSpPr>
          <p:cNvPr id="48" name="TextBox 47"/>
          <p:cNvSpPr txBox="1"/>
          <p:nvPr/>
        </p:nvSpPr>
        <p:spPr>
          <a:xfrm>
            <a:off x="902733" y="5690761"/>
            <a:ext cx="10773499" cy="861774"/>
          </a:xfrm>
          <a:prstGeom prst="rect">
            <a:avLst/>
          </a:prstGeom>
          <a:noFill/>
        </p:spPr>
        <p:txBody>
          <a:bodyPr wrap="square" rtlCol="0">
            <a:spAutoFit/>
          </a:bodyPr>
          <a:lstStyle/>
          <a:p>
            <a:pPr marL="342900" indent="-342900" algn="r" rtl="1">
              <a:lnSpc>
                <a:spcPct val="100000"/>
              </a:lnSpc>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در صورتی که هیچ یک از پیکسل های یکم مقداری غیر از </a:t>
            </a:r>
            <a:r>
              <a:rPr lang="en-US" sz="2000" dirty="0" smtClean="0">
                <a:latin typeface="Times New Roman" panose="02020603050405020304" pitchFamily="18" charset="0"/>
                <a:cs typeface="B Nazanin" panose="00000400000000000000" pitchFamily="2" charset="-78"/>
              </a:rPr>
              <a:t>0</a:t>
            </a:r>
            <a:r>
              <a:rPr lang="fa-IR" sz="2000" dirty="0" smtClean="0">
                <a:latin typeface="Times New Roman" panose="02020603050405020304" pitchFamily="18" charset="0"/>
                <a:cs typeface="B Nazanin" panose="00000400000000000000" pitchFamily="2" charset="-78"/>
              </a:rPr>
              <a:t> یا </a:t>
            </a:r>
            <a:r>
              <a:rPr lang="en-US" sz="20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-1</a:t>
            </a:r>
            <a:r>
              <a:rPr lang="fa-IR" sz="2000" dirty="0" smtClean="0">
                <a:latin typeface="Times New Roman" panose="02020603050405020304" pitchFamily="18" charset="0"/>
                <a:cs typeface="Times New Roman" panose="02020603050405020304" pitchFamily="18" charset="0"/>
              </a:rPr>
              <a:t> </a:t>
            </a:r>
            <a:r>
              <a:rPr lang="fa-IR" sz="2000" dirty="0" smtClean="0">
                <a:latin typeface="Times New Roman" panose="02020603050405020304" pitchFamily="18" charset="0"/>
                <a:cs typeface="B Nazanin" panose="00000400000000000000" pitchFamily="2" charset="-78"/>
              </a:rPr>
              <a:t>نداشت درون پیکسل ماتریس یکم پیام عدد </a:t>
            </a:r>
            <a:r>
              <a:rPr lang="en-US" sz="2000" dirty="0" smtClean="0">
                <a:latin typeface="Times New Roman" panose="02020603050405020304" pitchFamily="18" charset="0"/>
                <a:cs typeface="B Nazanin" panose="00000400000000000000" pitchFamily="2" charset="-78"/>
              </a:rPr>
              <a:t>3</a:t>
            </a:r>
            <a:r>
              <a:rPr lang="fa-IR" sz="2000" dirty="0" smtClean="0">
                <a:latin typeface="Times New Roman" panose="02020603050405020304" pitchFamily="18" charset="0"/>
                <a:cs typeface="B Nazanin" panose="00000400000000000000" pitchFamily="2" charset="-78"/>
              </a:rPr>
              <a:t> قرار می‌گیرد.</a:t>
            </a:r>
          </a:p>
          <a:p>
            <a:pPr algn="r" rtl="1">
              <a:lnSpc>
                <a:spcPct val="100000"/>
              </a:lnSpc>
            </a:pPr>
            <a:endParaRPr lang="fa-IR" sz="1000" dirty="0" smtClean="0">
              <a:latin typeface="Times New Roman" panose="02020603050405020304" pitchFamily="18" charset="0"/>
              <a:cs typeface="B Nazanin" panose="00000400000000000000" pitchFamily="2" charset="-78"/>
            </a:endParaRPr>
          </a:p>
          <a:p>
            <a:pPr marL="342900" indent="-342900" algn="r" rtl="1">
              <a:lnSpc>
                <a:spcPct val="100000"/>
              </a:lnSpc>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این مراحل برای تمامی پیکسل های دسته یک ،</a:t>
            </a:r>
            <a:r>
              <a:rPr lang="en-US" sz="2000" dirty="0" smtClean="0">
                <a:latin typeface="Times New Roman" panose="02020603050405020304" pitchFamily="18" charset="0"/>
                <a:cs typeface="B Nazanin" panose="00000400000000000000" pitchFamily="2" charset="-78"/>
              </a:rPr>
              <a:t> </a:t>
            </a:r>
            <a:r>
              <a:rPr lang="fa-IR" sz="2000" dirty="0" smtClean="0">
                <a:latin typeface="Times New Roman" panose="02020603050405020304" pitchFamily="18" charset="0"/>
                <a:cs typeface="B Nazanin" panose="00000400000000000000" pitchFamily="2" charset="-78"/>
              </a:rPr>
              <a:t>دو و</a:t>
            </a:r>
            <a:r>
              <a:rPr lang="en-US" sz="2000" dirty="0" smtClean="0">
                <a:latin typeface="Times New Roman" panose="02020603050405020304" pitchFamily="18" charset="0"/>
                <a:cs typeface="B Nazanin" panose="00000400000000000000" pitchFamily="2" charset="-78"/>
              </a:rPr>
              <a:t> </a:t>
            </a:r>
            <a:r>
              <a:rPr lang="fa-IR" sz="2000" dirty="0" smtClean="0">
                <a:latin typeface="Times New Roman" panose="02020603050405020304" pitchFamily="18" charset="0"/>
                <a:cs typeface="B Nazanin" panose="00000400000000000000" pitchFamily="2" charset="-78"/>
              </a:rPr>
              <a:t>چهار </a:t>
            </a:r>
            <a:r>
              <a:rPr lang="fa-IR" sz="2000" dirty="0" smtClean="0">
                <a:latin typeface="Times New Roman" panose="02020603050405020304" pitchFamily="18" charset="0"/>
                <a:cs typeface="B Nazanin" panose="00000400000000000000" pitchFamily="2" charset="-78"/>
              </a:rPr>
              <a:t>تکرار می‌شود. </a:t>
            </a:r>
            <a:endParaRPr lang="en-US" sz="2000" dirty="0">
              <a:latin typeface="Times New Roman" panose="02020603050405020304" pitchFamily="18" charset="0"/>
              <a:cs typeface="B Nazanin" panose="00000400000000000000" pitchFamily="2" charset="-78"/>
            </a:endParaRPr>
          </a:p>
        </p:txBody>
      </p:sp>
      <p:sp>
        <p:nvSpPr>
          <p:cNvPr id="45" name="Rectangle 44"/>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21</a:t>
            </a:r>
            <a:endParaRPr lang="en-US" dirty="0"/>
          </a:p>
        </p:txBody>
      </p:sp>
    </p:spTree>
    <p:extLst>
      <p:ext uri="{BB962C8B-B14F-4D97-AF65-F5344CB8AC3E}">
        <p14:creationId xmlns:p14="http://schemas.microsoft.com/office/powerpoint/2010/main" val="1195114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306881658"/>
              </p:ext>
            </p:extLst>
          </p:nvPr>
        </p:nvGraphicFramePr>
        <p:xfrm>
          <a:off x="803348" y="2014859"/>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A1</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00221436"/>
                  </a:ext>
                </a:extLst>
              </a:tr>
            </a:tbl>
          </a:graphicData>
        </a:graphic>
      </p:graphicFrame>
      <p:sp>
        <p:nvSpPr>
          <p:cNvPr id="8" name="Rectangle 7"/>
          <p:cNvSpPr/>
          <p:nvPr/>
        </p:nvSpPr>
        <p:spPr>
          <a:xfrm>
            <a:off x="2085686" y="2014859"/>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p:cNvSpPr/>
          <p:nvPr/>
        </p:nvSpPr>
        <p:spPr>
          <a:xfrm>
            <a:off x="1922400" y="2014859"/>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1128634" y="2014859"/>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1" name="Rectangle 10"/>
          <p:cNvSpPr/>
          <p:nvPr/>
        </p:nvSpPr>
        <p:spPr>
          <a:xfrm>
            <a:off x="803349" y="2014859"/>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p:cNvSpPr/>
          <p:nvPr/>
        </p:nvSpPr>
        <p:spPr>
          <a:xfrm>
            <a:off x="965348" y="2014859"/>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Oval 12"/>
          <p:cNvSpPr/>
          <p:nvPr/>
        </p:nvSpPr>
        <p:spPr>
          <a:xfrm>
            <a:off x="1973588" y="1883201"/>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TextBox 13"/>
          <p:cNvSpPr txBox="1"/>
          <p:nvPr/>
        </p:nvSpPr>
        <p:spPr>
          <a:xfrm>
            <a:off x="3009975" y="3986434"/>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009975" y="1391778"/>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427852878"/>
              </p:ext>
            </p:extLst>
          </p:nvPr>
        </p:nvGraphicFramePr>
        <p:xfrm>
          <a:off x="9409695" y="201155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Matrix</a:t>
                      </a:r>
                    </a:p>
                    <a:p>
                      <a:pPr algn="ctr">
                        <a:lnSpc>
                          <a:spcPct val="100000"/>
                        </a:lnSpc>
                      </a:pPr>
                      <a:endParaRPr lang="en-US" sz="15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8" name="Rectangle 17"/>
          <p:cNvSpPr/>
          <p:nvPr/>
        </p:nvSpPr>
        <p:spPr>
          <a:xfrm>
            <a:off x="10692033" y="2011552"/>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p:cNvSpPr/>
          <p:nvPr/>
        </p:nvSpPr>
        <p:spPr>
          <a:xfrm>
            <a:off x="10528747" y="201155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p:cNvSpPr/>
          <p:nvPr/>
        </p:nvSpPr>
        <p:spPr>
          <a:xfrm>
            <a:off x="9734981" y="201155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21" name="Rectangle 20"/>
          <p:cNvSpPr/>
          <p:nvPr/>
        </p:nvSpPr>
        <p:spPr>
          <a:xfrm>
            <a:off x="9409696" y="2011552"/>
            <a:ext cx="163286" cy="164456"/>
          </a:xfrm>
          <a:prstGeom prst="rect">
            <a:avLst/>
          </a:prstGeom>
          <a:solidFill>
            <a:schemeClr val="bg1">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p:cNvSpPr/>
          <p:nvPr/>
        </p:nvSpPr>
        <p:spPr>
          <a:xfrm>
            <a:off x="9571695" y="201155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Oval 22"/>
          <p:cNvSpPr/>
          <p:nvPr/>
        </p:nvSpPr>
        <p:spPr>
          <a:xfrm>
            <a:off x="9244052" y="1863829"/>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636432265"/>
              </p:ext>
            </p:extLst>
          </p:nvPr>
        </p:nvGraphicFramePr>
        <p:xfrm>
          <a:off x="3524205" y="1368131"/>
          <a:ext cx="464352" cy="2926080"/>
        </p:xfrm>
        <a:graphic>
          <a:graphicData uri="http://schemas.openxmlformats.org/drawingml/2006/table">
            <a:tbl>
              <a:tblPr firstRow="1" bandRow="1">
                <a:tableStyleId>{5C22544A-7EE6-4342-B048-85BDC9FD1C3A}</a:tableStyleId>
              </a:tblPr>
              <a:tblGrid>
                <a:gridCol w="464352">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cxnSp>
        <p:nvCxnSpPr>
          <p:cNvPr id="27" name="Straight Arrow Connector 26"/>
          <p:cNvCxnSpPr/>
          <p:nvPr/>
        </p:nvCxnSpPr>
        <p:spPr>
          <a:xfrm flipV="1">
            <a:off x="2922268" y="2190987"/>
            <a:ext cx="0" cy="3571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93145" y="2097086"/>
            <a:ext cx="113429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Flowchart: Decision 67"/>
          <p:cNvSpPr/>
          <p:nvPr/>
        </p:nvSpPr>
        <p:spPr>
          <a:xfrm>
            <a:off x="4814084" y="3666434"/>
            <a:ext cx="1456068" cy="859226"/>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p:cNvSpPr txBox="1"/>
          <p:nvPr/>
        </p:nvSpPr>
        <p:spPr>
          <a:xfrm>
            <a:off x="5119384" y="3914503"/>
            <a:ext cx="104378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0 = =</a:t>
            </a:r>
            <a:r>
              <a:rPr lang="en-US" b="1" dirty="0" smtClean="0">
                <a:latin typeface="Times New Roman" panose="02020603050405020304" pitchFamily="18" charset="0"/>
                <a:cs typeface="Times New Roman" panose="02020603050405020304" pitchFamily="18" charset="0"/>
              </a:rPr>
              <a:t> 1</a:t>
            </a:r>
            <a:endParaRPr lang="en-US" b="1" dirty="0">
              <a:latin typeface="Times New Roman" panose="02020603050405020304" pitchFamily="18" charset="0"/>
              <a:cs typeface="Times New Roman" panose="02020603050405020304" pitchFamily="18" charset="0"/>
            </a:endParaRPr>
          </a:p>
        </p:txBody>
      </p:sp>
      <p:graphicFrame>
        <p:nvGraphicFramePr>
          <p:cNvPr id="71" name="Table 70"/>
          <p:cNvGraphicFramePr>
            <a:graphicFrameLocks noGrp="1"/>
          </p:cNvGraphicFramePr>
          <p:nvPr>
            <p:extLst>
              <p:ext uri="{D42A27DB-BD31-4B8C-83A1-F6EECF244321}">
                <p14:modId xmlns:p14="http://schemas.microsoft.com/office/powerpoint/2010/main" val="1408623268"/>
              </p:ext>
            </p:extLst>
          </p:nvPr>
        </p:nvGraphicFramePr>
        <p:xfrm>
          <a:off x="6801021" y="3913167"/>
          <a:ext cx="426839" cy="365760"/>
        </p:xfrm>
        <a:graphic>
          <a:graphicData uri="http://schemas.openxmlformats.org/drawingml/2006/table">
            <a:tbl>
              <a:tblPr firstRow="1" bandRow="1">
                <a:tableStyleId>{5C22544A-7EE6-4342-B048-85BDC9FD1C3A}</a:tableStyleId>
              </a:tblPr>
              <a:tblGrid>
                <a:gridCol w="426839">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76" name="Straight Arrow Connector 75"/>
          <p:cNvCxnSpPr/>
          <p:nvPr/>
        </p:nvCxnSpPr>
        <p:spPr>
          <a:xfrm>
            <a:off x="6270152" y="4103839"/>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193166" y="3740495"/>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graphicFrame>
        <p:nvGraphicFramePr>
          <p:cNvPr id="95" name="Table 94"/>
          <p:cNvGraphicFramePr>
            <a:graphicFrameLocks noGrp="1"/>
          </p:cNvGraphicFramePr>
          <p:nvPr>
            <p:extLst>
              <p:ext uri="{D42A27DB-BD31-4B8C-83A1-F6EECF244321}">
                <p14:modId xmlns:p14="http://schemas.microsoft.com/office/powerpoint/2010/main" val="1242897770"/>
              </p:ext>
            </p:extLst>
          </p:nvPr>
        </p:nvGraphicFramePr>
        <p:xfrm>
          <a:off x="6792305" y="4752094"/>
          <a:ext cx="426839" cy="365760"/>
        </p:xfrm>
        <a:graphic>
          <a:graphicData uri="http://schemas.openxmlformats.org/drawingml/2006/table">
            <a:tbl>
              <a:tblPr firstRow="1" bandRow="1">
                <a:tableStyleId>{5C22544A-7EE6-4342-B048-85BDC9FD1C3A}</a:tableStyleId>
              </a:tblPr>
              <a:tblGrid>
                <a:gridCol w="426839">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91" name="Elbow Connector 90"/>
          <p:cNvCxnSpPr>
            <a:stCxn id="68" idx="2"/>
            <a:endCxn id="95" idx="1"/>
          </p:cNvCxnSpPr>
          <p:nvPr/>
        </p:nvCxnSpPr>
        <p:spPr>
          <a:xfrm rot="16200000" flipH="1">
            <a:off x="5953223" y="4114554"/>
            <a:ext cx="409314" cy="123152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807833" y="4626149"/>
            <a:ext cx="72112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cxnSp>
        <p:nvCxnSpPr>
          <p:cNvPr id="112" name="Straight Arrow Connector 111"/>
          <p:cNvCxnSpPr>
            <a:endCxn id="68" idx="1"/>
          </p:cNvCxnSpPr>
          <p:nvPr/>
        </p:nvCxnSpPr>
        <p:spPr>
          <a:xfrm>
            <a:off x="3988557" y="4096047"/>
            <a:ext cx="825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p:cNvCxnSpPr/>
          <p:nvPr/>
        </p:nvCxnSpPr>
        <p:spPr>
          <a:xfrm flipV="1">
            <a:off x="3998225" y="3281245"/>
            <a:ext cx="2996174" cy="465422"/>
          </a:xfrm>
          <a:prstGeom prst="bentConnector3">
            <a:avLst>
              <a:gd name="adj1" fmla="val 2666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6994400" y="3273424"/>
            <a:ext cx="0" cy="263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2006993717"/>
              </p:ext>
            </p:extLst>
          </p:nvPr>
        </p:nvGraphicFramePr>
        <p:xfrm>
          <a:off x="6787755" y="2079093"/>
          <a:ext cx="426839" cy="365760"/>
        </p:xfrm>
        <a:graphic>
          <a:graphicData uri="http://schemas.openxmlformats.org/drawingml/2006/table">
            <a:tbl>
              <a:tblPr firstRow="1" bandRow="1">
                <a:tableStyleId>{5C22544A-7EE6-4342-B048-85BDC9FD1C3A}</a:tableStyleId>
              </a:tblPr>
              <a:tblGrid>
                <a:gridCol w="426839">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31" name="Elbow Connector 30"/>
          <p:cNvCxnSpPr/>
          <p:nvPr/>
        </p:nvCxnSpPr>
        <p:spPr>
          <a:xfrm rot="5400000" flipH="1" flipV="1">
            <a:off x="7428122" y="3137051"/>
            <a:ext cx="2877654" cy="754203"/>
          </a:xfrm>
          <a:prstGeom prst="bentConnector3">
            <a:avLst>
              <a:gd name="adj1" fmla="val 9990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1" idx="3"/>
          </p:cNvCxnSpPr>
          <p:nvPr/>
        </p:nvCxnSpPr>
        <p:spPr>
          <a:xfrm>
            <a:off x="7227860" y="4096047"/>
            <a:ext cx="1255738" cy="7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085" y="4664837"/>
            <a:ext cx="571500" cy="571500"/>
          </a:xfrm>
          <a:prstGeom prst="rect">
            <a:avLst/>
          </a:prstGeom>
        </p:spPr>
      </p:pic>
      <p:sp>
        <p:nvSpPr>
          <p:cNvPr id="47" name="TextBox 46"/>
          <p:cNvSpPr txBox="1"/>
          <p:nvPr/>
        </p:nvSpPr>
        <p:spPr>
          <a:xfrm>
            <a:off x="3524205" y="1016595"/>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212</a:t>
            </a:r>
            <a:endParaRPr lang="en-US" sz="1600" dirty="0">
              <a:latin typeface="Times New Roman" panose="02020603050405020304" pitchFamily="18" charset="0"/>
              <a:cs typeface="Times New Roman" panose="02020603050405020304" pitchFamily="18" charset="0"/>
            </a:endParaRPr>
          </a:p>
        </p:txBody>
      </p:sp>
      <p:cxnSp>
        <p:nvCxnSpPr>
          <p:cNvPr id="29" name="Straight Connector 28"/>
          <p:cNvCxnSpPr/>
          <p:nvPr/>
        </p:nvCxnSpPr>
        <p:spPr>
          <a:xfrm flipV="1">
            <a:off x="8130585" y="4950587"/>
            <a:ext cx="3592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46" idx="1"/>
          </p:cNvCxnSpPr>
          <p:nvPr/>
        </p:nvCxnSpPr>
        <p:spPr>
          <a:xfrm>
            <a:off x="7227860" y="4950587"/>
            <a:ext cx="3312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8330065" y="2936967"/>
            <a:ext cx="309843" cy="28833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2" name="Straight Arrow Connector 41"/>
          <p:cNvCxnSpPr>
            <a:stCxn id="59" idx="2"/>
          </p:cNvCxnSpPr>
          <p:nvPr/>
        </p:nvCxnSpPr>
        <p:spPr>
          <a:xfrm flipH="1" flipV="1">
            <a:off x="7214594" y="2444853"/>
            <a:ext cx="1115471" cy="6362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97690" y="3666434"/>
            <a:ext cx="4301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79125" y="3584991"/>
            <a:ext cx="1292784" cy="830997"/>
          </a:xfrm>
          <a:prstGeom prst="rect">
            <a:avLst/>
          </a:prstGeom>
          <a:noFill/>
        </p:spPr>
        <p:txBody>
          <a:bodyPr wrap="square" rtlCol="0">
            <a:spAutoFit/>
          </a:bodyPr>
          <a:lstStyle/>
          <a:p>
            <a:pPr algn="ctr" rtl="1"/>
            <a:r>
              <a:rPr lang="fa-IR" sz="1600" dirty="0" smtClean="0">
                <a:latin typeface="Times New Roman" panose="02020603050405020304" pitchFamily="18" charset="0"/>
                <a:cs typeface="B Nazanin" panose="00000400000000000000" pitchFamily="2" charset="-78"/>
              </a:rPr>
              <a:t>الف. بلاک </a:t>
            </a:r>
            <a:r>
              <a:rPr lang="en-US" sz="1600" dirty="0" smtClean="0">
                <a:latin typeface="Times New Roman" panose="02020603050405020304" pitchFamily="18" charset="0"/>
                <a:cs typeface="B Nazanin" panose="00000400000000000000" pitchFamily="2" charset="-78"/>
              </a:rPr>
              <a:t>A1</a:t>
            </a:r>
            <a:r>
              <a:rPr lang="fa-IR" sz="1600" dirty="0" smtClean="0">
                <a:latin typeface="Times New Roman" panose="02020603050405020304" pitchFamily="18" charset="0"/>
                <a:cs typeface="B Nazanin" panose="00000400000000000000" pitchFamily="2" charset="-78"/>
              </a:rPr>
              <a:t> از تصویر پنهان نگاری شده</a:t>
            </a:r>
            <a:endParaRPr lang="en-US" sz="1600" dirty="0">
              <a:latin typeface="Times New Roman" panose="02020603050405020304" pitchFamily="18" charset="0"/>
              <a:cs typeface="B Nazanin" panose="00000400000000000000" pitchFamily="2" charset="-78"/>
            </a:endParaRPr>
          </a:p>
        </p:txBody>
      </p:sp>
      <p:sp>
        <p:nvSpPr>
          <p:cNvPr id="50" name="TextBox 49"/>
          <p:cNvSpPr txBox="1"/>
          <p:nvPr/>
        </p:nvSpPr>
        <p:spPr>
          <a:xfrm>
            <a:off x="9456315" y="3584991"/>
            <a:ext cx="1292784" cy="646331"/>
          </a:xfrm>
          <a:prstGeom prst="rect">
            <a:avLst/>
          </a:prstGeom>
          <a:noFill/>
        </p:spPr>
        <p:txBody>
          <a:bodyPr wrap="square" rtlCol="0">
            <a:spAutoFit/>
          </a:bodyPr>
          <a:lstStyle/>
          <a:p>
            <a:pPr algn="ctr" rtl="1"/>
            <a:r>
              <a:rPr lang="fa-IR" dirty="0" smtClean="0">
                <a:latin typeface="Times New Roman" panose="02020603050405020304" pitchFamily="18" charset="0"/>
                <a:cs typeface="B Nazanin" panose="00000400000000000000" pitchFamily="2" charset="-78"/>
              </a:rPr>
              <a:t>ب. ماتریس تصویر پیام</a:t>
            </a:r>
            <a:endParaRPr lang="en-US" dirty="0">
              <a:latin typeface="Times New Roman" panose="02020603050405020304" pitchFamily="18" charset="0"/>
              <a:cs typeface="B Nazanin" panose="00000400000000000000" pitchFamily="2" charset="-78"/>
            </a:endParaRPr>
          </a:p>
        </p:txBody>
      </p:sp>
      <p:sp>
        <p:nvSpPr>
          <p:cNvPr id="51" name="TextBox 50"/>
          <p:cNvSpPr txBox="1"/>
          <p:nvPr/>
        </p:nvSpPr>
        <p:spPr>
          <a:xfrm>
            <a:off x="3879543" y="86087"/>
            <a:ext cx="7555028" cy="400110"/>
          </a:xfrm>
          <a:prstGeom prst="rect">
            <a:avLst/>
          </a:prstGeom>
          <a:noFill/>
        </p:spPr>
        <p:txBody>
          <a:bodyPr wrap="square" rtlCol="0">
            <a:spAutoFit/>
          </a:bodyPr>
          <a:lstStyle/>
          <a:p>
            <a:pPr algn="r" rtl="1">
              <a:lnSpc>
                <a:spcPct val="100000"/>
              </a:lnSpc>
            </a:pPr>
            <a:r>
              <a:rPr lang="fa-IR" sz="2000" dirty="0" smtClean="0">
                <a:latin typeface="Times New Roman" panose="02020603050405020304" pitchFamily="18" charset="0"/>
                <a:cs typeface="B Nazanin" panose="00000400000000000000" pitchFamily="2" charset="-78"/>
              </a:rPr>
              <a:t>گام دوازده : مثالی از روش بازیابی در فاز یکم بازگردانی بر روی بلاک های دسته یکم</a:t>
            </a:r>
            <a:endParaRPr lang="en-US" sz="2000" dirty="0">
              <a:latin typeface="Times New Roman" panose="02020603050405020304" pitchFamily="18" charset="0"/>
              <a:cs typeface="B Nazanin" panose="00000400000000000000" pitchFamily="2" charset="-78"/>
            </a:endParaRPr>
          </a:p>
        </p:txBody>
      </p:sp>
      <p:sp>
        <p:nvSpPr>
          <p:cNvPr id="52" name="TextBox 51"/>
          <p:cNvSpPr txBox="1"/>
          <p:nvPr/>
        </p:nvSpPr>
        <p:spPr>
          <a:xfrm>
            <a:off x="2405737" y="2632174"/>
            <a:ext cx="1015219" cy="738664"/>
          </a:xfrm>
          <a:prstGeom prst="rect">
            <a:avLst/>
          </a:prstGeom>
          <a:noFill/>
        </p:spPr>
        <p:txBody>
          <a:bodyPr wrap="square" rtlCol="0">
            <a:spAutoFit/>
          </a:bodyPr>
          <a:lstStyle/>
          <a:p>
            <a:pPr algn="ctr"/>
            <a:r>
              <a:rPr lang="fa-IR" sz="1400" dirty="0">
                <a:latin typeface="Times New Roman" panose="02020603050405020304" pitchFamily="18" charset="0"/>
                <a:cs typeface="B Nazanin" panose="00000400000000000000" pitchFamily="2" charset="-78"/>
              </a:rPr>
              <a:t>تبدیل مقدار پیکسل به بیت پلین ها</a:t>
            </a:r>
            <a:endParaRPr lang="en-US" sz="1400" dirty="0">
              <a:latin typeface="Times New Roman" panose="02020603050405020304" pitchFamily="18" charset="0"/>
              <a:cs typeface="B Nazanin" panose="00000400000000000000" pitchFamily="2" charset="-78"/>
            </a:endParaRPr>
          </a:p>
        </p:txBody>
      </p:sp>
      <p:sp>
        <p:nvSpPr>
          <p:cNvPr id="53" name="Rectangle 52"/>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22</a:t>
            </a:r>
            <a:endParaRPr lang="en-US" dirty="0"/>
          </a:p>
        </p:txBody>
      </p:sp>
    </p:spTree>
    <p:extLst>
      <p:ext uri="{BB962C8B-B14F-4D97-AF65-F5344CB8AC3E}">
        <p14:creationId xmlns:p14="http://schemas.microsoft.com/office/powerpoint/2010/main" val="4014558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5" name="Table 64"/>
          <p:cNvGraphicFramePr>
            <a:graphicFrameLocks noGrp="1"/>
          </p:cNvGraphicFramePr>
          <p:nvPr>
            <p:extLst>
              <p:ext uri="{D42A27DB-BD31-4B8C-83A1-F6EECF244321}">
                <p14:modId xmlns:p14="http://schemas.microsoft.com/office/powerpoint/2010/main" val="439832942"/>
              </p:ext>
            </p:extLst>
          </p:nvPr>
        </p:nvGraphicFramePr>
        <p:xfrm>
          <a:off x="4994460" y="883605"/>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sp>
        <p:nvSpPr>
          <p:cNvPr id="67" name="Oval 66"/>
          <p:cNvSpPr/>
          <p:nvPr/>
        </p:nvSpPr>
        <p:spPr>
          <a:xfrm>
            <a:off x="5417425" y="693106"/>
            <a:ext cx="881697" cy="88267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68" name="Table 67"/>
          <p:cNvGraphicFramePr>
            <a:graphicFrameLocks noGrp="1"/>
          </p:cNvGraphicFramePr>
          <p:nvPr>
            <p:extLst>
              <p:ext uri="{D42A27DB-BD31-4B8C-83A1-F6EECF244321}">
                <p14:modId xmlns:p14="http://schemas.microsoft.com/office/powerpoint/2010/main" val="134586542"/>
              </p:ext>
            </p:extLst>
          </p:nvPr>
        </p:nvGraphicFramePr>
        <p:xfrm>
          <a:off x="1592327" y="452807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A3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Case.4</a:t>
                      </a:r>
                      <a:endParaRPr lang="en-US" sz="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69" name="Rectangle 68"/>
          <p:cNvSpPr/>
          <p:nvPr/>
        </p:nvSpPr>
        <p:spPr>
          <a:xfrm>
            <a:off x="2874665" y="5838712"/>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1" name="Rectangle 70"/>
          <p:cNvSpPr/>
          <p:nvPr/>
        </p:nvSpPr>
        <p:spPr>
          <a:xfrm>
            <a:off x="2711379" y="5838712"/>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5" name="Rectangle 74"/>
          <p:cNvSpPr/>
          <p:nvPr/>
        </p:nvSpPr>
        <p:spPr>
          <a:xfrm>
            <a:off x="1917613" y="583871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77" name="Rectangle 76"/>
          <p:cNvSpPr/>
          <p:nvPr/>
        </p:nvSpPr>
        <p:spPr>
          <a:xfrm>
            <a:off x="1592328" y="5838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0" name="Rectangle 79"/>
          <p:cNvSpPr/>
          <p:nvPr/>
        </p:nvSpPr>
        <p:spPr>
          <a:xfrm>
            <a:off x="1754327" y="5838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3" name="Table 82"/>
          <p:cNvGraphicFramePr>
            <a:graphicFrameLocks noGrp="1"/>
          </p:cNvGraphicFramePr>
          <p:nvPr>
            <p:extLst>
              <p:ext uri="{D42A27DB-BD31-4B8C-83A1-F6EECF244321}">
                <p14:modId xmlns:p14="http://schemas.microsoft.com/office/powerpoint/2010/main" val="3002615122"/>
              </p:ext>
            </p:extLst>
          </p:nvPr>
        </p:nvGraphicFramePr>
        <p:xfrm>
          <a:off x="4098854" y="4537856"/>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Case.6</a:t>
                      </a:r>
                      <a:endParaRPr lang="en-US" sz="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85" name="Rectangle 84"/>
          <p:cNvSpPr/>
          <p:nvPr/>
        </p:nvSpPr>
        <p:spPr>
          <a:xfrm>
            <a:off x="5381192" y="5848496"/>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6" name="Rectangle 85"/>
          <p:cNvSpPr/>
          <p:nvPr/>
        </p:nvSpPr>
        <p:spPr>
          <a:xfrm>
            <a:off x="5217906" y="5848496"/>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7" name="Rectangle 86"/>
          <p:cNvSpPr/>
          <p:nvPr/>
        </p:nvSpPr>
        <p:spPr>
          <a:xfrm>
            <a:off x="4424140" y="5848496"/>
            <a:ext cx="79376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endParaRPr lang="en-US" dirty="0">
              <a:latin typeface="Adobe Devanagari" panose="02040503050201020203" pitchFamily="18" charset="0"/>
              <a:cs typeface="Adobe Devanagari" panose="02040503050201020203" pitchFamily="18" charset="0"/>
            </a:endParaRPr>
          </a:p>
        </p:txBody>
      </p:sp>
      <p:sp>
        <p:nvSpPr>
          <p:cNvPr id="88" name="Rectangle 87"/>
          <p:cNvSpPr/>
          <p:nvPr/>
        </p:nvSpPr>
        <p:spPr>
          <a:xfrm>
            <a:off x="4098855" y="5848496"/>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9" name="Rectangle 88"/>
          <p:cNvSpPr/>
          <p:nvPr/>
        </p:nvSpPr>
        <p:spPr>
          <a:xfrm>
            <a:off x="4260854" y="5848496"/>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97" name="Table 96"/>
          <p:cNvGraphicFramePr>
            <a:graphicFrameLocks noGrp="1"/>
          </p:cNvGraphicFramePr>
          <p:nvPr>
            <p:extLst>
              <p:ext uri="{D42A27DB-BD31-4B8C-83A1-F6EECF244321}">
                <p14:modId xmlns:p14="http://schemas.microsoft.com/office/powerpoint/2010/main" val="626754595"/>
              </p:ext>
            </p:extLst>
          </p:nvPr>
        </p:nvGraphicFramePr>
        <p:xfrm>
          <a:off x="6666666" y="4537856"/>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C4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Case.2</a:t>
                      </a:r>
                      <a:endParaRPr lang="en-US" sz="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98" name="Rectangle 97"/>
          <p:cNvSpPr/>
          <p:nvPr/>
        </p:nvSpPr>
        <p:spPr>
          <a:xfrm>
            <a:off x="7949004" y="469963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9" name="Rectangle 98"/>
          <p:cNvSpPr/>
          <p:nvPr/>
        </p:nvSpPr>
        <p:spPr>
          <a:xfrm>
            <a:off x="7785718" y="469963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0" name="Rectangle 99"/>
          <p:cNvSpPr/>
          <p:nvPr/>
        </p:nvSpPr>
        <p:spPr>
          <a:xfrm>
            <a:off x="6991952" y="4699631"/>
            <a:ext cx="79376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endParaRPr lang="en-US" dirty="0">
              <a:latin typeface="Adobe Devanagari" panose="02040503050201020203" pitchFamily="18" charset="0"/>
              <a:cs typeface="Adobe Devanagari" panose="02040503050201020203" pitchFamily="18" charset="0"/>
            </a:endParaRPr>
          </a:p>
        </p:txBody>
      </p:sp>
      <p:sp>
        <p:nvSpPr>
          <p:cNvPr id="101" name="Rectangle 100"/>
          <p:cNvSpPr/>
          <p:nvPr/>
        </p:nvSpPr>
        <p:spPr>
          <a:xfrm>
            <a:off x="6666667" y="469963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2" name="Rectangle 101"/>
          <p:cNvSpPr/>
          <p:nvPr/>
        </p:nvSpPr>
        <p:spPr>
          <a:xfrm>
            <a:off x="6828666" y="469963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10" name="Table 109"/>
          <p:cNvGraphicFramePr>
            <a:graphicFrameLocks noGrp="1"/>
          </p:cNvGraphicFramePr>
          <p:nvPr>
            <p:extLst>
              <p:ext uri="{D42A27DB-BD31-4B8C-83A1-F6EECF244321}">
                <p14:modId xmlns:p14="http://schemas.microsoft.com/office/powerpoint/2010/main" val="2484566861"/>
              </p:ext>
            </p:extLst>
          </p:nvPr>
        </p:nvGraphicFramePr>
        <p:xfrm>
          <a:off x="9085336" y="452807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D2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Case.8</a:t>
                      </a:r>
                      <a:endParaRPr lang="en-US" sz="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111" name="Rectangle 110"/>
          <p:cNvSpPr/>
          <p:nvPr/>
        </p:nvSpPr>
        <p:spPr>
          <a:xfrm>
            <a:off x="10367674" y="5838712"/>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2" name="Rectangle 111"/>
          <p:cNvSpPr/>
          <p:nvPr/>
        </p:nvSpPr>
        <p:spPr>
          <a:xfrm>
            <a:off x="10204388" y="5838712"/>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3" name="Rectangle 112"/>
          <p:cNvSpPr/>
          <p:nvPr/>
        </p:nvSpPr>
        <p:spPr>
          <a:xfrm>
            <a:off x="9410622" y="583871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14" name="Rectangle 113"/>
          <p:cNvSpPr/>
          <p:nvPr/>
        </p:nvSpPr>
        <p:spPr>
          <a:xfrm>
            <a:off x="9085337" y="5838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5" name="Rectangle 114"/>
          <p:cNvSpPr/>
          <p:nvPr/>
        </p:nvSpPr>
        <p:spPr>
          <a:xfrm>
            <a:off x="9247336" y="583871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7" name="Oval 116"/>
          <p:cNvSpPr/>
          <p:nvPr/>
        </p:nvSpPr>
        <p:spPr>
          <a:xfrm>
            <a:off x="4830915" y="1757043"/>
            <a:ext cx="881697" cy="88267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8" name="Oval 117"/>
          <p:cNvSpPr/>
          <p:nvPr/>
        </p:nvSpPr>
        <p:spPr>
          <a:xfrm>
            <a:off x="6581176" y="1204760"/>
            <a:ext cx="881697" cy="88267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9" name="Oval 118"/>
          <p:cNvSpPr/>
          <p:nvPr/>
        </p:nvSpPr>
        <p:spPr>
          <a:xfrm>
            <a:off x="5999006" y="2270555"/>
            <a:ext cx="881697" cy="882674"/>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9" name="Elbow Connector 28"/>
          <p:cNvCxnSpPr>
            <a:stCxn id="117" idx="4"/>
            <a:endCxn id="68" idx="0"/>
          </p:cNvCxnSpPr>
          <p:nvPr/>
        </p:nvCxnSpPr>
        <p:spPr>
          <a:xfrm rot="5400000">
            <a:off x="2849275" y="2105582"/>
            <a:ext cx="1888355" cy="2956625"/>
          </a:xfrm>
          <a:prstGeom prst="bentConnector3">
            <a:avLst>
              <a:gd name="adj1" fmla="val 2931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83" idx="0"/>
          </p:cNvCxnSpPr>
          <p:nvPr/>
        </p:nvCxnSpPr>
        <p:spPr>
          <a:xfrm rot="5400000">
            <a:off x="3858935" y="2538512"/>
            <a:ext cx="2962076" cy="1036613"/>
          </a:xfrm>
          <a:prstGeom prst="bentConnector3">
            <a:avLst>
              <a:gd name="adj1" fmla="val 5884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9" idx="4"/>
            <a:endCxn id="97" idx="0"/>
          </p:cNvCxnSpPr>
          <p:nvPr/>
        </p:nvCxnSpPr>
        <p:spPr>
          <a:xfrm rot="16200000" flipH="1">
            <a:off x="6222353" y="3370730"/>
            <a:ext cx="1384627" cy="949623"/>
          </a:xfrm>
          <a:prstGeom prst="bentConnector3">
            <a:avLst>
              <a:gd name="adj1" fmla="val 1131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18" idx="4"/>
            <a:endCxn id="110" idx="0"/>
          </p:cNvCxnSpPr>
          <p:nvPr/>
        </p:nvCxnSpPr>
        <p:spPr>
          <a:xfrm rot="16200000" flipH="1">
            <a:off x="7194767" y="1914691"/>
            <a:ext cx="2440638" cy="2786123"/>
          </a:xfrm>
          <a:prstGeom prst="bentConnector3">
            <a:avLst>
              <a:gd name="adj1" fmla="val 4492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758841" y="1033177"/>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6" name="Rectangle 125"/>
          <p:cNvSpPr/>
          <p:nvPr/>
        </p:nvSpPr>
        <p:spPr>
          <a:xfrm>
            <a:off x="1188804" y="102315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127" name="Rectangle 126"/>
          <p:cNvSpPr/>
          <p:nvPr/>
        </p:nvSpPr>
        <p:spPr>
          <a:xfrm>
            <a:off x="1615506" y="102315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8" name="Rectangle 127"/>
          <p:cNvSpPr/>
          <p:nvPr/>
        </p:nvSpPr>
        <p:spPr>
          <a:xfrm>
            <a:off x="758841" y="1459590"/>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p:txBody>
      </p:sp>
      <p:sp>
        <p:nvSpPr>
          <p:cNvPr id="129" name="Rectangle 128"/>
          <p:cNvSpPr/>
          <p:nvPr/>
        </p:nvSpPr>
        <p:spPr>
          <a:xfrm>
            <a:off x="759295" y="1885551"/>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0" name="Rectangle 129"/>
          <p:cNvSpPr/>
          <p:nvPr/>
        </p:nvSpPr>
        <p:spPr>
          <a:xfrm>
            <a:off x="1615506" y="188249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1" name="Rectangle 130"/>
          <p:cNvSpPr/>
          <p:nvPr/>
        </p:nvSpPr>
        <p:spPr>
          <a:xfrm>
            <a:off x="1615506" y="1459590"/>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p:txBody>
      </p:sp>
      <p:sp>
        <p:nvSpPr>
          <p:cNvPr id="132" name="Rectangle 131"/>
          <p:cNvSpPr/>
          <p:nvPr/>
        </p:nvSpPr>
        <p:spPr>
          <a:xfrm>
            <a:off x="1196058" y="1884577"/>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p:txBody>
      </p:sp>
      <p:sp>
        <p:nvSpPr>
          <p:cNvPr id="133" name="Rectangle 132"/>
          <p:cNvSpPr/>
          <p:nvPr/>
        </p:nvSpPr>
        <p:spPr>
          <a:xfrm>
            <a:off x="1185543" y="145386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135" name="Rectangle 134"/>
          <p:cNvSpPr/>
          <p:nvPr/>
        </p:nvSpPr>
        <p:spPr>
          <a:xfrm>
            <a:off x="5380121" y="567495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6" name="Rectangle 135"/>
          <p:cNvSpPr/>
          <p:nvPr/>
        </p:nvSpPr>
        <p:spPr>
          <a:xfrm>
            <a:off x="4423069" y="5674951"/>
            <a:ext cx="79376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endParaRPr lang="en-US" dirty="0">
              <a:latin typeface="Adobe Devanagari" panose="02040503050201020203" pitchFamily="18" charset="0"/>
              <a:cs typeface="Adobe Devanagari" panose="02040503050201020203" pitchFamily="18" charset="0"/>
            </a:endParaRPr>
          </a:p>
        </p:txBody>
      </p:sp>
      <p:sp>
        <p:nvSpPr>
          <p:cNvPr id="137" name="Rectangle 136"/>
          <p:cNvSpPr/>
          <p:nvPr/>
        </p:nvSpPr>
        <p:spPr>
          <a:xfrm>
            <a:off x="4097784" y="567495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8" name="Rectangle 137"/>
          <p:cNvSpPr/>
          <p:nvPr/>
        </p:nvSpPr>
        <p:spPr>
          <a:xfrm>
            <a:off x="4259783" y="5674951"/>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4" name="Rectangle 143"/>
          <p:cNvSpPr/>
          <p:nvPr/>
        </p:nvSpPr>
        <p:spPr>
          <a:xfrm>
            <a:off x="5218550" y="5677138"/>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5" name="Rectangle 144"/>
          <p:cNvSpPr/>
          <p:nvPr/>
        </p:nvSpPr>
        <p:spPr>
          <a:xfrm>
            <a:off x="2868481" y="4546217"/>
            <a:ext cx="167326" cy="1655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7" name="Rectangle 146"/>
          <p:cNvSpPr/>
          <p:nvPr/>
        </p:nvSpPr>
        <p:spPr>
          <a:xfrm>
            <a:off x="2868480" y="4730236"/>
            <a:ext cx="167327" cy="109412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9" name="Rectangle 148"/>
          <p:cNvSpPr/>
          <p:nvPr/>
        </p:nvSpPr>
        <p:spPr>
          <a:xfrm>
            <a:off x="2709706" y="4548244"/>
            <a:ext cx="167326" cy="1655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p:cNvSpPr/>
          <p:nvPr/>
        </p:nvSpPr>
        <p:spPr>
          <a:xfrm>
            <a:off x="2709705" y="4733094"/>
            <a:ext cx="167327" cy="109412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56" name="Straight Arrow Connector 155"/>
          <p:cNvCxnSpPr/>
          <p:nvPr/>
        </p:nvCxnSpPr>
        <p:spPr>
          <a:xfrm flipH="1">
            <a:off x="2761210" y="5266944"/>
            <a:ext cx="2014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a:off x="2776308" y="5919216"/>
            <a:ext cx="2014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H="1">
            <a:off x="2773572" y="4626864"/>
            <a:ext cx="2014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0368015" y="4540769"/>
            <a:ext cx="167326" cy="1655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p:cNvSpPr/>
          <p:nvPr/>
        </p:nvSpPr>
        <p:spPr>
          <a:xfrm>
            <a:off x="10368014" y="4724788"/>
            <a:ext cx="167327" cy="109412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2" name="Rectangle 161"/>
          <p:cNvSpPr/>
          <p:nvPr/>
        </p:nvSpPr>
        <p:spPr>
          <a:xfrm>
            <a:off x="10197257" y="4542148"/>
            <a:ext cx="167326" cy="16553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3" name="Rectangle 162"/>
          <p:cNvSpPr/>
          <p:nvPr/>
        </p:nvSpPr>
        <p:spPr>
          <a:xfrm>
            <a:off x="10203352" y="4726167"/>
            <a:ext cx="167327" cy="109412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69" name="Straight Arrow Connector 168"/>
          <p:cNvCxnSpPr/>
          <p:nvPr/>
        </p:nvCxnSpPr>
        <p:spPr>
          <a:xfrm flipV="1">
            <a:off x="10257650" y="4630872"/>
            <a:ext cx="210692" cy="12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rot="5400000" flipH="1">
            <a:off x="4072607" y="5831101"/>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V="1">
            <a:off x="10262632" y="5265662"/>
            <a:ext cx="210692" cy="12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V="1">
            <a:off x="10256536" y="5911838"/>
            <a:ext cx="210692" cy="12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5400000" flipH="1">
            <a:off x="4237199" y="5831101"/>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5400000" flipH="1">
            <a:off x="4700495" y="5825005"/>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5400000" flipH="1">
            <a:off x="5198825" y="5825005"/>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rot="5400000" flipH="1">
            <a:off x="5351225" y="5825005"/>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Rectangle 184"/>
          <p:cNvSpPr/>
          <p:nvPr/>
        </p:nvSpPr>
        <p:spPr>
          <a:xfrm>
            <a:off x="7949004" y="4535039"/>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6" name="Rectangle 185"/>
          <p:cNvSpPr/>
          <p:nvPr/>
        </p:nvSpPr>
        <p:spPr>
          <a:xfrm>
            <a:off x="7785718" y="4535039"/>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7" name="Rectangle 186"/>
          <p:cNvSpPr/>
          <p:nvPr/>
        </p:nvSpPr>
        <p:spPr>
          <a:xfrm>
            <a:off x="6991952" y="4535039"/>
            <a:ext cx="79376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endParaRPr lang="en-US" dirty="0">
              <a:latin typeface="Adobe Devanagari" panose="02040503050201020203" pitchFamily="18" charset="0"/>
              <a:cs typeface="Adobe Devanagari" panose="02040503050201020203" pitchFamily="18" charset="0"/>
            </a:endParaRPr>
          </a:p>
        </p:txBody>
      </p:sp>
      <p:sp>
        <p:nvSpPr>
          <p:cNvPr id="188" name="Rectangle 187"/>
          <p:cNvSpPr/>
          <p:nvPr/>
        </p:nvSpPr>
        <p:spPr>
          <a:xfrm>
            <a:off x="6666667" y="4535039"/>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89" name="Rectangle 188"/>
          <p:cNvSpPr/>
          <p:nvPr/>
        </p:nvSpPr>
        <p:spPr>
          <a:xfrm>
            <a:off x="6828666" y="4535039"/>
            <a:ext cx="163286" cy="164456"/>
          </a:xfrm>
          <a:prstGeom prst="rect">
            <a:avLst/>
          </a:prstGeom>
          <a:solidFill>
            <a:schemeClr val="bg1"/>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90" name="Straight Arrow Connector 189"/>
          <p:cNvCxnSpPr/>
          <p:nvPr/>
        </p:nvCxnSpPr>
        <p:spPr>
          <a:xfrm rot="-5400000" flipH="1">
            <a:off x="6647586" y="4693146"/>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flipH="1">
            <a:off x="6806082" y="4699242"/>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rot="-5400000" flipH="1">
            <a:off x="7282015" y="4695189"/>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rot="-5400000" flipH="1">
            <a:off x="7767014" y="4694428"/>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rot="-5400000" flipH="1">
            <a:off x="7919414" y="4694428"/>
            <a:ext cx="201448" cy="0"/>
          </a:xfrm>
          <a:prstGeom prst="straightConnector1">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2654423" y="86087"/>
            <a:ext cx="8780148" cy="400110"/>
          </a:xfrm>
          <a:prstGeom prst="rect">
            <a:avLst/>
          </a:prstGeom>
          <a:noFill/>
        </p:spPr>
        <p:txBody>
          <a:bodyPr wrap="square" rtlCol="0">
            <a:spAutoFit/>
          </a:bodyPr>
          <a:lstStyle/>
          <a:p>
            <a:pPr algn="r" rtl="1">
              <a:lnSpc>
                <a:spcPct val="100000"/>
              </a:lnSpc>
            </a:pPr>
            <a:r>
              <a:rPr lang="fa-IR" sz="2000" dirty="0" smtClean="0">
                <a:latin typeface="Times New Roman" panose="02020603050405020304" pitchFamily="18" charset="0"/>
                <a:cs typeface="B Nazanin" panose="00000400000000000000" pitchFamily="2" charset="-78"/>
              </a:rPr>
              <a:t>گام سیزده : نمایی از بلاک های دسته سوم شامل </a:t>
            </a:r>
            <a:r>
              <a:rPr lang="en-US" sz="2000" dirty="0" smtClean="0">
                <a:latin typeface="Times New Roman" panose="02020603050405020304" pitchFamily="18" charset="0"/>
                <a:cs typeface="B Nazanin" panose="00000400000000000000" pitchFamily="2" charset="-78"/>
              </a:rPr>
              <a:t>A3</a:t>
            </a:r>
            <a:r>
              <a:rPr lang="fa-IR" sz="2000" dirty="0" smtClean="0">
                <a:latin typeface="Times New Roman" panose="02020603050405020304" pitchFamily="18" charset="0"/>
                <a:cs typeface="B Nazanin" panose="00000400000000000000" pitchFamily="2" charset="-78"/>
              </a:rPr>
              <a:t> ، </a:t>
            </a:r>
            <a:r>
              <a:rPr lang="en-US" sz="2000" dirty="0" smtClean="0">
                <a:latin typeface="Times New Roman" panose="02020603050405020304" pitchFamily="18" charset="0"/>
                <a:cs typeface="B Nazanin" panose="00000400000000000000" pitchFamily="2" charset="-78"/>
              </a:rPr>
              <a:t>B1</a:t>
            </a:r>
            <a:r>
              <a:rPr lang="fa-IR" sz="2000" dirty="0" smtClean="0">
                <a:latin typeface="Times New Roman" panose="02020603050405020304" pitchFamily="18" charset="0"/>
                <a:cs typeface="B Nazanin" panose="00000400000000000000" pitchFamily="2" charset="-78"/>
              </a:rPr>
              <a:t>‌ ، </a:t>
            </a:r>
            <a:r>
              <a:rPr lang="en-US" sz="2000" dirty="0" smtClean="0">
                <a:latin typeface="Times New Roman" panose="02020603050405020304" pitchFamily="18" charset="0"/>
                <a:cs typeface="B Nazanin" panose="00000400000000000000" pitchFamily="2" charset="-78"/>
              </a:rPr>
              <a:t>C4</a:t>
            </a:r>
            <a:r>
              <a:rPr lang="fa-IR" sz="2000" dirty="0" smtClean="0">
                <a:latin typeface="Times New Roman" panose="02020603050405020304" pitchFamily="18" charset="0"/>
                <a:cs typeface="B Nazanin" panose="00000400000000000000" pitchFamily="2" charset="-78"/>
              </a:rPr>
              <a:t> و </a:t>
            </a:r>
            <a:r>
              <a:rPr lang="en-US" sz="2000" dirty="0" smtClean="0">
                <a:latin typeface="Times New Roman" panose="02020603050405020304" pitchFamily="18" charset="0"/>
                <a:cs typeface="B Nazanin" panose="00000400000000000000" pitchFamily="2" charset="-78"/>
              </a:rPr>
              <a:t>D2</a:t>
            </a:r>
            <a:endParaRPr lang="en-US" sz="2000" dirty="0">
              <a:latin typeface="Times New Roman" panose="02020603050405020304" pitchFamily="18" charset="0"/>
              <a:cs typeface="B Nazanin" panose="00000400000000000000" pitchFamily="2" charset="-78"/>
            </a:endParaRPr>
          </a:p>
        </p:txBody>
      </p:sp>
      <p:sp>
        <p:nvSpPr>
          <p:cNvPr id="104" name="TextBox 103"/>
          <p:cNvSpPr txBox="1"/>
          <p:nvPr/>
        </p:nvSpPr>
        <p:spPr>
          <a:xfrm>
            <a:off x="4595508" y="3407479"/>
            <a:ext cx="3102772" cy="369332"/>
          </a:xfrm>
          <a:prstGeom prst="rect">
            <a:avLst/>
          </a:prstGeom>
          <a:noFill/>
        </p:spPr>
        <p:txBody>
          <a:bodyPr wrap="square" rtlCol="0">
            <a:spAutoFit/>
          </a:bodyPr>
          <a:lstStyle/>
          <a:p>
            <a:pPr algn="ctr"/>
            <a:r>
              <a:rPr lang="fa-IR" dirty="0" smtClean="0">
                <a:cs typeface="B Nazanin" panose="00000400000000000000" pitchFamily="2" charset="-78"/>
              </a:rPr>
              <a:t>الف. تصویر پنهان نگاری شده</a:t>
            </a:r>
            <a:endParaRPr lang="en-US" dirty="0">
              <a:cs typeface="B Nazanin" panose="00000400000000000000" pitchFamily="2" charset="-78"/>
            </a:endParaRPr>
          </a:p>
        </p:txBody>
      </p:sp>
      <p:sp>
        <p:nvSpPr>
          <p:cNvPr id="105" name="TextBox 104"/>
          <p:cNvSpPr txBox="1"/>
          <p:nvPr/>
        </p:nvSpPr>
        <p:spPr>
          <a:xfrm>
            <a:off x="4180498" y="6267895"/>
            <a:ext cx="3658727" cy="369332"/>
          </a:xfrm>
          <a:prstGeom prst="rect">
            <a:avLst/>
          </a:prstGeom>
          <a:noFill/>
        </p:spPr>
        <p:txBody>
          <a:bodyPr wrap="square" rtlCol="0">
            <a:spAutoFit/>
          </a:bodyPr>
          <a:lstStyle/>
          <a:p>
            <a:pPr algn="ctr"/>
            <a:r>
              <a:rPr lang="fa-IR" dirty="0" smtClean="0">
                <a:cs typeface="B Nazanin" panose="00000400000000000000" pitchFamily="2" charset="-78"/>
              </a:rPr>
              <a:t>ب. بلاک های دسته سوم تصویر پنهان نگاری شده</a:t>
            </a:r>
            <a:endParaRPr lang="en-US" dirty="0">
              <a:cs typeface="B Nazanin" panose="00000400000000000000" pitchFamily="2" charset="-78"/>
            </a:endParaRPr>
          </a:p>
        </p:txBody>
      </p:sp>
      <p:sp>
        <p:nvSpPr>
          <p:cNvPr id="106" name="TextBox 105"/>
          <p:cNvSpPr txBox="1"/>
          <p:nvPr/>
        </p:nvSpPr>
        <p:spPr>
          <a:xfrm>
            <a:off x="902100" y="2393296"/>
            <a:ext cx="933870"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ب. الگو</a:t>
            </a:r>
            <a:endParaRPr lang="en-US" sz="2000" dirty="0">
              <a:latin typeface="Times New Roman" panose="02020603050405020304" pitchFamily="18" charset="0"/>
              <a:cs typeface="B Nazanin" panose="00000400000000000000" pitchFamily="2" charset="-78"/>
            </a:endParaRPr>
          </a:p>
        </p:txBody>
      </p:sp>
      <p:sp>
        <p:nvSpPr>
          <p:cNvPr id="84" name="Rectangle 8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23</a:t>
            </a:r>
            <a:endParaRPr lang="en-US" dirty="0"/>
          </a:p>
        </p:txBody>
      </p:sp>
    </p:spTree>
    <p:extLst>
      <p:ext uri="{BB962C8B-B14F-4D97-AF65-F5344CB8AC3E}">
        <p14:creationId xmlns:p14="http://schemas.microsoft.com/office/powerpoint/2010/main" val="4038242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15957" y="898226"/>
            <a:ext cx="10812335" cy="2769989"/>
          </a:xfrm>
          <a:prstGeom prst="rect">
            <a:avLst/>
          </a:prstGeom>
        </p:spPr>
        <p:txBody>
          <a:bodyPr wrap="square">
            <a:spAutoFit/>
          </a:bodyPr>
          <a:lstStyle/>
          <a:p>
            <a:pPr indent="292735" algn="just" rtl="1">
              <a:spcBef>
                <a:spcPts val="600"/>
              </a:spcBef>
              <a:spcAft>
                <a:spcPts val="600"/>
              </a:spcAft>
            </a:pPr>
            <a:r>
              <a:rPr lang="fa-IR" dirty="0">
                <a:latin typeface="Times New Roman" panose="02020603050405020304" pitchFamily="18" charset="0"/>
                <a:ea typeface="Calibri" panose="020F0502020204030204" pitchFamily="34" charset="0"/>
                <a:cs typeface="B Nazanin" panose="00000400000000000000" pitchFamily="2" charset="-78"/>
              </a:rPr>
              <a:t>با توجه به آنچه در روش جای گذاری تصویر پیام </a:t>
            </a:r>
            <a:r>
              <a:rPr lang="fa-IR" dirty="0" smtClean="0">
                <a:latin typeface="Times New Roman" panose="02020603050405020304" pitchFamily="18" charset="0"/>
                <a:ea typeface="Calibri" panose="020F0502020204030204" pitchFamily="34" charset="0"/>
                <a:cs typeface="B Nazanin" panose="00000400000000000000" pitchFamily="2" charset="-78"/>
              </a:rPr>
              <a:t>درون </a:t>
            </a:r>
            <a:r>
              <a:rPr lang="fa-IR" dirty="0">
                <a:latin typeface="Times New Roman" panose="02020603050405020304" pitchFamily="18" charset="0"/>
                <a:ea typeface="Calibri" panose="020F0502020204030204" pitchFamily="34" charset="0"/>
                <a:cs typeface="B Nazanin" panose="00000400000000000000" pitchFamily="2" charset="-78"/>
              </a:rPr>
              <a:t>بلاک های دسته سوم </a:t>
            </a:r>
            <a:r>
              <a:rPr lang="fa-IR" dirty="0" smtClean="0">
                <a:latin typeface="Times New Roman" panose="02020603050405020304" pitchFamily="18" charset="0"/>
                <a:ea typeface="Calibri" panose="020F0502020204030204" pitchFamily="34" charset="0"/>
                <a:cs typeface="B Nazanin" panose="00000400000000000000" pitchFamily="2" charset="-78"/>
              </a:rPr>
              <a:t>تصویر </a:t>
            </a:r>
            <a:r>
              <a:rPr lang="fa-IR" dirty="0">
                <a:latin typeface="Times New Roman" panose="02020603050405020304" pitchFamily="18" charset="0"/>
                <a:ea typeface="Calibri" panose="020F0502020204030204" pitchFamily="34" charset="0"/>
                <a:cs typeface="B Nazanin" panose="00000400000000000000" pitchFamily="2" charset="-78"/>
              </a:rPr>
              <a:t>میزبان گفته شد ، در شرط یکم ، اگر برای پیکسل جایگاه </a:t>
            </a:r>
            <a:r>
              <a:rPr lang="en-US" sz="1600" dirty="0" smtClean="0">
                <a:latin typeface="Times New Roman" panose="02020603050405020304" pitchFamily="18" charset="0"/>
                <a:ea typeface="Calibri" panose="020F0502020204030204" pitchFamily="34" charset="0"/>
                <a:cs typeface="B Nazanin" panose="00000400000000000000" pitchFamily="2" charset="-78"/>
              </a:rPr>
              <a:t>X=3</a:t>
            </a:r>
            <a:r>
              <a:rPr lang="fa-IR" dirty="0" smtClean="0">
                <a:latin typeface="Times New Roman" panose="02020603050405020304" pitchFamily="18" charset="0"/>
                <a:ea typeface="Calibri" panose="020F0502020204030204" pitchFamily="34" charset="0"/>
                <a:cs typeface="B Nazanin" panose="00000400000000000000" pitchFamily="2" charset="-78"/>
              </a:rPr>
              <a:t> </a:t>
            </a:r>
            <a:r>
              <a:rPr lang="fa-IR" dirty="0">
                <a:latin typeface="Times New Roman" panose="02020603050405020304" pitchFamily="18" charset="0"/>
                <a:ea typeface="Calibri" panose="020F0502020204030204" pitchFamily="34" charset="0"/>
                <a:cs typeface="B Nazanin" panose="00000400000000000000" pitchFamily="2" charset="-78"/>
              </a:rPr>
              <a:t>از </a:t>
            </a:r>
            <a:r>
              <a:rPr lang="fa-IR" dirty="0" smtClean="0">
                <a:latin typeface="Times New Roman" panose="02020603050405020304" pitchFamily="18" charset="0"/>
                <a:ea typeface="Calibri" panose="020F0502020204030204" pitchFamily="34" charset="0"/>
                <a:cs typeface="B Nazanin" panose="00000400000000000000" pitchFamily="2" charset="-78"/>
              </a:rPr>
              <a:t>ماتریس تصویر </a:t>
            </a:r>
            <a:r>
              <a:rPr lang="fa-IR" dirty="0">
                <a:latin typeface="Times New Roman" panose="02020603050405020304" pitchFamily="18" charset="0"/>
                <a:ea typeface="Calibri" panose="020F0502020204030204" pitchFamily="34" charset="0"/>
                <a:cs typeface="B Nazanin" panose="00000400000000000000" pitchFamily="2" charset="-78"/>
              </a:rPr>
              <a:t>پیام ، پیکسل همسایه آن در </a:t>
            </a:r>
            <a:r>
              <a:rPr lang="fa-IR" dirty="0" smtClean="0">
                <a:latin typeface="Times New Roman" panose="02020603050405020304" pitchFamily="18" charset="0"/>
                <a:ea typeface="Calibri" panose="020F0502020204030204" pitchFamily="34" charset="0"/>
                <a:cs typeface="B Nazanin" panose="00000400000000000000" pitchFamily="2" charset="-78"/>
              </a:rPr>
              <a:t>:</a:t>
            </a:r>
            <a:endParaRPr lang="fa-IR" sz="1600" dirty="0">
              <a:latin typeface="Times New Roman" panose="02020603050405020304" pitchFamily="18" charset="0"/>
              <a:ea typeface="Calibri" panose="020F0502020204030204" pitchFamily="34" charset="0"/>
              <a:cs typeface="B Nazanin" panose="00000400000000000000" pitchFamily="2" charset="-78"/>
            </a:endParaRPr>
          </a:p>
          <a:p>
            <a:pPr indent="292735" algn="just" rtl="1">
              <a:spcBef>
                <a:spcPts val="600"/>
              </a:spcBef>
              <a:spcAft>
                <a:spcPts val="600"/>
              </a:spcAft>
            </a:pP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Symbol" panose="05050102010706020507" pitchFamily="18" charset="2"/>
              <a:buChar char=""/>
            </a:pPr>
            <a:r>
              <a:rPr lang="fa-IR" dirty="0">
                <a:latin typeface="Times New Roman" panose="02020603050405020304" pitchFamily="18" charset="0"/>
                <a:ea typeface="Calibri" panose="020F0502020204030204" pitchFamily="34" charset="0"/>
                <a:cs typeface="B Nazanin" panose="00000400000000000000" pitchFamily="2" charset="-78"/>
              </a:rPr>
              <a:t>جایگاه 2 موجود باشد ، برای بازیابی باید از بلاک </a:t>
            </a:r>
            <a:r>
              <a:rPr lang="en-US" sz="1600" dirty="0">
                <a:latin typeface="Times New Roman" panose="02020603050405020304" pitchFamily="18" charset="0"/>
                <a:ea typeface="Calibri" panose="020F0502020204030204" pitchFamily="34" charset="0"/>
                <a:cs typeface="B Nazanin" panose="00000400000000000000" pitchFamily="2" charset="-78"/>
              </a:rPr>
              <a:t>B1</a:t>
            </a:r>
            <a:r>
              <a:rPr lang="fa-IR" dirty="0">
                <a:latin typeface="Times New Roman" panose="02020603050405020304" pitchFamily="18" charset="0"/>
                <a:ea typeface="Calibri" panose="020F0502020204030204" pitchFamily="34" charset="0"/>
                <a:cs typeface="B Nazanin" panose="00000400000000000000" pitchFamily="2" charset="-78"/>
              </a:rPr>
              <a:t> با حالت ذخیره 6 استفاده کرد.</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Symbol" panose="05050102010706020507" pitchFamily="18" charset="2"/>
              <a:buChar char=""/>
            </a:pPr>
            <a:r>
              <a:rPr lang="fa-IR" dirty="0" smtClean="0">
                <a:latin typeface="Times New Roman" panose="02020603050405020304" pitchFamily="18" charset="0"/>
                <a:ea typeface="Calibri" panose="020F0502020204030204" pitchFamily="34" charset="0"/>
                <a:cs typeface="B Nazanin" panose="00000400000000000000" pitchFamily="2" charset="-78"/>
              </a:rPr>
              <a:t>جایگاه 4 موجود باشد ، برای بازیابی باید از بلاک </a:t>
            </a:r>
            <a:r>
              <a:rPr lang="en-US" sz="1600" dirty="0" smtClean="0">
                <a:latin typeface="Times New Roman" panose="02020603050405020304" pitchFamily="18" charset="0"/>
                <a:ea typeface="Calibri" panose="020F0502020204030204" pitchFamily="34" charset="0"/>
                <a:cs typeface="B Nazanin" panose="00000400000000000000" pitchFamily="2" charset="-78"/>
              </a:rPr>
              <a:t>D2</a:t>
            </a:r>
            <a:r>
              <a:rPr lang="fa-IR" dirty="0" smtClean="0">
                <a:latin typeface="Times New Roman" panose="02020603050405020304" pitchFamily="18" charset="0"/>
                <a:ea typeface="Calibri" panose="020F0502020204030204" pitchFamily="34" charset="0"/>
                <a:cs typeface="B Nazanin" panose="00000400000000000000" pitchFamily="2" charset="-78"/>
              </a:rPr>
              <a:t> با حالت ذخیره 8 استفاده کرد.</a:t>
            </a:r>
            <a:endParaRPr lang="en-US" sz="1600" dirty="0" smtClean="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Symbol" panose="05050102010706020507" pitchFamily="18" charset="2"/>
              <a:buChar char=""/>
            </a:pPr>
            <a:r>
              <a:rPr lang="fa-IR" dirty="0" smtClean="0">
                <a:latin typeface="Times New Roman" panose="02020603050405020304" pitchFamily="18" charset="0"/>
                <a:ea typeface="Calibri" panose="020F0502020204030204" pitchFamily="34" charset="0"/>
                <a:cs typeface="B Nazanin" panose="00000400000000000000" pitchFamily="2" charset="-78"/>
              </a:rPr>
              <a:t>جایگاه </a:t>
            </a:r>
            <a:r>
              <a:rPr lang="fa-IR" dirty="0">
                <a:latin typeface="Times New Roman" panose="02020603050405020304" pitchFamily="18" charset="0"/>
                <a:ea typeface="Calibri" panose="020F0502020204030204" pitchFamily="34" charset="0"/>
                <a:cs typeface="B Nazanin" panose="00000400000000000000" pitchFamily="2" charset="-78"/>
              </a:rPr>
              <a:t>6 موجود باشد ، برای بازیابی باید از بلاک </a:t>
            </a:r>
            <a:r>
              <a:rPr lang="en-US" sz="1600" dirty="0">
                <a:latin typeface="Times New Roman" panose="02020603050405020304" pitchFamily="18" charset="0"/>
                <a:ea typeface="Calibri" panose="020F0502020204030204" pitchFamily="34" charset="0"/>
                <a:cs typeface="B Nazanin" panose="00000400000000000000" pitchFamily="2" charset="-78"/>
              </a:rPr>
              <a:t>C4</a:t>
            </a:r>
            <a:r>
              <a:rPr lang="fa-IR" dirty="0">
                <a:latin typeface="Times New Roman" panose="02020603050405020304" pitchFamily="18" charset="0"/>
                <a:ea typeface="Calibri" panose="020F0502020204030204" pitchFamily="34" charset="0"/>
                <a:cs typeface="B Nazanin" panose="00000400000000000000" pitchFamily="2" charset="-78"/>
              </a:rPr>
              <a:t> با حالت ذخیره 2 استفاده کرد.</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Symbol" panose="05050102010706020507" pitchFamily="18" charset="2"/>
              <a:buChar char=""/>
            </a:pPr>
            <a:r>
              <a:rPr lang="fa-IR" dirty="0">
                <a:latin typeface="Times New Roman" panose="02020603050405020304" pitchFamily="18" charset="0"/>
                <a:ea typeface="Calibri" panose="020F0502020204030204" pitchFamily="34" charset="0"/>
                <a:cs typeface="B Nazanin" panose="00000400000000000000" pitchFamily="2" charset="-78"/>
              </a:rPr>
              <a:t>جایگاه 8 موجود باشد ، برای بازیابی باید از بلاک </a:t>
            </a:r>
            <a:r>
              <a:rPr lang="en-US" sz="1600" dirty="0">
                <a:latin typeface="Times New Roman" panose="02020603050405020304" pitchFamily="18" charset="0"/>
                <a:ea typeface="Calibri" panose="020F0502020204030204" pitchFamily="34" charset="0"/>
                <a:cs typeface="B Nazanin" panose="00000400000000000000" pitchFamily="2" charset="-78"/>
              </a:rPr>
              <a:t>A3</a:t>
            </a:r>
            <a:r>
              <a:rPr lang="fa-IR" dirty="0">
                <a:latin typeface="Times New Roman" panose="02020603050405020304" pitchFamily="18" charset="0"/>
                <a:ea typeface="Calibri" panose="020F0502020204030204" pitchFamily="34" charset="0"/>
                <a:cs typeface="B Nazanin" panose="00000400000000000000" pitchFamily="2" charset="-78"/>
              </a:rPr>
              <a:t> با حالت ذخیره 4 استفاده کرد.</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graphicFrame>
        <p:nvGraphicFramePr>
          <p:cNvPr id="28" name="Table 27"/>
          <p:cNvGraphicFramePr>
            <a:graphicFrameLocks noGrp="1"/>
          </p:cNvGraphicFramePr>
          <p:nvPr>
            <p:extLst>
              <p:ext uri="{D42A27DB-BD31-4B8C-83A1-F6EECF244321}">
                <p14:modId xmlns:p14="http://schemas.microsoft.com/office/powerpoint/2010/main" val="1204308965"/>
              </p:ext>
            </p:extLst>
          </p:nvPr>
        </p:nvGraphicFramePr>
        <p:xfrm>
          <a:off x="619313" y="2633049"/>
          <a:ext cx="3403330" cy="3352800"/>
        </p:xfrm>
        <a:graphic>
          <a:graphicData uri="http://schemas.openxmlformats.org/drawingml/2006/table">
            <a:tbl>
              <a:tblPr firstRow="1" bandRow="1">
                <a:tableStyleId>{5C22544A-7EE6-4342-B048-85BDC9FD1C3A}</a:tableStyleId>
              </a:tblPr>
              <a:tblGrid>
                <a:gridCol w="340333">
                  <a:extLst>
                    <a:ext uri="{9D8B030D-6E8A-4147-A177-3AD203B41FA5}">
                      <a16:colId xmlns:a16="http://schemas.microsoft.com/office/drawing/2014/main" xmlns="" val="761948072"/>
                    </a:ext>
                  </a:extLst>
                </a:gridCol>
                <a:gridCol w="340333">
                  <a:extLst>
                    <a:ext uri="{9D8B030D-6E8A-4147-A177-3AD203B41FA5}">
                      <a16:colId xmlns:a16="http://schemas.microsoft.com/office/drawing/2014/main" xmlns="" val="2434224859"/>
                    </a:ext>
                  </a:extLst>
                </a:gridCol>
                <a:gridCol w="340333">
                  <a:extLst>
                    <a:ext uri="{9D8B030D-6E8A-4147-A177-3AD203B41FA5}">
                      <a16:colId xmlns:a16="http://schemas.microsoft.com/office/drawing/2014/main" xmlns="" val="2962544095"/>
                    </a:ext>
                  </a:extLst>
                </a:gridCol>
                <a:gridCol w="340333">
                  <a:extLst>
                    <a:ext uri="{9D8B030D-6E8A-4147-A177-3AD203B41FA5}">
                      <a16:colId xmlns:a16="http://schemas.microsoft.com/office/drawing/2014/main" xmlns="" val="1225567228"/>
                    </a:ext>
                  </a:extLst>
                </a:gridCol>
                <a:gridCol w="340333">
                  <a:extLst>
                    <a:ext uri="{9D8B030D-6E8A-4147-A177-3AD203B41FA5}">
                      <a16:colId xmlns:a16="http://schemas.microsoft.com/office/drawing/2014/main" xmlns="" val="3377893513"/>
                    </a:ext>
                  </a:extLst>
                </a:gridCol>
                <a:gridCol w="340333">
                  <a:extLst>
                    <a:ext uri="{9D8B030D-6E8A-4147-A177-3AD203B41FA5}">
                      <a16:colId xmlns:a16="http://schemas.microsoft.com/office/drawing/2014/main" xmlns="" val="319116573"/>
                    </a:ext>
                  </a:extLst>
                </a:gridCol>
                <a:gridCol w="340333">
                  <a:extLst>
                    <a:ext uri="{9D8B030D-6E8A-4147-A177-3AD203B41FA5}">
                      <a16:colId xmlns:a16="http://schemas.microsoft.com/office/drawing/2014/main" xmlns="" val="3336169676"/>
                    </a:ext>
                  </a:extLst>
                </a:gridCol>
                <a:gridCol w="340333">
                  <a:extLst>
                    <a:ext uri="{9D8B030D-6E8A-4147-A177-3AD203B41FA5}">
                      <a16:colId xmlns:a16="http://schemas.microsoft.com/office/drawing/2014/main" xmlns="" val="3446392860"/>
                    </a:ext>
                  </a:extLst>
                </a:gridCol>
                <a:gridCol w="340333">
                  <a:extLst>
                    <a:ext uri="{9D8B030D-6E8A-4147-A177-3AD203B41FA5}">
                      <a16:colId xmlns:a16="http://schemas.microsoft.com/office/drawing/2014/main" xmlns="" val="1002331892"/>
                    </a:ext>
                  </a:extLst>
                </a:gridCol>
                <a:gridCol w="340333">
                  <a:extLst>
                    <a:ext uri="{9D8B030D-6E8A-4147-A177-3AD203B41FA5}">
                      <a16:colId xmlns:a16="http://schemas.microsoft.com/office/drawing/2014/main" xmlns="" val="4286498340"/>
                    </a:ext>
                  </a:extLst>
                </a:gridCol>
              </a:tblGrid>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3912019"/>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50795540"/>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21122481"/>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7175954"/>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99086314"/>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3289308"/>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345648094"/>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60605079"/>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14159757"/>
                  </a:ext>
                </a:extLst>
              </a:tr>
              <a:tr h="297248">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896564879"/>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590931459"/>
              </p:ext>
            </p:extLst>
          </p:nvPr>
        </p:nvGraphicFramePr>
        <p:xfrm>
          <a:off x="8077124" y="4419473"/>
          <a:ext cx="1328789" cy="1336807"/>
        </p:xfrm>
        <a:graphic>
          <a:graphicData uri="http://schemas.openxmlformats.org/drawingml/2006/table">
            <a:tbl>
              <a:tblPr firstRow="1" bandRow="1">
                <a:tableStyleId>{5C22544A-7EE6-4342-B048-85BDC9FD1C3A}</a:tableStyleId>
              </a:tblPr>
              <a:tblGrid>
                <a:gridCol w="1328789">
                  <a:extLst>
                    <a:ext uri="{9D8B030D-6E8A-4147-A177-3AD203B41FA5}">
                      <a16:colId xmlns:a16="http://schemas.microsoft.com/office/drawing/2014/main" xmlns="" val="760345810"/>
                    </a:ext>
                  </a:extLst>
                </a:gridCol>
              </a:tblGrid>
              <a:tr h="1336807">
                <a:tc>
                  <a:txBody>
                    <a:bodyPr/>
                    <a:lstStyle/>
                    <a:p>
                      <a:pPr algn="ctr">
                        <a:lnSpc>
                          <a:spcPct val="100000"/>
                        </a:lnSpc>
                      </a:pPr>
                      <a:endParaRPr lang="en-US" sz="1800" b="0"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32" name="Rectangle 31"/>
          <p:cNvSpPr/>
          <p:nvPr/>
        </p:nvSpPr>
        <p:spPr>
          <a:xfrm>
            <a:off x="8130662" y="4479893"/>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4" name="Rectangle 33"/>
          <p:cNvSpPr/>
          <p:nvPr/>
        </p:nvSpPr>
        <p:spPr>
          <a:xfrm>
            <a:off x="8560625" y="446987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p:txBody>
      </p:sp>
      <p:sp>
        <p:nvSpPr>
          <p:cNvPr id="35" name="Rectangle 34"/>
          <p:cNvSpPr/>
          <p:nvPr/>
        </p:nvSpPr>
        <p:spPr>
          <a:xfrm>
            <a:off x="8987327" y="446987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6" name="Rectangle 35"/>
          <p:cNvSpPr/>
          <p:nvPr/>
        </p:nvSpPr>
        <p:spPr>
          <a:xfrm>
            <a:off x="8130662" y="490630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p:txBody>
      </p:sp>
      <p:sp>
        <p:nvSpPr>
          <p:cNvPr id="37" name="Rectangle 36"/>
          <p:cNvSpPr/>
          <p:nvPr/>
        </p:nvSpPr>
        <p:spPr>
          <a:xfrm>
            <a:off x="8131116" y="5332267"/>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8" name="Rectangle 37"/>
          <p:cNvSpPr/>
          <p:nvPr/>
        </p:nvSpPr>
        <p:spPr>
          <a:xfrm>
            <a:off x="8987327" y="532921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9" name="Rectangle 38"/>
          <p:cNvSpPr/>
          <p:nvPr/>
        </p:nvSpPr>
        <p:spPr>
          <a:xfrm>
            <a:off x="8987327" y="4906306"/>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p:txBody>
      </p:sp>
      <p:sp>
        <p:nvSpPr>
          <p:cNvPr id="40" name="Rectangle 39"/>
          <p:cNvSpPr/>
          <p:nvPr/>
        </p:nvSpPr>
        <p:spPr>
          <a:xfrm>
            <a:off x="8567879" y="5331293"/>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p:txBody>
      </p:sp>
      <p:sp>
        <p:nvSpPr>
          <p:cNvPr id="41" name="Rectangle 40"/>
          <p:cNvSpPr/>
          <p:nvPr/>
        </p:nvSpPr>
        <p:spPr>
          <a:xfrm>
            <a:off x="8557364" y="4900582"/>
            <a:ext cx="364212" cy="356747"/>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8293106" y="5885433"/>
            <a:ext cx="933870"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ب. الگو</a:t>
            </a:r>
            <a:endParaRPr lang="en-US" sz="2000" dirty="0">
              <a:latin typeface="Times New Roman" panose="02020603050405020304" pitchFamily="18" charset="0"/>
              <a:cs typeface="B Nazanin" panose="00000400000000000000" pitchFamily="2" charset="-78"/>
            </a:endParaRPr>
          </a:p>
        </p:txBody>
      </p:sp>
      <p:sp>
        <p:nvSpPr>
          <p:cNvPr id="43" name="TextBox 42"/>
          <p:cNvSpPr txBox="1"/>
          <p:nvPr/>
        </p:nvSpPr>
        <p:spPr>
          <a:xfrm>
            <a:off x="1056443" y="6125130"/>
            <a:ext cx="2237172"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الف. ماتریس تصویر پیام</a:t>
            </a:r>
            <a:endParaRPr lang="en-US" sz="2000" dirty="0">
              <a:latin typeface="Times New Roman" panose="02020603050405020304" pitchFamily="18" charset="0"/>
              <a:cs typeface="B Nazanin" panose="00000400000000000000" pitchFamily="2" charset="-78"/>
            </a:endParaRPr>
          </a:p>
        </p:txBody>
      </p:sp>
      <p:sp>
        <p:nvSpPr>
          <p:cNvPr id="8" name="Oval 7"/>
          <p:cNvSpPr/>
          <p:nvPr/>
        </p:nvSpPr>
        <p:spPr>
          <a:xfrm>
            <a:off x="479394" y="2860444"/>
            <a:ext cx="577049" cy="539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128523" y="1448798"/>
            <a:ext cx="0" cy="912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53414" y="1467861"/>
            <a:ext cx="514904" cy="923330"/>
          </a:xfrm>
          <a:prstGeom prst="rect">
            <a:avLst/>
          </a:prstGeom>
          <a:noFill/>
        </p:spPr>
        <p:txBody>
          <a:bodyPr wrap="square" rtlCol="0">
            <a:spAutoFit/>
          </a:bodyPr>
          <a:lstStyle/>
          <a:p>
            <a:r>
              <a:rPr lang="en-US" dirty="0" smtClean="0">
                <a:latin typeface="Times New Roman" panose="02020603050405020304" pitchFamily="18" charset="0"/>
                <a:ea typeface="Calibri" panose="020F0502020204030204" pitchFamily="34" charset="0"/>
                <a:cs typeface="B Nazanin" panose="00000400000000000000" pitchFamily="2" charset="-78"/>
              </a:rPr>
              <a:t>B1</a:t>
            </a:r>
          </a:p>
          <a:p>
            <a:r>
              <a:rPr lang="en-US" dirty="0" smtClean="0">
                <a:latin typeface="Times New Roman" panose="02020603050405020304" pitchFamily="18" charset="0"/>
                <a:cs typeface="B Nazanin" panose="00000400000000000000" pitchFamily="2" charset="-78"/>
              </a:rPr>
              <a:t>D2</a:t>
            </a:r>
          </a:p>
          <a:p>
            <a:r>
              <a:rPr lang="en-US" dirty="0" smtClean="0">
                <a:latin typeface="Times New Roman" panose="02020603050405020304" pitchFamily="18" charset="0"/>
                <a:cs typeface="B Nazanin" panose="00000400000000000000" pitchFamily="2" charset="-78"/>
              </a:rPr>
              <a:t>C4</a:t>
            </a:r>
            <a:endParaRPr lang="en-US" dirty="0"/>
          </a:p>
        </p:txBody>
      </p:sp>
      <p:sp>
        <p:nvSpPr>
          <p:cNvPr id="13" name="TextBox 12"/>
          <p:cNvSpPr txBox="1"/>
          <p:nvPr/>
        </p:nvSpPr>
        <p:spPr>
          <a:xfrm>
            <a:off x="563838" y="1720463"/>
            <a:ext cx="6435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 :</a:t>
            </a:r>
            <a:endParaRPr lang="en-US" dirty="0">
              <a:latin typeface="Times New Roman" panose="02020603050405020304" pitchFamily="18" charset="0"/>
              <a:cs typeface="Times New Roman" panose="02020603050405020304" pitchFamily="18" charset="0"/>
            </a:endParaRPr>
          </a:p>
        </p:txBody>
      </p:sp>
      <p:cxnSp>
        <p:nvCxnSpPr>
          <p:cNvPr id="44" name="Elbow Connector 43"/>
          <p:cNvCxnSpPr>
            <a:stCxn id="8" idx="2"/>
            <a:endCxn id="13" idx="1"/>
          </p:cNvCxnSpPr>
          <p:nvPr/>
        </p:nvCxnSpPr>
        <p:spPr>
          <a:xfrm rot="10800000" flipH="1">
            <a:off x="479394" y="1905130"/>
            <a:ext cx="84444" cy="1225167"/>
          </a:xfrm>
          <a:prstGeom prst="bentConnector3">
            <a:avLst>
              <a:gd name="adj1" fmla="val -27071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1535836" y="3910073"/>
            <a:ext cx="545975" cy="488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543241" y="2517713"/>
            <a:ext cx="577049" cy="5397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3610890" y="1449307"/>
            <a:ext cx="0" cy="912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611013" y="1620347"/>
            <a:ext cx="823260" cy="646331"/>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ارجاع به فاز سه</a:t>
            </a:r>
            <a:endParaRPr lang="en-US" dirty="0"/>
          </a:p>
        </p:txBody>
      </p:sp>
      <p:sp>
        <p:nvSpPr>
          <p:cNvPr id="52" name="TextBox 51"/>
          <p:cNvSpPr txBox="1"/>
          <p:nvPr/>
        </p:nvSpPr>
        <p:spPr>
          <a:xfrm>
            <a:off x="3046205" y="1720972"/>
            <a:ext cx="6435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#2 :</a:t>
            </a:r>
            <a:endParaRPr lang="en-US" dirty="0">
              <a:latin typeface="Times New Roman" panose="02020603050405020304" pitchFamily="18" charset="0"/>
              <a:cs typeface="Times New Roman" panose="02020603050405020304" pitchFamily="18" charset="0"/>
            </a:endParaRPr>
          </a:p>
        </p:txBody>
      </p:sp>
      <p:cxnSp>
        <p:nvCxnSpPr>
          <p:cNvPr id="54" name="Elbow Connector 53"/>
          <p:cNvCxnSpPr>
            <a:endCxn id="52" idx="1"/>
          </p:cNvCxnSpPr>
          <p:nvPr/>
        </p:nvCxnSpPr>
        <p:spPr>
          <a:xfrm rot="5400000" flipH="1" flipV="1">
            <a:off x="2628615" y="2100123"/>
            <a:ext cx="612075" cy="22310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69000" y="3910073"/>
            <a:ext cx="0" cy="912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314356" y="3790731"/>
            <a:ext cx="514904" cy="1200329"/>
          </a:xfrm>
          <a:prstGeom prst="rect">
            <a:avLst/>
          </a:prstGeom>
          <a:noFill/>
        </p:spPr>
        <p:txBody>
          <a:bodyPr wrap="square" rtlCol="0">
            <a:spAutoFit/>
          </a:bodyPr>
          <a:lstStyle/>
          <a:p>
            <a:r>
              <a:rPr lang="en-US" dirty="0" smtClean="0">
                <a:latin typeface="Times New Roman" panose="02020603050405020304" pitchFamily="18" charset="0"/>
                <a:ea typeface="Calibri" panose="020F0502020204030204" pitchFamily="34" charset="0"/>
                <a:cs typeface="B Nazanin" panose="00000400000000000000" pitchFamily="2" charset="-78"/>
              </a:rPr>
              <a:t>B1</a:t>
            </a:r>
          </a:p>
          <a:p>
            <a:r>
              <a:rPr lang="en-US" dirty="0" smtClean="0">
                <a:latin typeface="Times New Roman" panose="02020603050405020304" pitchFamily="18" charset="0"/>
                <a:cs typeface="B Nazanin" panose="00000400000000000000" pitchFamily="2" charset="-78"/>
              </a:rPr>
              <a:t>D2</a:t>
            </a:r>
          </a:p>
          <a:p>
            <a:r>
              <a:rPr lang="en-US" dirty="0" smtClean="0">
                <a:latin typeface="Times New Roman" panose="02020603050405020304" pitchFamily="18" charset="0"/>
                <a:cs typeface="B Nazanin" panose="00000400000000000000" pitchFamily="2" charset="-78"/>
              </a:rPr>
              <a:t>C4</a:t>
            </a:r>
          </a:p>
          <a:p>
            <a:r>
              <a:rPr lang="en-US" dirty="0" smtClean="0">
                <a:latin typeface="Times New Roman" panose="02020603050405020304" pitchFamily="18" charset="0"/>
                <a:cs typeface="B Nazanin" panose="00000400000000000000" pitchFamily="2" charset="-78"/>
              </a:rPr>
              <a:t>A3</a:t>
            </a:r>
            <a:endParaRPr lang="en-US" dirty="0"/>
          </a:p>
        </p:txBody>
      </p:sp>
      <p:sp>
        <p:nvSpPr>
          <p:cNvPr id="57" name="TextBox 56"/>
          <p:cNvSpPr txBox="1"/>
          <p:nvPr/>
        </p:nvSpPr>
        <p:spPr>
          <a:xfrm>
            <a:off x="4704315" y="4181738"/>
            <a:ext cx="6435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#3 :</a:t>
            </a:r>
            <a:endParaRPr lang="en-US" dirty="0">
              <a:latin typeface="Times New Roman" panose="02020603050405020304" pitchFamily="18" charset="0"/>
              <a:cs typeface="Times New Roman" panose="02020603050405020304" pitchFamily="18" charset="0"/>
            </a:endParaRPr>
          </a:p>
        </p:txBody>
      </p:sp>
      <p:cxnSp>
        <p:nvCxnSpPr>
          <p:cNvPr id="60" name="Straight Connector 59"/>
          <p:cNvCxnSpPr/>
          <p:nvPr/>
        </p:nvCxnSpPr>
        <p:spPr>
          <a:xfrm>
            <a:off x="5286756" y="5098456"/>
            <a:ext cx="0" cy="912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336538" y="5343688"/>
            <a:ext cx="514904" cy="369332"/>
          </a:xfrm>
          <a:prstGeom prst="rect">
            <a:avLst/>
          </a:prstGeom>
          <a:noFill/>
        </p:spPr>
        <p:txBody>
          <a:bodyPr wrap="square" rtlCol="0">
            <a:spAutoFit/>
          </a:bodyPr>
          <a:lstStyle/>
          <a:p>
            <a:r>
              <a:rPr lang="en-US" dirty="0" smtClean="0">
                <a:latin typeface="Times New Roman" panose="02020603050405020304" pitchFamily="18" charset="0"/>
                <a:ea typeface="Calibri" panose="020F0502020204030204" pitchFamily="34" charset="0"/>
                <a:cs typeface="B Nazanin" panose="00000400000000000000" pitchFamily="2" charset="-78"/>
              </a:rPr>
              <a:t>B1</a:t>
            </a:r>
          </a:p>
        </p:txBody>
      </p:sp>
      <p:sp>
        <p:nvSpPr>
          <p:cNvPr id="62" name="TextBox 61"/>
          <p:cNvSpPr txBox="1"/>
          <p:nvPr/>
        </p:nvSpPr>
        <p:spPr>
          <a:xfrm>
            <a:off x="4722071" y="5370121"/>
            <a:ext cx="6435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#4 :</a:t>
            </a:r>
            <a:endParaRPr lang="en-US" dirty="0">
              <a:latin typeface="Times New Roman" panose="02020603050405020304" pitchFamily="18" charset="0"/>
              <a:cs typeface="Times New Roman" panose="02020603050405020304" pitchFamily="18" charset="0"/>
            </a:endParaRPr>
          </a:p>
        </p:txBody>
      </p:sp>
      <p:cxnSp>
        <p:nvCxnSpPr>
          <p:cNvPr id="64" name="Elbow Connector 63"/>
          <p:cNvCxnSpPr>
            <a:stCxn id="48" idx="6"/>
            <a:endCxn id="57" idx="1"/>
          </p:cNvCxnSpPr>
          <p:nvPr/>
        </p:nvCxnSpPr>
        <p:spPr>
          <a:xfrm>
            <a:off x="2081811" y="4154298"/>
            <a:ext cx="2622504" cy="212106"/>
          </a:xfrm>
          <a:prstGeom prst="bentConnector3">
            <a:avLst>
              <a:gd name="adj1" fmla="val 8656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567867" y="4560755"/>
            <a:ext cx="516381" cy="4884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endCxn id="62" idx="1"/>
          </p:cNvCxnSpPr>
          <p:nvPr/>
        </p:nvCxnSpPr>
        <p:spPr>
          <a:xfrm>
            <a:off x="3082985" y="4822151"/>
            <a:ext cx="1639086" cy="732636"/>
          </a:xfrm>
          <a:prstGeom prst="bentConnector3">
            <a:avLst>
              <a:gd name="adj1" fmla="val 7599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654423" y="86087"/>
            <a:ext cx="8780148" cy="400110"/>
          </a:xfrm>
          <a:prstGeom prst="rect">
            <a:avLst/>
          </a:prstGeom>
          <a:noFill/>
        </p:spPr>
        <p:txBody>
          <a:bodyPr wrap="square" rtlCol="0">
            <a:spAutoFit/>
          </a:bodyPr>
          <a:lstStyle/>
          <a:p>
            <a:pPr algn="r" rtl="1">
              <a:lnSpc>
                <a:spcPct val="100000"/>
              </a:lnSpc>
            </a:pPr>
            <a:r>
              <a:rPr lang="fa-IR" sz="2000" dirty="0" smtClean="0">
                <a:latin typeface="Times New Roman" panose="02020603050405020304" pitchFamily="18" charset="0"/>
                <a:cs typeface="B Nazanin" panose="00000400000000000000" pitchFamily="2" charset="-78"/>
              </a:rPr>
              <a:t>گام سیزده : الگوریتم روش بازیابی در فاز دو با استفاده از بلاک های دسته سوم شامل </a:t>
            </a:r>
            <a:r>
              <a:rPr lang="en-US" sz="2000" dirty="0" smtClean="0">
                <a:latin typeface="Times New Roman" panose="02020603050405020304" pitchFamily="18" charset="0"/>
                <a:cs typeface="B Nazanin" panose="00000400000000000000" pitchFamily="2" charset="-78"/>
              </a:rPr>
              <a:t>A3</a:t>
            </a:r>
            <a:r>
              <a:rPr lang="fa-IR" sz="2000" dirty="0" smtClean="0">
                <a:latin typeface="Times New Roman" panose="02020603050405020304" pitchFamily="18" charset="0"/>
                <a:cs typeface="B Nazanin" panose="00000400000000000000" pitchFamily="2" charset="-78"/>
              </a:rPr>
              <a:t> ، </a:t>
            </a:r>
            <a:r>
              <a:rPr lang="en-US" sz="2000" dirty="0" smtClean="0">
                <a:latin typeface="Times New Roman" panose="02020603050405020304" pitchFamily="18" charset="0"/>
                <a:cs typeface="B Nazanin" panose="00000400000000000000" pitchFamily="2" charset="-78"/>
              </a:rPr>
              <a:t>B1</a:t>
            </a:r>
            <a:r>
              <a:rPr lang="fa-IR" sz="2000" dirty="0" smtClean="0">
                <a:latin typeface="Times New Roman" panose="02020603050405020304" pitchFamily="18" charset="0"/>
                <a:cs typeface="B Nazanin" panose="00000400000000000000" pitchFamily="2" charset="-78"/>
              </a:rPr>
              <a:t>‌ ، </a:t>
            </a:r>
            <a:r>
              <a:rPr lang="en-US" sz="2000" dirty="0" smtClean="0">
                <a:latin typeface="Times New Roman" panose="02020603050405020304" pitchFamily="18" charset="0"/>
                <a:cs typeface="B Nazanin" panose="00000400000000000000" pitchFamily="2" charset="-78"/>
              </a:rPr>
              <a:t>C4</a:t>
            </a:r>
            <a:r>
              <a:rPr lang="fa-IR" sz="2000" dirty="0" smtClean="0">
                <a:latin typeface="Times New Roman" panose="02020603050405020304" pitchFamily="18" charset="0"/>
                <a:cs typeface="B Nazanin" panose="00000400000000000000" pitchFamily="2" charset="-78"/>
              </a:rPr>
              <a:t> و </a:t>
            </a:r>
            <a:r>
              <a:rPr lang="en-US" sz="2000" dirty="0" smtClean="0">
                <a:latin typeface="Times New Roman" panose="02020603050405020304" pitchFamily="18" charset="0"/>
                <a:cs typeface="B Nazanin" panose="00000400000000000000" pitchFamily="2" charset="-78"/>
              </a:rPr>
              <a:t>D2</a:t>
            </a:r>
            <a:endParaRPr lang="en-US" sz="2000" dirty="0">
              <a:latin typeface="Times New Roman" panose="02020603050405020304" pitchFamily="18" charset="0"/>
              <a:cs typeface="B Nazanin" panose="00000400000000000000" pitchFamily="2" charset="-78"/>
            </a:endParaRPr>
          </a:p>
        </p:txBody>
      </p:sp>
      <p:sp>
        <p:nvSpPr>
          <p:cNvPr id="45" name="Rectangle 44"/>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24</a:t>
            </a:r>
            <a:endParaRPr lang="en-US" dirty="0"/>
          </a:p>
        </p:txBody>
      </p:sp>
    </p:spTree>
    <p:extLst>
      <p:ext uri="{BB962C8B-B14F-4D97-AF65-F5344CB8AC3E}">
        <p14:creationId xmlns:p14="http://schemas.microsoft.com/office/powerpoint/2010/main" val="813862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641525430"/>
              </p:ext>
            </p:extLst>
          </p:nvPr>
        </p:nvGraphicFramePr>
        <p:xfrm>
          <a:off x="632903" y="136195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Case.6</a:t>
                      </a:r>
                      <a:endParaRPr lang="en-US" sz="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36" name="Rectangle 35"/>
          <p:cNvSpPr/>
          <p:nvPr/>
        </p:nvSpPr>
        <p:spPr>
          <a:xfrm>
            <a:off x="1915241" y="2672592"/>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Rectangle 36"/>
          <p:cNvSpPr/>
          <p:nvPr/>
        </p:nvSpPr>
        <p:spPr>
          <a:xfrm>
            <a:off x="1751955" y="26725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8" name="Rectangle 37"/>
          <p:cNvSpPr/>
          <p:nvPr/>
        </p:nvSpPr>
        <p:spPr>
          <a:xfrm>
            <a:off x="958189" y="267259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41" name="Rectangle 40"/>
          <p:cNvSpPr/>
          <p:nvPr/>
        </p:nvSpPr>
        <p:spPr>
          <a:xfrm>
            <a:off x="632904" y="26725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2" name="Rectangle 41"/>
          <p:cNvSpPr/>
          <p:nvPr/>
        </p:nvSpPr>
        <p:spPr>
          <a:xfrm>
            <a:off x="794903" y="26725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5" name="Oval 44"/>
          <p:cNvSpPr/>
          <p:nvPr/>
        </p:nvSpPr>
        <p:spPr>
          <a:xfrm>
            <a:off x="1803143" y="2575770"/>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64" name="Table 63"/>
          <p:cNvGraphicFramePr>
            <a:graphicFrameLocks noGrp="1"/>
          </p:cNvGraphicFramePr>
          <p:nvPr>
            <p:extLst>
              <p:ext uri="{D42A27DB-BD31-4B8C-83A1-F6EECF244321}">
                <p14:modId xmlns:p14="http://schemas.microsoft.com/office/powerpoint/2010/main" val="1056704329"/>
              </p:ext>
            </p:extLst>
          </p:nvPr>
        </p:nvGraphicFramePr>
        <p:xfrm>
          <a:off x="7045732" y="104669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Matrix</a:t>
                      </a:r>
                    </a:p>
                    <a:p>
                      <a:pPr algn="ctr">
                        <a:lnSpc>
                          <a:spcPct val="100000"/>
                        </a:lnSpc>
                      </a:pPr>
                      <a:endParaRPr lang="en-US" sz="12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65" name="Rectangle 64"/>
          <p:cNvSpPr/>
          <p:nvPr/>
        </p:nvSpPr>
        <p:spPr>
          <a:xfrm>
            <a:off x="8328070" y="1046697"/>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65"/>
          <p:cNvSpPr/>
          <p:nvPr/>
        </p:nvSpPr>
        <p:spPr>
          <a:xfrm>
            <a:off x="8164784" y="1046697"/>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Rectangle 66"/>
          <p:cNvSpPr/>
          <p:nvPr/>
        </p:nvSpPr>
        <p:spPr>
          <a:xfrm>
            <a:off x="7224082" y="1046697"/>
            <a:ext cx="923284"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8" name="Rectangle 67"/>
          <p:cNvSpPr/>
          <p:nvPr/>
        </p:nvSpPr>
        <p:spPr>
          <a:xfrm>
            <a:off x="7045733" y="1046697"/>
            <a:ext cx="163286"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Oval 84"/>
          <p:cNvSpPr/>
          <p:nvPr/>
        </p:nvSpPr>
        <p:spPr>
          <a:xfrm>
            <a:off x="6815616" y="882305"/>
            <a:ext cx="621034" cy="6037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93307064"/>
              </p:ext>
            </p:extLst>
          </p:nvPr>
        </p:nvGraphicFramePr>
        <p:xfrm>
          <a:off x="9112144" y="1354123"/>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11" name="Straight Connector 11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7048558" y="1199097"/>
            <a:ext cx="167639" cy="176448"/>
          </a:xfrm>
          <a:prstGeom prst="rect">
            <a:avLst/>
          </a:prstGeom>
          <a:solidFill>
            <a:schemeClr val="tx1">
              <a:lumMod val="95000"/>
              <a:lumOff val="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2653333131"/>
              </p:ext>
            </p:extLst>
          </p:nvPr>
        </p:nvGraphicFramePr>
        <p:xfrm>
          <a:off x="9112144" y="1810819"/>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fa-IR" b="0" dirty="0" smtClean="0">
                          <a:solidFill>
                            <a:schemeClr val="tx1"/>
                          </a:solidFill>
                          <a:latin typeface="Times New Roman" panose="02020603050405020304" pitchFamily="18" charset="0"/>
                          <a:cs typeface="Times New Roman" panose="02020603050405020304" pitchFamily="18" charset="0"/>
                        </a:rPr>
                        <a:t>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50" name="Straight Connector 49"/>
          <p:cNvCxnSpPr/>
          <p:nvPr/>
        </p:nvCxnSpPr>
        <p:spPr>
          <a:xfrm flipH="1">
            <a:off x="8925086" y="1306124"/>
            <a:ext cx="10208" cy="9596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5" idx="7"/>
          </p:cNvCxnSpPr>
          <p:nvPr/>
        </p:nvCxnSpPr>
        <p:spPr>
          <a:xfrm rot="5400000" flipH="1" flipV="1">
            <a:off x="2196596" y="1413083"/>
            <a:ext cx="1194237" cy="12564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920902" y="333273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2920902" y="738081"/>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graphicFrame>
        <p:nvGraphicFramePr>
          <p:cNvPr id="96" name="Table 95"/>
          <p:cNvGraphicFramePr>
            <a:graphicFrameLocks noGrp="1"/>
          </p:cNvGraphicFramePr>
          <p:nvPr>
            <p:extLst>
              <p:ext uri="{D42A27DB-BD31-4B8C-83A1-F6EECF244321}">
                <p14:modId xmlns:p14="http://schemas.microsoft.com/office/powerpoint/2010/main" val="4128644750"/>
              </p:ext>
            </p:extLst>
          </p:nvPr>
        </p:nvGraphicFramePr>
        <p:xfrm>
          <a:off x="3435132" y="714434"/>
          <a:ext cx="464352" cy="2926080"/>
        </p:xfrm>
        <a:graphic>
          <a:graphicData uri="http://schemas.openxmlformats.org/drawingml/2006/table">
            <a:tbl>
              <a:tblPr firstRow="1" bandRow="1">
                <a:tableStyleId>{5C22544A-7EE6-4342-B048-85BDC9FD1C3A}</a:tableStyleId>
              </a:tblPr>
              <a:tblGrid>
                <a:gridCol w="464352">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P8</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P7</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P6</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P5</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cxnSp>
        <p:nvCxnSpPr>
          <p:cNvPr id="97" name="Straight Arrow Connector 96"/>
          <p:cNvCxnSpPr>
            <a:endCxn id="98" idx="1"/>
          </p:cNvCxnSpPr>
          <p:nvPr/>
        </p:nvCxnSpPr>
        <p:spPr>
          <a:xfrm flipV="1">
            <a:off x="3899484" y="3442296"/>
            <a:ext cx="496384" cy="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Flowchart: Decision 97"/>
          <p:cNvSpPr/>
          <p:nvPr/>
        </p:nvSpPr>
        <p:spPr>
          <a:xfrm>
            <a:off x="4395868" y="3003542"/>
            <a:ext cx="1148144" cy="877507"/>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5" name="TextBox 104"/>
          <p:cNvSpPr txBox="1"/>
          <p:nvPr/>
        </p:nvSpPr>
        <p:spPr>
          <a:xfrm>
            <a:off x="4497872" y="3240686"/>
            <a:ext cx="104378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P1 = =</a:t>
            </a:r>
            <a:r>
              <a:rPr lang="en-US" b="1" dirty="0" smtClean="0">
                <a:latin typeface="Times New Roman" panose="02020603050405020304" pitchFamily="18" charset="0"/>
                <a:cs typeface="Times New Roman" panose="02020603050405020304" pitchFamily="18" charset="0"/>
              </a:rPr>
              <a:t> 1</a:t>
            </a:r>
            <a:endParaRPr lang="en-US" b="1" dirty="0">
              <a:latin typeface="Times New Roman" panose="02020603050405020304" pitchFamily="18" charset="0"/>
              <a:cs typeface="Times New Roman" panose="02020603050405020304" pitchFamily="18" charset="0"/>
            </a:endParaRPr>
          </a:p>
        </p:txBody>
      </p:sp>
      <p:cxnSp>
        <p:nvCxnSpPr>
          <p:cNvPr id="108" name="Straight Arrow Connector 107"/>
          <p:cNvCxnSpPr/>
          <p:nvPr/>
        </p:nvCxnSpPr>
        <p:spPr>
          <a:xfrm>
            <a:off x="5516148" y="3437376"/>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389617" y="3099694"/>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cxnSp>
        <p:nvCxnSpPr>
          <p:cNvPr id="118" name="Elbow Connector 117"/>
          <p:cNvCxnSpPr>
            <a:stCxn id="98" idx="2"/>
          </p:cNvCxnSpPr>
          <p:nvPr/>
        </p:nvCxnSpPr>
        <p:spPr>
          <a:xfrm rot="16200000" flipH="1">
            <a:off x="5044985" y="3806003"/>
            <a:ext cx="386135" cy="53622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931866" y="3933172"/>
            <a:ext cx="72112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graphicFrame>
        <p:nvGraphicFramePr>
          <p:cNvPr id="120" name="Table 119"/>
          <p:cNvGraphicFramePr>
            <a:graphicFrameLocks noGrp="1"/>
          </p:cNvGraphicFramePr>
          <p:nvPr>
            <p:extLst>
              <p:ext uri="{D42A27DB-BD31-4B8C-83A1-F6EECF244321}">
                <p14:modId xmlns:p14="http://schemas.microsoft.com/office/powerpoint/2010/main" val="3085457164"/>
              </p:ext>
            </p:extLst>
          </p:nvPr>
        </p:nvGraphicFramePr>
        <p:xfrm>
          <a:off x="6036941" y="3265687"/>
          <a:ext cx="498464" cy="365760"/>
        </p:xfrm>
        <a:graphic>
          <a:graphicData uri="http://schemas.openxmlformats.org/drawingml/2006/table">
            <a:tbl>
              <a:tblPr firstRow="1" bandRow="1">
                <a:tableStyleId>{5C22544A-7EE6-4342-B048-85BDC9FD1C3A}</a:tableStyleId>
              </a:tblPr>
              <a:tblGrid>
                <a:gridCol w="49846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graphicFrame>
        <p:nvGraphicFramePr>
          <p:cNvPr id="121" name="Table 120"/>
          <p:cNvGraphicFramePr>
            <a:graphicFrameLocks noGrp="1"/>
          </p:cNvGraphicFramePr>
          <p:nvPr>
            <p:extLst>
              <p:ext uri="{D42A27DB-BD31-4B8C-83A1-F6EECF244321}">
                <p14:modId xmlns:p14="http://schemas.microsoft.com/office/powerpoint/2010/main" val="2087288242"/>
              </p:ext>
            </p:extLst>
          </p:nvPr>
        </p:nvGraphicFramePr>
        <p:xfrm>
          <a:off x="5522144" y="4093384"/>
          <a:ext cx="505610" cy="365760"/>
        </p:xfrm>
        <a:graphic>
          <a:graphicData uri="http://schemas.openxmlformats.org/drawingml/2006/table">
            <a:tbl>
              <a:tblPr firstRow="1" bandRow="1">
                <a:tableStyleId>{5C22544A-7EE6-4342-B048-85BDC9FD1C3A}</a:tableStyleId>
              </a:tblPr>
              <a:tblGrid>
                <a:gridCol w="505610">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P2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sp>
        <p:nvSpPr>
          <p:cNvPr id="122" name="Flowchart: Decision 121"/>
          <p:cNvSpPr/>
          <p:nvPr/>
        </p:nvSpPr>
        <p:spPr>
          <a:xfrm>
            <a:off x="7047415" y="3017094"/>
            <a:ext cx="1148144" cy="877507"/>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3" name="TextBox 122"/>
          <p:cNvSpPr txBox="1"/>
          <p:nvPr/>
        </p:nvSpPr>
        <p:spPr>
          <a:xfrm>
            <a:off x="7149419" y="3254238"/>
            <a:ext cx="1043784" cy="369332"/>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P2</a:t>
            </a:r>
            <a:r>
              <a:rPr lang="en-US" dirty="0" smtClean="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 1</a:t>
            </a:r>
            <a:endParaRPr lang="en-US" b="1" dirty="0">
              <a:latin typeface="Times New Roman" panose="02020603050405020304" pitchFamily="18" charset="0"/>
              <a:cs typeface="Times New Roman" panose="02020603050405020304" pitchFamily="18" charset="0"/>
            </a:endParaRPr>
          </a:p>
        </p:txBody>
      </p:sp>
      <p:cxnSp>
        <p:nvCxnSpPr>
          <p:cNvPr id="124" name="Straight Arrow Connector 123"/>
          <p:cNvCxnSpPr/>
          <p:nvPr/>
        </p:nvCxnSpPr>
        <p:spPr>
          <a:xfrm>
            <a:off x="6535405" y="3455848"/>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5" idx="0"/>
          </p:cNvCxnSpPr>
          <p:nvPr/>
        </p:nvCxnSpPr>
        <p:spPr>
          <a:xfrm rot="16200000" flipH="1">
            <a:off x="7597123" y="411315"/>
            <a:ext cx="852118" cy="1794098"/>
          </a:xfrm>
          <a:prstGeom prst="bentConnector4">
            <a:avLst>
              <a:gd name="adj1" fmla="val -7824"/>
              <a:gd name="adj2" fmla="val 813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0018677" y="1345249"/>
            <a:ext cx="67980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موجود</a:t>
            </a:r>
            <a:endParaRPr lang="en-US" dirty="0" smtClean="0">
              <a:latin typeface="Times New Roman" panose="02020603050405020304" pitchFamily="18" charset="0"/>
              <a:cs typeface="B Nazanin" panose="00000400000000000000" pitchFamily="2" charset="-78"/>
            </a:endParaRPr>
          </a:p>
        </p:txBody>
      </p:sp>
      <p:cxnSp>
        <p:nvCxnSpPr>
          <p:cNvPr id="127" name="Straight Arrow Connector 126"/>
          <p:cNvCxnSpPr/>
          <p:nvPr/>
        </p:nvCxnSpPr>
        <p:spPr>
          <a:xfrm rot="10800000">
            <a:off x="2744717" y="1584704"/>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9898924" y="1418561"/>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48048" y="3128269"/>
            <a:ext cx="4315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3899484" y="2788212"/>
            <a:ext cx="2363995" cy="311483"/>
          </a:xfrm>
          <a:prstGeom prst="bentConnector3">
            <a:avLst>
              <a:gd name="adj1" fmla="val 17364"/>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253954" y="2799869"/>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8205542" y="3455848"/>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1" name="Table 130"/>
          <p:cNvGraphicFramePr>
            <a:graphicFrameLocks noGrp="1"/>
          </p:cNvGraphicFramePr>
          <p:nvPr>
            <p:extLst>
              <p:ext uri="{D42A27DB-BD31-4B8C-83A1-F6EECF244321}">
                <p14:modId xmlns:p14="http://schemas.microsoft.com/office/powerpoint/2010/main" val="3673163701"/>
              </p:ext>
            </p:extLst>
          </p:nvPr>
        </p:nvGraphicFramePr>
        <p:xfrm>
          <a:off x="8723145" y="3272833"/>
          <a:ext cx="436904" cy="365760"/>
        </p:xfrm>
        <a:graphic>
          <a:graphicData uri="http://schemas.openxmlformats.org/drawingml/2006/table">
            <a:tbl>
              <a:tblPr firstRow="1" bandRow="1">
                <a:tableStyleId>{5C22544A-7EE6-4342-B048-85BDC9FD1C3A}</a:tableStyleId>
              </a:tblPr>
              <a:tblGrid>
                <a:gridCol w="43690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33" name="Straight Connector 132"/>
          <p:cNvCxnSpPr>
            <a:stCxn id="131" idx="3"/>
            <a:endCxn id="134" idx="1"/>
          </p:cNvCxnSpPr>
          <p:nvPr/>
        </p:nvCxnSpPr>
        <p:spPr>
          <a:xfrm flipV="1">
            <a:off x="9160049" y="3448525"/>
            <a:ext cx="493066" cy="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115" y="3162775"/>
            <a:ext cx="571500" cy="571500"/>
          </a:xfrm>
          <a:prstGeom prst="rect">
            <a:avLst/>
          </a:prstGeom>
        </p:spPr>
      </p:pic>
      <p:graphicFrame>
        <p:nvGraphicFramePr>
          <p:cNvPr id="135" name="Table 134"/>
          <p:cNvGraphicFramePr>
            <a:graphicFrameLocks noGrp="1"/>
          </p:cNvGraphicFramePr>
          <p:nvPr>
            <p:extLst>
              <p:ext uri="{D42A27DB-BD31-4B8C-83A1-F6EECF244321}">
                <p14:modId xmlns:p14="http://schemas.microsoft.com/office/powerpoint/2010/main" val="966970064"/>
              </p:ext>
            </p:extLst>
          </p:nvPr>
        </p:nvGraphicFramePr>
        <p:xfrm>
          <a:off x="7046556" y="5240344"/>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Matrix</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36" name="Rectangle 135"/>
          <p:cNvSpPr/>
          <p:nvPr/>
        </p:nvSpPr>
        <p:spPr>
          <a:xfrm>
            <a:off x="8328894" y="5240344"/>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7" name="Rectangle 136"/>
          <p:cNvSpPr/>
          <p:nvPr/>
        </p:nvSpPr>
        <p:spPr>
          <a:xfrm>
            <a:off x="8165608" y="524034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8" name="Rectangle 137"/>
          <p:cNvSpPr/>
          <p:nvPr/>
        </p:nvSpPr>
        <p:spPr>
          <a:xfrm>
            <a:off x="7224906" y="5240344"/>
            <a:ext cx="923284"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39" name="Rectangle 138"/>
          <p:cNvSpPr/>
          <p:nvPr/>
        </p:nvSpPr>
        <p:spPr>
          <a:xfrm>
            <a:off x="7046557" y="5240344"/>
            <a:ext cx="163286"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0" name="Oval 139"/>
          <p:cNvSpPr/>
          <p:nvPr/>
        </p:nvSpPr>
        <p:spPr>
          <a:xfrm>
            <a:off x="6816440" y="5075952"/>
            <a:ext cx="621034" cy="6037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41" name="Table 140"/>
          <p:cNvGraphicFramePr>
            <a:graphicFrameLocks noGrp="1"/>
          </p:cNvGraphicFramePr>
          <p:nvPr>
            <p:extLst>
              <p:ext uri="{D42A27DB-BD31-4B8C-83A1-F6EECF244321}">
                <p14:modId xmlns:p14="http://schemas.microsoft.com/office/powerpoint/2010/main" val="2587568497"/>
              </p:ext>
            </p:extLst>
          </p:nvPr>
        </p:nvGraphicFramePr>
        <p:xfrm>
          <a:off x="9112968" y="5547770"/>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sp>
        <p:nvSpPr>
          <p:cNvPr id="142" name="Rectangle 141"/>
          <p:cNvSpPr/>
          <p:nvPr/>
        </p:nvSpPr>
        <p:spPr>
          <a:xfrm>
            <a:off x="7049382" y="5392744"/>
            <a:ext cx="167639" cy="176448"/>
          </a:xfrm>
          <a:prstGeom prst="rect">
            <a:avLst/>
          </a:prstGeom>
          <a:solidFill>
            <a:srgbClr val="92D05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43" name="Table 142"/>
          <p:cNvGraphicFramePr>
            <a:graphicFrameLocks noGrp="1"/>
          </p:cNvGraphicFramePr>
          <p:nvPr>
            <p:extLst>
              <p:ext uri="{D42A27DB-BD31-4B8C-83A1-F6EECF244321}">
                <p14:modId xmlns:p14="http://schemas.microsoft.com/office/powerpoint/2010/main" val="3102359672"/>
              </p:ext>
            </p:extLst>
          </p:nvPr>
        </p:nvGraphicFramePr>
        <p:xfrm>
          <a:off x="9112968" y="6004466"/>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endParaRPr lang="en-US" b="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44" name="Straight Connector 143"/>
          <p:cNvCxnSpPr/>
          <p:nvPr/>
        </p:nvCxnSpPr>
        <p:spPr>
          <a:xfrm>
            <a:off x="8921055" y="5385879"/>
            <a:ext cx="4855" cy="107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16200000" flipH="1">
            <a:off x="7597947" y="4595437"/>
            <a:ext cx="852118" cy="1794098"/>
          </a:xfrm>
          <a:prstGeom prst="bentConnector4">
            <a:avLst>
              <a:gd name="adj1" fmla="val -7824"/>
              <a:gd name="adj2" fmla="val 813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9308667" y="5299580"/>
            <a:ext cx="643" cy="182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34" idx="3"/>
            <a:endCxn id="143" idx="3"/>
          </p:cNvCxnSpPr>
          <p:nvPr/>
        </p:nvCxnSpPr>
        <p:spPr>
          <a:xfrm flipH="1">
            <a:off x="9504366" y="3448525"/>
            <a:ext cx="720249" cy="2738821"/>
          </a:xfrm>
          <a:prstGeom prst="bentConnector3">
            <a:avLst>
              <a:gd name="adj1" fmla="val -317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9909694" y="1894825"/>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2" idx="3"/>
          </p:cNvCxnSpPr>
          <p:nvPr/>
        </p:nvCxnSpPr>
        <p:spPr>
          <a:xfrm flipH="1">
            <a:off x="8935294" y="1537003"/>
            <a:ext cx="568248" cy="1591266"/>
          </a:xfrm>
          <a:prstGeom prst="bentConnector4">
            <a:avLst>
              <a:gd name="adj1" fmla="val -40229"/>
              <a:gd name="adj2" fmla="val 557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027552" y="4276264"/>
            <a:ext cx="2586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Picture 1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083" y="4001663"/>
            <a:ext cx="571500" cy="571500"/>
          </a:xfrm>
          <a:prstGeom prst="rect">
            <a:avLst/>
          </a:prstGeom>
        </p:spPr>
      </p:pic>
      <p:sp>
        <p:nvSpPr>
          <p:cNvPr id="162" name="TextBox 161"/>
          <p:cNvSpPr txBox="1"/>
          <p:nvPr/>
        </p:nvSpPr>
        <p:spPr>
          <a:xfrm>
            <a:off x="8116265" y="3132286"/>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cxnSp>
        <p:nvCxnSpPr>
          <p:cNvPr id="166" name="Straight Arrow Connector 165"/>
          <p:cNvCxnSpPr/>
          <p:nvPr/>
        </p:nvCxnSpPr>
        <p:spPr>
          <a:xfrm flipV="1">
            <a:off x="6794206" y="3455281"/>
            <a:ext cx="0" cy="8119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endCxn id="170" idx="1"/>
          </p:cNvCxnSpPr>
          <p:nvPr/>
        </p:nvCxnSpPr>
        <p:spPr>
          <a:xfrm>
            <a:off x="7631338" y="3902291"/>
            <a:ext cx="1089451" cy="373973"/>
          </a:xfrm>
          <a:prstGeom prst="bentConnector3">
            <a:avLst>
              <a:gd name="adj1" fmla="val -133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7593264" y="3954415"/>
            <a:ext cx="72112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graphicFrame>
        <p:nvGraphicFramePr>
          <p:cNvPr id="170" name="Table 169"/>
          <p:cNvGraphicFramePr>
            <a:graphicFrameLocks noGrp="1"/>
          </p:cNvGraphicFramePr>
          <p:nvPr>
            <p:extLst>
              <p:ext uri="{D42A27DB-BD31-4B8C-83A1-F6EECF244321}">
                <p14:modId xmlns:p14="http://schemas.microsoft.com/office/powerpoint/2010/main" val="8791367"/>
              </p:ext>
            </p:extLst>
          </p:nvPr>
        </p:nvGraphicFramePr>
        <p:xfrm>
          <a:off x="8720789" y="4093384"/>
          <a:ext cx="435134" cy="365760"/>
        </p:xfrm>
        <a:graphic>
          <a:graphicData uri="http://schemas.openxmlformats.org/drawingml/2006/table">
            <a:tbl>
              <a:tblPr firstRow="1" bandRow="1">
                <a:tableStyleId>{5C22544A-7EE6-4342-B048-85BDC9FD1C3A}</a:tableStyleId>
              </a:tblPr>
              <a:tblGrid>
                <a:gridCol w="43513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R</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72" name="Straight Arrow Connector 171"/>
          <p:cNvCxnSpPr>
            <a:stCxn id="170" idx="3"/>
          </p:cNvCxnSpPr>
          <p:nvPr/>
        </p:nvCxnSpPr>
        <p:spPr>
          <a:xfrm flipV="1">
            <a:off x="9155923" y="4267340"/>
            <a:ext cx="1308641" cy="89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720789" y="3128269"/>
            <a:ext cx="4315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527882" y="5369617"/>
            <a:ext cx="2774718" cy="923330"/>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نکته : این الگوریتم پس از بررسی </a:t>
            </a:r>
          </a:p>
          <a:p>
            <a:pPr algn="r" rtl="1"/>
            <a:r>
              <a:rPr lang="fa-IR" dirty="0" smtClean="0">
                <a:latin typeface="Times New Roman" panose="02020603050405020304" pitchFamily="18" charset="0"/>
                <a:cs typeface="B Nazanin" panose="00000400000000000000" pitchFamily="2" charset="-78"/>
              </a:rPr>
              <a:t>تمامی پیکسل های ماتریس پیام</a:t>
            </a:r>
          </a:p>
          <a:p>
            <a:pPr algn="r" rtl="1"/>
            <a:r>
              <a:rPr lang="fa-IR" dirty="0" smtClean="0">
                <a:latin typeface="Times New Roman" panose="02020603050405020304" pitchFamily="18" charset="0"/>
                <a:cs typeface="B Nazanin" panose="00000400000000000000" pitchFamily="2" charset="-78"/>
              </a:rPr>
              <a:t>دوباره اجرا می‌شود.</a:t>
            </a:r>
            <a:endParaRPr lang="en-US" dirty="0">
              <a:latin typeface="Times New Roman" panose="02020603050405020304" pitchFamily="18" charset="0"/>
              <a:cs typeface="B Nazanin" panose="00000400000000000000" pitchFamily="2" charset="-78"/>
            </a:endParaRPr>
          </a:p>
        </p:txBody>
      </p:sp>
      <p:sp>
        <p:nvSpPr>
          <p:cNvPr id="83" name="TextBox 82"/>
          <p:cNvSpPr txBox="1"/>
          <p:nvPr/>
        </p:nvSpPr>
        <p:spPr>
          <a:xfrm>
            <a:off x="426128" y="86087"/>
            <a:ext cx="11008443" cy="369332"/>
          </a:xfrm>
          <a:prstGeom prst="rect">
            <a:avLst/>
          </a:prstGeom>
          <a:noFill/>
        </p:spPr>
        <p:txBody>
          <a:bodyPr wrap="square" rtlCol="0">
            <a:spAutoFit/>
          </a:bodyPr>
          <a:lstStyle/>
          <a:p>
            <a:pPr algn="r" rtl="1">
              <a:lnSpc>
                <a:spcPct val="100000"/>
              </a:lnSpc>
            </a:pPr>
            <a:r>
              <a:rPr lang="fa-IR" dirty="0" smtClean="0">
                <a:latin typeface="Times New Roman" panose="02020603050405020304" pitchFamily="18" charset="0"/>
                <a:cs typeface="B Nazanin" panose="00000400000000000000" pitchFamily="2" charset="-78"/>
              </a:rPr>
              <a:t>گام سیزده : فلوچارت روش بازیابی در فاز دو با استفاده از بلاک های دسته سوم شامل </a:t>
            </a:r>
            <a:r>
              <a:rPr lang="en-US" dirty="0" smtClean="0">
                <a:latin typeface="Times New Roman" panose="02020603050405020304" pitchFamily="18" charset="0"/>
                <a:cs typeface="B Nazanin" panose="00000400000000000000" pitchFamily="2" charset="-78"/>
              </a:rPr>
              <a:t>A3</a:t>
            </a:r>
            <a:r>
              <a:rPr lang="fa-IR"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B1</a:t>
            </a:r>
            <a:r>
              <a:rPr lang="fa-IR"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C4</a:t>
            </a:r>
            <a:r>
              <a:rPr lang="fa-IR" dirty="0" smtClean="0">
                <a:latin typeface="Times New Roman" panose="02020603050405020304" pitchFamily="18" charset="0"/>
                <a:cs typeface="B Nazanin" panose="00000400000000000000" pitchFamily="2" charset="-78"/>
              </a:rPr>
              <a:t> و </a:t>
            </a:r>
            <a:r>
              <a:rPr lang="en-US" dirty="0" smtClean="0">
                <a:latin typeface="Times New Roman" panose="02020603050405020304" pitchFamily="18" charset="0"/>
                <a:cs typeface="B Nazanin" panose="00000400000000000000" pitchFamily="2" charset="-78"/>
              </a:rPr>
              <a:t>D2</a:t>
            </a:r>
            <a:r>
              <a:rPr lang="fa-IR" dirty="0" smtClean="0">
                <a:latin typeface="Times New Roman" panose="02020603050405020304" pitchFamily="18" charset="0"/>
                <a:cs typeface="B Nazanin" panose="00000400000000000000" pitchFamily="2" charset="-78"/>
              </a:rPr>
              <a:t> به همراه رمزگشایی تصویرپیام</a:t>
            </a:r>
            <a:endParaRPr lang="en-US" dirty="0">
              <a:latin typeface="Times New Roman" panose="02020603050405020304" pitchFamily="18" charset="0"/>
              <a:cs typeface="B Nazanin" panose="00000400000000000000" pitchFamily="2" charset="-78"/>
            </a:endParaRPr>
          </a:p>
        </p:txBody>
      </p:sp>
      <p:cxnSp>
        <p:nvCxnSpPr>
          <p:cNvPr id="13" name="Straight Connector 12"/>
          <p:cNvCxnSpPr/>
          <p:nvPr/>
        </p:nvCxnSpPr>
        <p:spPr>
          <a:xfrm flipH="1">
            <a:off x="6670603" y="1043889"/>
            <a:ext cx="1071" cy="15203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74949" y="1532250"/>
            <a:ext cx="909277" cy="369332"/>
          </a:xfrm>
          <a:prstGeom prst="rect">
            <a:avLst/>
          </a:prstGeom>
          <a:noFill/>
        </p:spPr>
        <p:txBody>
          <a:bodyPr wrap="square" rtlCol="0">
            <a:spAutoFit/>
          </a:bodyPr>
          <a:lstStyle/>
          <a:p>
            <a:pPr algn="ctr"/>
            <a:r>
              <a:rPr lang="fa-IR" dirty="0" smtClean="0">
                <a:cs typeface="B Nazanin" panose="00000400000000000000" pitchFamily="2" charset="-78"/>
              </a:rPr>
              <a:t>بخش . 1</a:t>
            </a:r>
            <a:endParaRPr lang="en-US" dirty="0">
              <a:cs typeface="B Nazanin" panose="00000400000000000000" pitchFamily="2" charset="-78"/>
            </a:endParaRPr>
          </a:p>
        </p:txBody>
      </p:sp>
      <p:cxnSp>
        <p:nvCxnSpPr>
          <p:cNvPr id="88" name="Straight Connector 87"/>
          <p:cNvCxnSpPr/>
          <p:nvPr/>
        </p:nvCxnSpPr>
        <p:spPr>
          <a:xfrm flipH="1">
            <a:off x="6687759" y="5130278"/>
            <a:ext cx="1071" cy="15203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792105" y="5618639"/>
            <a:ext cx="909277" cy="369332"/>
          </a:xfrm>
          <a:prstGeom prst="rect">
            <a:avLst/>
          </a:prstGeom>
          <a:noFill/>
        </p:spPr>
        <p:txBody>
          <a:bodyPr wrap="square" rtlCol="0">
            <a:spAutoFit/>
          </a:bodyPr>
          <a:lstStyle/>
          <a:p>
            <a:pPr algn="ctr"/>
            <a:r>
              <a:rPr lang="fa-IR" dirty="0" smtClean="0">
                <a:cs typeface="B Nazanin" panose="00000400000000000000" pitchFamily="2" charset="-78"/>
              </a:rPr>
              <a:t>بخش . 3</a:t>
            </a:r>
            <a:endParaRPr lang="en-US" dirty="0">
              <a:cs typeface="B Nazanin" panose="00000400000000000000" pitchFamily="2" charset="-78"/>
            </a:endParaRPr>
          </a:p>
        </p:txBody>
      </p:sp>
      <p:cxnSp>
        <p:nvCxnSpPr>
          <p:cNvPr id="91" name="Straight Connector 90"/>
          <p:cNvCxnSpPr/>
          <p:nvPr/>
        </p:nvCxnSpPr>
        <p:spPr>
          <a:xfrm rot="5400000" flipH="1">
            <a:off x="1751419" y="2969929"/>
            <a:ext cx="1071" cy="15203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256222" y="3778155"/>
            <a:ext cx="909277" cy="369332"/>
          </a:xfrm>
          <a:prstGeom prst="rect">
            <a:avLst/>
          </a:prstGeom>
          <a:noFill/>
        </p:spPr>
        <p:txBody>
          <a:bodyPr wrap="square" rtlCol="0">
            <a:spAutoFit/>
          </a:bodyPr>
          <a:lstStyle/>
          <a:p>
            <a:pPr algn="ctr"/>
            <a:r>
              <a:rPr lang="fa-IR" dirty="0" smtClean="0">
                <a:cs typeface="B Nazanin" panose="00000400000000000000" pitchFamily="2" charset="-78"/>
              </a:rPr>
              <a:t>بخش . 2</a:t>
            </a:r>
            <a:endParaRPr lang="en-US" dirty="0">
              <a:cs typeface="B Nazanin" panose="00000400000000000000" pitchFamily="2" charset="-78"/>
            </a:endParaRPr>
          </a:p>
        </p:txBody>
      </p:sp>
      <p:sp>
        <p:nvSpPr>
          <p:cNvPr id="93" name="TextBox 92"/>
          <p:cNvSpPr txBox="1"/>
          <p:nvPr/>
        </p:nvSpPr>
        <p:spPr>
          <a:xfrm>
            <a:off x="10018677" y="1812609"/>
            <a:ext cx="87284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نا موجود</a:t>
            </a:r>
            <a:endParaRPr lang="en-US" dirty="0" smtClean="0">
              <a:latin typeface="Times New Roman" panose="02020603050405020304" pitchFamily="18" charset="0"/>
              <a:cs typeface="B Nazanin" panose="00000400000000000000" pitchFamily="2" charset="-78"/>
            </a:endParaRPr>
          </a:p>
        </p:txBody>
      </p:sp>
      <p:sp>
        <p:nvSpPr>
          <p:cNvPr id="99" name="TextBox 98"/>
          <p:cNvSpPr txBox="1"/>
          <p:nvPr/>
        </p:nvSpPr>
        <p:spPr>
          <a:xfrm>
            <a:off x="8973312" y="4950368"/>
            <a:ext cx="67980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موجود</a:t>
            </a:r>
            <a:endParaRPr lang="en-US" dirty="0" smtClean="0">
              <a:latin typeface="Times New Roman" panose="02020603050405020304" pitchFamily="18" charset="0"/>
              <a:cs typeface="B Nazanin" panose="00000400000000000000" pitchFamily="2" charset="-78"/>
            </a:endParaRPr>
          </a:p>
        </p:txBody>
      </p:sp>
      <p:sp>
        <p:nvSpPr>
          <p:cNvPr id="100" name="TextBox 99"/>
          <p:cNvSpPr txBox="1"/>
          <p:nvPr/>
        </p:nvSpPr>
        <p:spPr>
          <a:xfrm>
            <a:off x="8987280" y="6488668"/>
            <a:ext cx="67980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بازیابی</a:t>
            </a:r>
            <a:endParaRPr lang="en-US" dirty="0" smtClean="0">
              <a:latin typeface="Times New Roman" panose="02020603050405020304" pitchFamily="18" charset="0"/>
              <a:cs typeface="B Nazanin" panose="00000400000000000000" pitchFamily="2" charset="-78"/>
            </a:endParaRPr>
          </a:p>
        </p:txBody>
      </p:sp>
      <p:cxnSp>
        <p:nvCxnSpPr>
          <p:cNvPr id="101" name="Straight Arrow Connector 100"/>
          <p:cNvCxnSpPr/>
          <p:nvPr/>
        </p:nvCxnSpPr>
        <p:spPr>
          <a:xfrm rot="10800000">
            <a:off x="9327181" y="6388962"/>
            <a:ext cx="643" cy="182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195893" y="1866147"/>
            <a:ext cx="1086284" cy="830997"/>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مقدار پیکسل به بیت پلین ها</a:t>
            </a:r>
            <a:endParaRPr lang="en-US" sz="1600" dirty="0">
              <a:latin typeface="Times New Roman" panose="02020603050405020304" pitchFamily="18" charset="0"/>
              <a:cs typeface="B Nazanin" panose="00000400000000000000" pitchFamily="2" charset="-78"/>
            </a:endParaRPr>
          </a:p>
        </p:txBody>
      </p:sp>
      <p:sp>
        <p:nvSpPr>
          <p:cNvPr id="84" name="Rectangle 8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25</a:t>
            </a:r>
            <a:endParaRPr lang="en-US" dirty="0"/>
          </a:p>
        </p:txBody>
      </p:sp>
    </p:spTree>
    <p:extLst>
      <p:ext uri="{BB962C8B-B14F-4D97-AF65-F5344CB8AC3E}">
        <p14:creationId xmlns:p14="http://schemas.microsoft.com/office/powerpoint/2010/main" val="40521728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641525430"/>
              </p:ext>
            </p:extLst>
          </p:nvPr>
        </p:nvGraphicFramePr>
        <p:xfrm>
          <a:off x="632903" y="1361952"/>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B1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Case.6</a:t>
                      </a:r>
                      <a:endParaRPr lang="en-US" sz="800" b="0" dirty="0" smtClean="0">
                        <a:solidFill>
                          <a:schemeClr val="tx1"/>
                        </a:solidFill>
                        <a:latin typeface="Times New Roman" panose="02020603050405020304" pitchFamily="18" charset="0"/>
                        <a:cs typeface="Times New Roman" panose="02020603050405020304" pitchFamily="18" charset="0"/>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100221436"/>
                  </a:ext>
                </a:extLst>
              </a:tr>
            </a:tbl>
          </a:graphicData>
        </a:graphic>
      </p:graphicFrame>
      <p:sp>
        <p:nvSpPr>
          <p:cNvPr id="36" name="Rectangle 35"/>
          <p:cNvSpPr/>
          <p:nvPr/>
        </p:nvSpPr>
        <p:spPr>
          <a:xfrm>
            <a:off x="1915241" y="2672592"/>
            <a:ext cx="163286" cy="164456"/>
          </a:xfrm>
          <a:prstGeom prst="rect">
            <a:avLst/>
          </a:prstGeom>
          <a:solidFill>
            <a:schemeClr val="accent2">
              <a:lumMod val="7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Rectangle 36"/>
          <p:cNvSpPr/>
          <p:nvPr/>
        </p:nvSpPr>
        <p:spPr>
          <a:xfrm>
            <a:off x="1751955" y="26725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8" name="Rectangle 37"/>
          <p:cNvSpPr/>
          <p:nvPr/>
        </p:nvSpPr>
        <p:spPr>
          <a:xfrm>
            <a:off x="958189" y="2672592"/>
            <a:ext cx="79376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41" name="Rectangle 40"/>
          <p:cNvSpPr/>
          <p:nvPr/>
        </p:nvSpPr>
        <p:spPr>
          <a:xfrm>
            <a:off x="632904" y="26725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2" name="Rectangle 41"/>
          <p:cNvSpPr/>
          <p:nvPr/>
        </p:nvSpPr>
        <p:spPr>
          <a:xfrm>
            <a:off x="794903" y="2672592"/>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5" name="Oval 44"/>
          <p:cNvSpPr/>
          <p:nvPr/>
        </p:nvSpPr>
        <p:spPr>
          <a:xfrm>
            <a:off x="1803143" y="2575770"/>
            <a:ext cx="424526" cy="427772"/>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64" name="Table 63"/>
          <p:cNvGraphicFramePr>
            <a:graphicFrameLocks noGrp="1"/>
          </p:cNvGraphicFramePr>
          <p:nvPr>
            <p:extLst>
              <p:ext uri="{D42A27DB-BD31-4B8C-83A1-F6EECF244321}">
                <p14:modId xmlns:p14="http://schemas.microsoft.com/office/powerpoint/2010/main" val="966079971"/>
              </p:ext>
            </p:extLst>
          </p:nvPr>
        </p:nvGraphicFramePr>
        <p:xfrm>
          <a:off x="7045732" y="104669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Matrix</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65" name="Rectangle 64"/>
          <p:cNvSpPr/>
          <p:nvPr/>
        </p:nvSpPr>
        <p:spPr>
          <a:xfrm>
            <a:off x="8328070" y="1046697"/>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6" name="Rectangle 65"/>
          <p:cNvSpPr/>
          <p:nvPr/>
        </p:nvSpPr>
        <p:spPr>
          <a:xfrm>
            <a:off x="8164784" y="1046697"/>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Rectangle 66"/>
          <p:cNvSpPr/>
          <p:nvPr/>
        </p:nvSpPr>
        <p:spPr>
          <a:xfrm>
            <a:off x="7224082" y="1046697"/>
            <a:ext cx="923284"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68" name="Rectangle 67"/>
          <p:cNvSpPr/>
          <p:nvPr/>
        </p:nvSpPr>
        <p:spPr>
          <a:xfrm>
            <a:off x="7045733" y="1046697"/>
            <a:ext cx="163286"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Oval 84"/>
          <p:cNvSpPr/>
          <p:nvPr/>
        </p:nvSpPr>
        <p:spPr>
          <a:xfrm>
            <a:off x="6815616" y="882305"/>
            <a:ext cx="621034" cy="6037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036217190"/>
              </p:ext>
            </p:extLst>
          </p:nvPr>
        </p:nvGraphicFramePr>
        <p:xfrm>
          <a:off x="9112144" y="1354123"/>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11" name="Straight Connector 11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7048558" y="1199097"/>
            <a:ext cx="167639" cy="176448"/>
          </a:xfrm>
          <a:prstGeom prst="rect">
            <a:avLst/>
          </a:prstGeom>
          <a:solidFill>
            <a:schemeClr val="tx1">
              <a:lumMod val="95000"/>
              <a:lumOff val="5000"/>
            </a:schemeClr>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89" name="Table 88"/>
          <p:cNvGraphicFramePr>
            <a:graphicFrameLocks noGrp="1"/>
          </p:cNvGraphicFramePr>
          <p:nvPr>
            <p:extLst>
              <p:ext uri="{D42A27DB-BD31-4B8C-83A1-F6EECF244321}">
                <p14:modId xmlns:p14="http://schemas.microsoft.com/office/powerpoint/2010/main" val="1454634191"/>
              </p:ext>
            </p:extLst>
          </p:nvPr>
        </p:nvGraphicFramePr>
        <p:xfrm>
          <a:off x="9112144" y="1810819"/>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X</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50" name="Straight Connector 49"/>
          <p:cNvCxnSpPr/>
          <p:nvPr/>
        </p:nvCxnSpPr>
        <p:spPr>
          <a:xfrm flipH="1">
            <a:off x="8925086" y="1306124"/>
            <a:ext cx="10208" cy="9596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5" idx="7"/>
          </p:cNvCxnSpPr>
          <p:nvPr/>
        </p:nvCxnSpPr>
        <p:spPr>
          <a:xfrm rot="5400000" flipH="1" flipV="1">
            <a:off x="2196596" y="1413083"/>
            <a:ext cx="1194237" cy="125643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2920902" y="333273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2920902" y="738081"/>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graphicFrame>
        <p:nvGraphicFramePr>
          <p:cNvPr id="96" name="Table 95"/>
          <p:cNvGraphicFramePr>
            <a:graphicFrameLocks noGrp="1"/>
          </p:cNvGraphicFramePr>
          <p:nvPr>
            <p:extLst>
              <p:ext uri="{D42A27DB-BD31-4B8C-83A1-F6EECF244321}">
                <p14:modId xmlns:p14="http://schemas.microsoft.com/office/powerpoint/2010/main" val="2234517119"/>
              </p:ext>
            </p:extLst>
          </p:nvPr>
        </p:nvGraphicFramePr>
        <p:xfrm>
          <a:off x="3435132" y="714434"/>
          <a:ext cx="464352" cy="2926080"/>
        </p:xfrm>
        <a:graphic>
          <a:graphicData uri="http://schemas.openxmlformats.org/drawingml/2006/table">
            <a:tbl>
              <a:tblPr firstRow="1" bandRow="1">
                <a:tableStyleId>{5C22544A-7EE6-4342-B048-85BDC9FD1C3A}</a:tableStyleId>
              </a:tblPr>
              <a:tblGrid>
                <a:gridCol w="464352">
                  <a:extLst>
                    <a:ext uri="{9D8B030D-6E8A-4147-A177-3AD203B41FA5}">
                      <a16:colId xmlns:a16="http://schemas.microsoft.com/office/drawing/2014/main" xmlns="" val="233827251"/>
                    </a:ext>
                  </a:extLst>
                </a:gridCol>
              </a:tblGrid>
              <a:tr h="25641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92302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07426843"/>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28909181"/>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0</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23467205"/>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06576886"/>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07269319"/>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933432682"/>
                  </a:ext>
                </a:extLst>
              </a:tr>
              <a:tr h="329565">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427377"/>
                  </a:ext>
                </a:extLst>
              </a:tr>
            </a:tbl>
          </a:graphicData>
        </a:graphic>
      </p:graphicFrame>
      <p:cxnSp>
        <p:nvCxnSpPr>
          <p:cNvPr id="97" name="Straight Arrow Connector 96"/>
          <p:cNvCxnSpPr>
            <a:endCxn id="98" idx="1"/>
          </p:cNvCxnSpPr>
          <p:nvPr/>
        </p:nvCxnSpPr>
        <p:spPr>
          <a:xfrm flipV="1">
            <a:off x="3899484" y="3442296"/>
            <a:ext cx="496384" cy="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Flowchart: Decision 97"/>
          <p:cNvSpPr/>
          <p:nvPr/>
        </p:nvSpPr>
        <p:spPr>
          <a:xfrm>
            <a:off x="4395868" y="3003542"/>
            <a:ext cx="1148144" cy="877507"/>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5" name="TextBox 104"/>
          <p:cNvSpPr txBox="1"/>
          <p:nvPr/>
        </p:nvSpPr>
        <p:spPr>
          <a:xfrm>
            <a:off x="4557352" y="3242597"/>
            <a:ext cx="104378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 = =</a:t>
            </a:r>
            <a:r>
              <a:rPr lang="en-US" b="1" dirty="0" smtClean="0">
                <a:latin typeface="Times New Roman" panose="02020603050405020304" pitchFamily="18" charset="0"/>
                <a:cs typeface="Times New Roman" panose="02020603050405020304" pitchFamily="18" charset="0"/>
              </a:rPr>
              <a:t> 1</a:t>
            </a:r>
            <a:endParaRPr lang="en-US" b="1" dirty="0">
              <a:latin typeface="Times New Roman" panose="02020603050405020304" pitchFamily="18" charset="0"/>
              <a:cs typeface="Times New Roman" panose="02020603050405020304" pitchFamily="18" charset="0"/>
            </a:endParaRPr>
          </a:p>
        </p:txBody>
      </p:sp>
      <p:cxnSp>
        <p:nvCxnSpPr>
          <p:cNvPr id="108" name="Straight Arrow Connector 107"/>
          <p:cNvCxnSpPr/>
          <p:nvPr/>
        </p:nvCxnSpPr>
        <p:spPr>
          <a:xfrm>
            <a:off x="5516148" y="3437376"/>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389617" y="3099694"/>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cxnSp>
        <p:nvCxnSpPr>
          <p:cNvPr id="118" name="Elbow Connector 117"/>
          <p:cNvCxnSpPr>
            <a:stCxn id="98" idx="2"/>
          </p:cNvCxnSpPr>
          <p:nvPr/>
        </p:nvCxnSpPr>
        <p:spPr>
          <a:xfrm rot="16200000" flipH="1">
            <a:off x="5044985" y="3806003"/>
            <a:ext cx="386135" cy="53622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931866" y="3933172"/>
            <a:ext cx="72112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graphicFrame>
        <p:nvGraphicFramePr>
          <p:cNvPr id="120" name="Table 119"/>
          <p:cNvGraphicFramePr>
            <a:graphicFrameLocks noGrp="1"/>
          </p:cNvGraphicFramePr>
          <p:nvPr>
            <p:extLst>
              <p:ext uri="{D42A27DB-BD31-4B8C-83A1-F6EECF244321}">
                <p14:modId xmlns:p14="http://schemas.microsoft.com/office/powerpoint/2010/main" val="1090575162"/>
              </p:ext>
            </p:extLst>
          </p:nvPr>
        </p:nvGraphicFramePr>
        <p:xfrm>
          <a:off x="6036941" y="3265687"/>
          <a:ext cx="498464" cy="365760"/>
        </p:xfrm>
        <a:graphic>
          <a:graphicData uri="http://schemas.openxmlformats.org/drawingml/2006/table">
            <a:tbl>
              <a:tblPr firstRow="1" bandRow="1">
                <a:tableStyleId>{5C22544A-7EE6-4342-B048-85BDC9FD1C3A}</a:tableStyleId>
              </a:tblPr>
              <a:tblGrid>
                <a:gridCol w="49846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graphicFrame>
        <p:nvGraphicFramePr>
          <p:cNvPr id="121" name="Table 120"/>
          <p:cNvGraphicFramePr>
            <a:graphicFrameLocks noGrp="1"/>
          </p:cNvGraphicFramePr>
          <p:nvPr>
            <p:extLst>
              <p:ext uri="{D42A27DB-BD31-4B8C-83A1-F6EECF244321}">
                <p14:modId xmlns:p14="http://schemas.microsoft.com/office/powerpoint/2010/main" val="710123608"/>
              </p:ext>
            </p:extLst>
          </p:nvPr>
        </p:nvGraphicFramePr>
        <p:xfrm>
          <a:off x="5522144" y="4093384"/>
          <a:ext cx="505610" cy="365760"/>
        </p:xfrm>
        <a:graphic>
          <a:graphicData uri="http://schemas.openxmlformats.org/drawingml/2006/table">
            <a:tbl>
              <a:tblPr firstRow="1" bandRow="1">
                <a:tableStyleId>{5C22544A-7EE6-4342-B048-85BDC9FD1C3A}</a:tableStyleId>
              </a:tblPr>
              <a:tblGrid>
                <a:gridCol w="505610">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sp>
        <p:nvSpPr>
          <p:cNvPr id="122" name="Flowchart: Decision 121"/>
          <p:cNvSpPr/>
          <p:nvPr/>
        </p:nvSpPr>
        <p:spPr>
          <a:xfrm>
            <a:off x="7047415" y="3017094"/>
            <a:ext cx="1148144" cy="877507"/>
          </a:xfrm>
          <a:prstGeom prst="flowChartDecision">
            <a:avLst/>
          </a:prstGeom>
          <a:noFill/>
          <a:ln w="1905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3" name="TextBox 122"/>
          <p:cNvSpPr txBox="1"/>
          <p:nvPr/>
        </p:nvSpPr>
        <p:spPr>
          <a:xfrm>
            <a:off x="7223733" y="3253908"/>
            <a:ext cx="1043784" cy="369332"/>
          </a:xfrm>
          <a:prstGeom prst="rect">
            <a:avLst/>
          </a:prstGeom>
          <a:noFill/>
        </p:spPr>
        <p:txBody>
          <a:bodyPr wrap="square" rtlCol="0">
            <a:spAutoFit/>
          </a:bodyPr>
          <a:lstStyle/>
          <a:p>
            <a:r>
              <a:rPr lang="en-US" u="sng"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 1</a:t>
            </a:r>
            <a:endParaRPr lang="en-US" b="1" dirty="0">
              <a:latin typeface="Times New Roman" panose="02020603050405020304" pitchFamily="18" charset="0"/>
              <a:cs typeface="Times New Roman" panose="02020603050405020304" pitchFamily="18" charset="0"/>
            </a:endParaRPr>
          </a:p>
        </p:txBody>
      </p:sp>
      <p:cxnSp>
        <p:nvCxnSpPr>
          <p:cNvPr id="124" name="Straight Arrow Connector 123"/>
          <p:cNvCxnSpPr/>
          <p:nvPr/>
        </p:nvCxnSpPr>
        <p:spPr>
          <a:xfrm>
            <a:off x="6535405" y="3455848"/>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85" idx="0"/>
          </p:cNvCxnSpPr>
          <p:nvPr/>
        </p:nvCxnSpPr>
        <p:spPr>
          <a:xfrm rot="16200000" flipH="1">
            <a:off x="7597123" y="411315"/>
            <a:ext cx="852118" cy="1794098"/>
          </a:xfrm>
          <a:prstGeom prst="bentConnector4">
            <a:avLst>
              <a:gd name="adj1" fmla="val -7824"/>
              <a:gd name="adj2" fmla="val 813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rot="5400000">
            <a:off x="9898924" y="1418561"/>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48048" y="3128269"/>
            <a:ext cx="4315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3899484" y="2788212"/>
            <a:ext cx="2363995" cy="311483"/>
          </a:xfrm>
          <a:prstGeom prst="bentConnector3">
            <a:avLst>
              <a:gd name="adj1" fmla="val 17364"/>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6253954" y="2799869"/>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8205542" y="3455848"/>
            <a:ext cx="5176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1" name="Table 130"/>
          <p:cNvGraphicFramePr>
            <a:graphicFrameLocks noGrp="1"/>
          </p:cNvGraphicFramePr>
          <p:nvPr>
            <p:extLst>
              <p:ext uri="{D42A27DB-BD31-4B8C-83A1-F6EECF244321}">
                <p14:modId xmlns:p14="http://schemas.microsoft.com/office/powerpoint/2010/main" val="2306997816"/>
              </p:ext>
            </p:extLst>
          </p:nvPr>
        </p:nvGraphicFramePr>
        <p:xfrm>
          <a:off x="8723145" y="3272833"/>
          <a:ext cx="436904" cy="365760"/>
        </p:xfrm>
        <a:graphic>
          <a:graphicData uri="http://schemas.openxmlformats.org/drawingml/2006/table">
            <a:tbl>
              <a:tblPr firstRow="1" bandRow="1">
                <a:tableStyleId>{5C22544A-7EE6-4342-B048-85BDC9FD1C3A}</a:tableStyleId>
              </a:tblPr>
              <a:tblGrid>
                <a:gridCol w="43690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33" name="Straight Connector 132"/>
          <p:cNvCxnSpPr>
            <a:stCxn id="131" idx="3"/>
            <a:endCxn id="134" idx="1"/>
          </p:cNvCxnSpPr>
          <p:nvPr/>
        </p:nvCxnSpPr>
        <p:spPr>
          <a:xfrm flipV="1">
            <a:off x="9160049" y="3448525"/>
            <a:ext cx="493066" cy="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115" y="3162775"/>
            <a:ext cx="571500" cy="571500"/>
          </a:xfrm>
          <a:prstGeom prst="rect">
            <a:avLst/>
          </a:prstGeom>
        </p:spPr>
      </p:pic>
      <p:graphicFrame>
        <p:nvGraphicFramePr>
          <p:cNvPr id="135" name="Table 134"/>
          <p:cNvGraphicFramePr>
            <a:graphicFrameLocks noGrp="1"/>
          </p:cNvGraphicFramePr>
          <p:nvPr>
            <p:extLst>
              <p:ext uri="{D42A27DB-BD31-4B8C-83A1-F6EECF244321}">
                <p14:modId xmlns:p14="http://schemas.microsoft.com/office/powerpoint/2010/main" val="1568539806"/>
              </p:ext>
            </p:extLst>
          </p:nvPr>
        </p:nvGraphicFramePr>
        <p:xfrm>
          <a:off x="7046556" y="5240344"/>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en-US" sz="2800" b="0" dirty="0" smtClean="0">
                          <a:solidFill>
                            <a:schemeClr val="tx1"/>
                          </a:solidFill>
                          <a:latin typeface="Times New Roman" panose="02020603050405020304" pitchFamily="18" charset="0"/>
                          <a:cs typeface="Times New Roman" panose="02020603050405020304" pitchFamily="18" charset="0"/>
                        </a:rPr>
                        <a:t>Matrix</a:t>
                      </a: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rPr>
                        <a:t>Row</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[1,m/4]</a:t>
                      </a:r>
                    </a:p>
                    <a:p>
                      <a:pPr algn="ctr">
                        <a:lnSpc>
                          <a:spcPct val="100000"/>
                        </a:lnSpc>
                      </a:pPr>
                      <a:endPar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algn="ctr">
                        <a:lnSpc>
                          <a:spcPct val="100000"/>
                        </a:lnSpc>
                      </a:pP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Column</a:t>
                      </a:r>
                      <a:r>
                        <a:rPr lang="en-US" sz="12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[1,n/4]</a:t>
                      </a:r>
                      <a:endParaRPr lang="en-US" sz="1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sp>
        <p:nvSpPr>
          <p:cNvPr id="136" name="Rectangle 135"/>
          <p:cNvSpPr/>
          <p:nvPr/>
        </p:nvSpPr>
        <p:spPr>
          <a:xfrm>
            <a:off x="8328894" y="5240344"/>
            <a:ext cx="163286" cy="164456"/>
          </a:xfrm>
          <a:prstGeom prst="rect">
            <a:avLst/>
          </a:prstGeom>
          <a:solidFill>
            <a:srgbClr val="FFFF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7" name="Rectangle 136"/>
          <p:cNvSpPr/>
          <p:nvPr/>
        </p:nvSpPr>
        <p:spPr>
          <a:xfrm>
            <a:off x="8165608" y="5240344"/>
            <a:ext cx="163286"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8" name="Rectangle 137"/>
          <p:cNvSpPr/>
          <p:nvPr/>
        </p:nvSpPr>
        <p:spPr>
          <a:xfrm>
            <a:off x="7224906" y="5240344"/>
            <a:ext cx="923284" cy="164456"/>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defTabSz="640080">
              <a:tabLst>
                <a:tab pos="182880" algn="l"/>
              </a:tabLst>
            </a:pPr>
            <a:r>
              <a:rPr lang="en-US" dirty="0" smtClean="0">
                <a:latin typeface="Adobe Devanagari" panose="02040503050201020203" pitchFamily="18" charset="0"/>
                <a:cs typeface="Adobe Devanagari" panose="02040503050201020203" pitchFamily="18" charset="0"/>
              </a:rPr>
              <a:t>…</a:t>
            </a:r>
            <a:endParaRPr lang="en-US" dirty="0">
              <a:latin typeface="Adobe Devanagari" panose="02040503050201020203" pitchFamily="18" charset="0"/>
              <a:cs typeface="Adobe Devanagari" panose="02040503050201020203" pitchFamily="18" charset="0"/>
            </a:endParaRPr>
          </a:p>
        </p:txBody>
      </p:sp>
      <p:sp>
        <p:nvSpPr>
          <p:cNvPr id="139" name="Rectangle 138"/>
          <p:cNvSpPr/>
          <p:nvPr/>
        </p:nvSpPr>
        <p:spPr>
          <a:xfrm>
            <a:off x="7046557" y="5240344"/>
            <a:ext cx="163286" cy="164456"/>
          </a:xfrm>
          <a:prstGeom prst="rect">
            <a:avLst/>
          </a:prstGeom>
          <a:solidFill>
            <a:srgbClr val="FFC00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0" name="Oval 139"/>
          <p:cNvSpPr/>
          <p:nvPr/>
        </p:nvSpPr>
        <p:spPr>
          <a:xfrm>
            <a:off x="6816440" y="5075952"/>
            <a:ext cx="621034" cy="60376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41" name="Table 140"/>
          <p:cNvGraphicFramePr>
            <a:graphicFrameLocks noGrp="1"/>
          </p:cNvGraphicFramePr>
          <p:nvPr>
            <p:extLst>
              <p:ext uri="{D42A27DB-BD31-4B8C-83A1-F6EECF244321}">
                <p14:modId xmlns:p14="http://schemas.microsoft.com/office/powerpoint/2010/main" val="765602021"/>
              </p:ext>
            </p:extLst>
          </p:nvPr>
        </p:nvGraphicFramePr>
        <p:xfrm>
          <a:off x="9112968" y="5547770"/>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sp>
        <p:nvSpPr>
          <p:cNvPr id="142" name="Rectangle 141"/>
          <p:cNvSpPr/>
          <p:nvPr/>
        </p:nvSpPr>
        <p:spPr>
          <a:xfrm>
            <a:off x="7049382" y="5392744"/>
            <a:ext cx="167639" cy="176448"/>
          </a:xfrm>
          <a:prstGeom prst="rect">
            <a:avLst/>
          </a:prstGeom>
          <a:solidFill>
            <a:srgbClr val="92D050"/>
          </a:solid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43" name="Table 142"/>
          <p:cNvGraphicFramePr>
            <a:graphicFrameLocks noGrp="1"/>
          </p:cNvGraphicFramePr>
          <p:nvPr>
            <p:extLst>
              <p:ext uri="{D42A27DB-BD31-4B8C-83A1-F6EECF244321}">
                <p14:modId xmlns:p14="http://schemas.microsoft.com/office/powerpoint/2010/main" val="3589996558"/>
              </p:ext>
            </p:extLst>
          </p:nvPr>
        </p:nvGraphicFramePr>
        <p:xfrm>
          <a:off x="9112968" y="6004466"/>
          <a:ext cx="391398" cy="365760"/>
        </p:xfrm>
        <a:graphic>
          <a:graphicData uri="http://schemas.openxmlformats.org/drawingml/2006/table">
            <a:tbl>
              <a:tblPr firstRow="1" bandRow="1">
                <a:tableStyleId>{5C22544A-7EE6-4342-B048-85BDC9FD1C3A}</a:tableStyleId>
              </a:tblPr>
              <a:tblGrid>
                <a:gridCol w="391398">
                  <a:extLst>
                    <a:ext uri="{9D8B030D-6E8A-4147-A177-3AD203B41FA5}">
                      <a16:colId xmlns:a16="http://schemas.microsoft.com/office/drawing/2014/main" xmlns="" val="47129564"/>
                    </a:ext>
                  </a:extLst>
                </a:gridCol>
              </a:tblGrid>
              <a:tr h="0">
                <a:tc>
                  <a:txBody>
                    <a:bodyPr/>
                    <a:lstStyle/>
                    <a:p>
                      <a:pPr algn="ctr"/>
                      <a:r>
                        <a:rPr lang="en-US" b="0" u="sng"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en-US" b="0"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44" name="Straight Connector 143"/>
          <p:cNvCxnSpPr/>
          <p:nvPr/>
        </p:nvCxnSpPr>
        <p:spPr>
          <a:xfrm>
            <a:off x="8921055" y="5385879"/>
            <a:ext cx="4855" cy="10735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44"/>
          <p:cNvCxnSpPr/>
          <p:nvPr/>
        </p:nvCxnSpPr>
        <p:spPr>
          <a:xfrm rot="16200000" flipH="1">
            <a:off x="7597947" y="4595437"/>
            <a:ext cx="852118" cy="1794098"/>
          </a:xfrm>
          <a:prstGeom prst="bentConnector4">
            <a:avLst>
              <a:gd name="adj1" fmla="val -7824"/>
              <a:gd name="adj2" fmla="val 813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34" idx="3"/>
            <a:endCxn id="143" idx="3"/>
          </p:cNvCxnSpPr>
          <p:nvPr/>
        </p:nvCxnSpPr>
        <p:spPr>
          <a:xfrm flipH="1">
            <a:off x="9504366" y="3448525"/>
            <a:ext cx="720249" cy="2738821"/>
          </a:xfrm>
          <a:prstGeom prst="bentConnector3">
            <a:avLst>
              <a:gd name="adj1" fmla="val -317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9909694" y="1894825"/>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2" idx="3"/>
          </p:cNvCxnSpPr>
          <p:nvPr/>
        </p:nvCxnSpPr>
        <p:spPr>
          <a:xfrm flipH="1">
            <a:off x="8920580" y="1537003"/>
            <a:ext cx="582962" cy="1562691"/>
          </a:xfrm>
          <a:prstGeom prst="bentConnector4">
            <a:avLst>
              <a:gd name="adj1" fmla="val -16339"/>
              <a:gd name="adj2" fmla="val 8023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027552" y="4276264"/>
            <a:ext cx="2586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5" name="Picture 1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8083" y="4001663"/>
            <a:ext cx="571500" cy="571500"/>
          </a:xfrm>
          <a:prstGeom prst="rect">
            <a:avLst/>
          </a:prstGeom>
        </p:spPr>
      </p:pic>
      <p:sp>
        <p:nvSpPr>
          <p:cNvPr id="162" name="TextBox 161"/>
          <p:cNvSpPr txBox="1"/>
          <p:nvPr/>
        </p:nvSpPr>
        <p:spPr>
          <a:xfrm>
            <a:off x="8116265" y="3132286"/>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cxnSp>
        <p:nvCxnSpPr>
          <p:cNvPr id="166" name="Straight Arrow Connector 165"/>
          <p:cNvCxnSpPr/>
          <p:nvPr/>
        </p:nvCxnSpPr>
        <p:spPr>
          <a:xfrm flipV="1">
            <a:off x="6794206" y="3434961"/>
            <a:ext cx="0" cy="8119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Elbow Connector 167"/>
          <p:cNvCxnSpPr/>
          <p:nvPr/>
        </p:nvCxnSpPr>
        <p:spPr>
          <a:xfrm rot="16200000" flipH="1">
            <a:off x="7706383" y="3827246"/>
            <a:ext cx="386135" cy="53622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7593264" y="3954415"/>
            <a:ext cx="72112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graphicFrame>
        <p:nvGraphicFramePr>
          <p:cNvPr id="170" name="Table 169"/>
          <p:cNvGraphicFramePr>
            <a:graphicFrameLocks noGrp="1"/>
          </p:cNvGraphicFramePr>
          <p:nvPr>
            <p:extLst>
              <p:ext uri="{D42A27DB-BD31-4B8C-83A1-F6EECF244321}">
                <p14:modId xmlns:p14="http://schemas.microsoft.com/office/powerpoint/2010/main" val="3116608833"/>
              </p:ext>
            </p:extLst>
          </p:nvPr>
        </p:nvGraphicFramePr>
        <p:xfrm>
          <a:off x="8174548" y="4101849"/>
          <a:ext cx="498464" cy="365760"/>
        </p:xfrm>
        <a:graphic>
          <a:graphicData uri="http://schemas.openxmlformats.org/drawingml/2006/table">
            <a:tbl>
              <a:tblPr firstRow="1" bandRow="1">
                <a:tableStyleId>{5C22544A-7EE6-4342-B048-85BDC9FD1C3A}</a:tableStyleId>
              </a:tblPr>
              <a:tblGrid>
                <a:gridCol w="498464">
                  <a:extLst>
                    <a:ext uri="{9D8B030D-6E8A-4147-A177-3AD203B41FA5}">
                      <a16:colId xmlns:a16="http://schemas.microsoft.com/office/drawing/2014/main" xmlns="" val="47129564"/>
                    </a:ext>
                  </a:extLst>
                </a:gridCol>
              </a:tblGrid>
              <a:tr h="0">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19159918"/>
                  </a:ext>
                </a:extLst>
              </a:tr>
            </a:tbl>
          </a:graphicData>
        </a:graphic>
      </p:graphicFrame>
      <p:cxnSp>
        <p:nvCxnSpPr>
          <p:cNvPr id="172" name="Straight Arrow Connector 171"/>
          <p:cNvCxnSpPr/>
          <p:nvPr/>
        </p:nvCxnSpPr>
        <p:spPr>
          <a:xfrm flipV="1">
            <a:off x="8673012" y="4267339"/>
            <a:ext cx="1791552" cy="87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8720789" y="3128269"/>
            <a:ext cx="43150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403516" y="3641976"/>
            <a:ext cx="60452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111</a:t>
            </a:r>
            <a:endParaRPr lang="en-US" sz="16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10018677" y="1345249"/>
            <a:ext cx="67980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موجود</a:t>
            </a:r>
            <a:endParaRPr lang="en-US" dirty="0" smtClean="0">
              <a:latin typeface="Times New Roman" panose="02020603050405020304" pitchFamily="18" charset="0"/>
              <a:cs typeface="B Nazanin" panose="00000400000000000000" pitchFamily="2" charset="-78"/>
            </a:endParaRPr>
          </a:p>
        </p:txBody>
      </p:sp>
      <p:cxnSp>
        <p:nvCxnSpPr>
          <p:cNvPr id="80" name="Straight Connector 79"/>
          <p:cNvCxnSpPr/>
          <p:nvPr/>
        </p:nvCxnSpPr>
        <p:spPr>
          <a:xfrm flipH="1">
            <a:off x="6670603" y="1043889"/>
            <a:ext cx="1071" cy="15203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774949" y="1532250"/>
            <a:ext cx="909277" cy="369332"/>
          </a:xfrm>
          <a:prstGeom prst="rect">
            <a:avLst/>
          </a:prstGeom>
          <a:noFill/>
        </p:spPr>
        <p:txBody>
          <a:bodyPr wrap="square" rtlCol="0">
            <a:spAutoFit/>
          </a:bodyPr>
          <a:lstStyle/>
          <a:p>
            <a:pPr algn="ctr"/>
            <a:r>
              <a:rPr lang="fa-IR" dirty="0" smtClean="0">
                <a:cs typeface="B Nazanin" panose="00000400000000000000" pitchFamily="2" charset="-78"/>
              </a:rPr>
              <a:t>بخش . 1</a:t>
            </a:r>
            <a:endParaRPr lang="en-US" dirty="0">
              <a:cs typeface="B Nazanin" panose="00000400000000000000" pitchFamily="2" charset="-78"/>
            </a:endParaRPr>
          </a:p>
        </p:txBody>
      </p:sp>
      <p:cxnSp>
        <p:nvCxnSpPr>
          <p:cNvPr id="82" name="Straight Connector 81"/>
          <p:cNvCxnSpPr/>
          <p:nvPr/>
        </p:nvCxnSpPr>
        <p:spPr>
          <a:xfrm flipH="1">
            <a:off x="6687759" y="5130278"/>
            <a:ext cx="1071" cy="15203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792105" y="5618639"/>
            <a:ext cx="909277" cy="369332"/>
          </a:xfrm>
          <a:prstGeom prst="rect">
            <a:avLst/>
          </a:prstGeom>
          <a:noFill/>
        </p:spPr>
        <p:txBody>
          <a:bodyPr wrap="square" rtlCol="0">
            <a:spAutoFit/>
          </a:bodyPr>
          <a:lstStyle/>
          <a:p>
            <a:pPr algn="ctr"/>
            <a:r>
              <a:rPr lang="fa-IR" dirty="0" smtClean="0">
                <a:cs typeface="B Nazanin" panose="00000400000000000000" pitchFamily="2" charset="-78"/>
              </a:rPr>
              <a:t>بخش . 3</a:t>
            </a:r>
            <a:endParaRPr lang="en-US" dirty="0">
              <a:cs typeface="B Nazanin" panose="00000400000000000000" pitchFamily="2" charset="-78"/>
            </a:endParaRPr>
          </a:p>
        </p:txBody>
      </p:sp>
      <p:cxnSp>
        <p:nvCxnSpPr>
          <p:cNvPr id="84" name="Straight Connector 83"/>
          <p:cNvCxnSpPr/>
          <p:nvPr/>
        </p:nvCxnSpPr>
        <p:spPr>
          <a:xfrm rot="5400000" flipH="1">
            <a:off x="1751419" y="2969929"/>
            <a:ext cx="1071" cy="1520317"/>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256222" y="3778155"/>
            <a:ext cx="909277" cy="369332"/>
          </a:xfrm>
          <a:prstGeom prst="rect">
            <a:avLst/>
          </a:prstGeom>
          <a:noFill/>
        </p:spPr>
        <p:txBody>
          <a:bodyPr wrap="square" rtlCol="0">
            <a:spAutoFit/>
          </a:bodyPr>
          <a:lstStyle/>
          <a:p>
            <a:pPr algn="ctr"/>
            <a:r>
              <a:rPr lang="fa-IR" dirty="0" smtClean="0">
                <a:cs typeface="B Nazanin" panose="00000400000000000000" pitchFamily="2" charset="-78"/>
              </a:rPr>
              <a:t>بخش . 2</a:t>
            </a:r>
            <a:endParaRPr lang="en-US" dirty="0">
              <a:cs typeface="B Nazanin" panose="00000400000000000000" pitchFamily="2" charset="-78"/>
            </a:endParaRPr>
          </a:p>
        </p:txBody>
      </p:sp>
      <p:sp>
        <p:nvSpPr>
          <p:cNvPr id="87" name="TextBox 86"/>
          <p:cNvSpPr txBox="1"/>
          <p:nvPr/>
        </p:nvSpPr>
        <p:spPr>
          <a:xfrm>
            <a:off x="10018677" y="1812609"/>
            <a:ext cx="87284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نا موجود</a:t>
            </a:r>
            <a:endParaRPr lang="en-US" dirty="0" smtClean="0">
              <a:latin typeface="Times New Roman" panose="02020603050405020304" pitchFamily="18" charset="0"/>
              <a:cs typeface="B Nazanin" panose="00000400000000000000" pitchFamily="2" charset="-78"/>
            </a:endParaRPr>
          </a:p>
        </p:txBody>
      </p:sp>
      <p:cxnSp>
        <p:nvCxnSpPr>
          <p:cNvPr id="93" name="Straight Arrow Connector 92"/>
          <p:cNvCxnSpPr/>
          <p:nvPr/>
        </p:nvCxnSpPr>
        <p:spPr>
          <a:xfrm>
            <a:off x="9308667" y="5299580"/>
            <a:ext cx="643" cy="182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973312" y="4950368"/>
            <a:ext cx="67980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موجود</a:t>
            </a:r>
            <a:endParaRPr lang="en-US" dirty="0" smtClean="0">
              <a:latin typeface="Times New Roman" panose="02020603050405020304" pitchFamily="18" charset="0"/>
              <a:cs typeface="B Nazanin" panose="00000400000000000000" pitchFamily="2" charset="-78"/>
            </a:endParaRPr>
          </a:p>
        </p:txBody>
      </p:sp>
      <p:sp>
        <p:nvSpPr>
          <p:cNvPr id="100" name="TextBox 99"/>
          <p:cNvSpPr txBox="1"/>
          <p:nvPr/>
        </p:nvSpPr>
        <p:spPr>
          <a:xfrm>
            <a:off x="8987280" y="6488668"/>
            <a:ext cx="679803" cy="369332"/>
          </a:xfrm>
          <a:prstGeom prst="rect">
            <a:avLst/>
          </a:prstGeom>
          <a:noFill/>
        </p:spPr>
        <p:txBody>
          <a:bodyPr wrap="square" rtlCol="0">
            <a:spAutoFit/>
          </a:bodyPr>
          <a:lstStyle/>
          <a:p>
            <a:r>
              <a:rPr lang="fa-IR" dirty="0" smtClean="0">
                <a:latin typeface="Times New Roman" panose="02020603050405020304" pitchFamily="18" charset="0"/>
                <a:cs typeface="B Nazanin" panose="00000400000000000000" pitchFamily="2" charset="-78"/>
              </a:rPr>
              <a:t>بازیابی</a:t>
            </a:r>
            <a:endParaRPr lang="en-US" dirty="0" smtClean="0">
              <a:latin typeface="Times New Roman" panose="02020603050405020304" pitchFamily="18" charset="0"/>
              <a:cs typeface="B Nazanin" panose="00000400000000000000" pitchFamily="2" charset="-78"/>
            </a:endParaRPr>
          </a:p>
        </p:txBody>
      </p:sp>
      <p:cxnSp>
        <p:nvCxnSpPr>
          <p:cNvPr id="101" name="Straight Arrow Connector 100"/>
          <p:cNvCxnSpPr/>
          <p:nvPr/>
        </p:nvCxnSpPr>
        <p:spPr>
          <a:xfrm rot="10800000">
            <a:off x="9327181" y="6388962"/>
            <a:ext cx="643" cy="1828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195893" y="1866147"/>
            <a:ext cx="1086284" cy="830997"/>
          </a:xfrm>
          <a:prstGeom prst="rect">
            <a:avLst/>
          </a:prstGeom>
          <a:noFill/>
        </p:spPr>
        <p:txBody>
          <a:bodyPr wrap="square" rtlCol="0">
            <a:spAutoFit/>
          </a:bodyPr>
          <a:lstStyle/>
          <a:p>
            <a:pPr algn="ctr"/>
            <a:r>
              <a:rPr lang="fa-IR" sz="1600" dirty="0" smtClean="0">
                <a:latin typeface="Times New Roman" panose="02020603050405020304" pitchFamily="18" charset="0"/>
                <a:cs typeface="B Nazanin" panose="00000400000000000000" pitchFamily="2" charset="-78"/>
              </a:rPr>
              <a:t>تبدیل مقدار پیکسل به بیت پلین ها</a:t>
            </a:r>
            <a:endParaRPr lang="en-US" sz="1600" dirty="0">
              <a:latin typeface="Times New Roman" panose="02020603050405020304" pitchFamily="18" charset="0"/>
              <a:cs typeface="B Nazanin" panose="00000400000000000000" pitchFamily="2" charset="-78"/>
            </a:endParaRPr>
          </a:p>
        </p:txBody>
      </p:sp>
      <p:cxnSp>
        <p:nvCxnSpPr>
          <p:cNvPr id="103" name="Straight Arrow Connector 102"/>
          <p:cNvCxnSpPr/>
          <p:nvPr/>
        </p:nvCxnSpPr>
        <p:spPr>
          <a:xfrm rot="10800000">
            <a:off x="2744717" y="1584704"/>
            <a:ext cx="643" cy="292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26128" y="86087"/>
            <a:ext cx="11008443" cy="369332"/>
          </a:xfrm>
          <a:prstGeom prst="rect">
            <a:avLst/>
          </a:prstGeom>
          <a:noFill/>
        </p:spPr>
        <p:txBody>
          <a:bodyPr wrap="square" rtlCol="0">
            <a:spAutoFit/>
          </a:bodyPr>
          <a:lstStyle/>
          <a:p>
            <a:pPr algn="r" rtl="1">
              <a:lnSpc>
                <a:spcPct val="100000"/>
              </a:lnSpc>
            </a:pPr>
            <a:r>
              <a:rPr lang="fa-IR" dirty="0" smtClean="0">
                <a:latin typeface="Times New Roman" panose="02020603050405020304" pitchFamily="18" charset="0"/>
                <a:cs typeface="B Nazanin" panose="00000400000000000000" pitchFamily="2" charset="-78"/>
              </a:rPr>
              <a:t>گام سیزده : مثالی از روش بازیابی در فاز دو با استفاده از بلاک های دسته سوم شامل </a:t>
            </a:r>
            <a:r>
              <a:rPr lang="en-US" dirty="0" smtClean="0">
                <a:latin typeface="Times New Roman" panose="02020603050405020304" pitchFamily="18" charset="0"/>
                <a:cs typeface="B Nazanin" panose="00000400000000000000" pitchFamily="2" charset="-78"/>
              </a:rPr>
              <a:t>A3</a:t>
            </a:r>
            <a:r>
              <a:rPr lang="fa-IR"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B1</a:t>
            </a:r>
            <a:r>
              <a:rPr lang="fa-IR"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C4</a:t>
            </a:r>
            <a:r>
              <a:rPr lang="fa-IR" dirty="0" smtClean="0">
                <a:latin typeface="Times New Roman" panose="02020603050405020304" pitchFamily="18" charset="0"/>
                <a:cs typeface="B Nazanin" panose="00000400000000000000" pitchFamily="2" charset="-78"/>
              </a:rPr>
              <a:t> و </a:t>
            </a:r>
            <a:r>
              <a:rPr lang="en-US" dirty="0" smtClean="0">
                <a:latin typeface="Times New Roman" panose="02020603050405020304" pitchFamily="18" charset="0"/>
                <a:cs typeface="B Nazanin" panose="00000400000000000000" pitchFamily="2" charset="-78"/>
              </a:rPr>
              <a:t>D2</a:t>
            </a:r>
            <a:r>
              <a:rPr lang="fa-IR" dirty="0" smtClean="0">
                <a:latin typeface="Times New Roman" panose="02020603050405020304" pitchFamily="18" charset="0"/>
                <a:cs typeface="B Nazanin" panose="00000400000000000000" pitchFamily="2" charset="-78"/>
              </a:rPr>
              <a:t> به همراه رمزگشایی تصویرپیام</a:t>
            </a:r>
            <a:endParaRPr lang="en-US" dirty="0">
              <a:latin typeface="Times New Roman" panose="02020603050405020304" pitchFamily="18" charset="0"/>
              <a:cs typeface="B Nazanin" panose="00000400000000000000" pitchFamily="2" charset="-78"/>
            </a:endParaRPr>
          </a:p>
        </p:txBody>
      </p:sp>
      <p:sp>
        <p:nvSpPr>
          <p:cNvPr id="88" name="TextBox 87"/>
          <p:cNvSpPr txBox="1"/>
          <p:nvPr/>
        </p:nvSpPr>
        <p:spPr>
          <a:xfrm>
            <a:off x="527882" y="5369617"/>
            <a:ext cx="2774718" cy="923330"/>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نکته : این الگوریتم پس از بررسی </a:t>
            </a:r>
          </a:p>
          <a:p>
            <a:pPr algn="r" rtl="1"/>
            <a:r>
              <a:rPr lang="fa-IR" dirty="0" smtClean="0">
                <a:latin typeface="Times New Roman" panose="02020603050405020304" pitchFamily="18" charset="0"/>
                <a:cs typeface="B Nazanin" panose="00000400000000000000" pitchFamily="2" charset="-78"/>
              </a:rPr>
              <a:t>تمامی پیکسل های ماتریس پیام</a:t>
            </a:r>
          </a:p>
          <a:p>
            <a:pPr algn="r" rtl="1"/>
            <a:r>
              <a:rPr lang="fa-IR" dirty="0" smtClean="0">
                <a:latin typeface="Times New Roman" panose="02020603050405020304" pitchFamily="18" charset="0"/>
                <a:cs typeface="B Nazanin" panose="00000400000000000000" pitchFamily="2" charset="-78"/>
              </a:rPr>
              <a:t>دوباره اجرا می‌شود.</a:t>
            </a:r>
            <a:endParaRPr lang="en-US" dirty="0">
              <a:latin typeface="Times New Roman" panose="02020603050405020304" pitchFamily="18" charset="0"/>
              <a:cs typeface="B Nazanin" panose="00000400000000000000" pitchFamily="2" charset="-78"/>
            </a:endParaRPr>
          </a:p>
        </p:txBody>
      </p:sp>
      <p:sp>
        <p:nvSpPr>
          <p:cNvPr id="90" name="Rectangle 89"/>
          <p:cNvSpPr/>
          <p:nvPr/>
        </p:nvSpPr>
        <p:spPr>
          <a:xfrm>
            <a:off x="766354" y="95120"/>
            <a:ext cx="393056"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26</a:t>
            </a:r>
            <a:endParaRPr lang="en-US" dirty="0"/>
          </a:p>
        </p:txBody>
      </p:sp>
    </p:spTree>
    <p:extLst>
      <p:ext uri="{BB962C8B-B14F-4D97-AF65-F5344CB8AC3E}">
        <p14:creationId xmlns:p14="http://schemas.microsoft.com/office/powerpoint/2010/main" val="3258239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06880" y="121920"/>
            <a:ext cx="9771017" cy="707886"/>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sym typeface="Wingdings" panose="05000000000000000000" pitchFamily="2" charset="2"/>
              </a:rPr>
              <a:t>گام چهارده : </a:t>
            </a:r>
            <a:r>
              <a:rPr lang="fa-IR" sz="2000" dirty="0">
                <a:latin typeface="Times New Roman" panose="02020603050405020304" pitchFamily="18" charset="0"/>
                <a:cs typeface="B Nazanin" panose="00000400000000000000" pitchFamily="2" charset="-78"/>
              </a:rPr>
              <a:t>پیداکردن مقدار </a:t>
            </a:r>
            <a:r>
              <a:rPr lang="fa-IR" sz="2000" dirty="0" smtClean="0">
                <a:latin typeface="Times New Roman" panose="02020603050405020304" pitchFamily="18" charset="0"/>
                <a:cs typeface="B Nazanin" panose="00000400000000000000" pitchFamily="2" charset="-78"/>
              </a:rPr>
              <a:t>ثابت بیت انتخابی با استفاده از بررسی تعداد بیشینه تکرار صفر و یک در ماتریس تصویر پیام</a:t>
            </a:r>
            <a:endParaRPr lang="fa-IR" sz="2000" dirty="0">
              <a:latin typeface="Times New Roman" panose="02020603050405020304" pitchFamily="18" charset="0"/>
              <a:cs typeface="B Nazanin" panose="00000400000000000000" pitchFamily="2" charset="-78"/>
            </a:endParaRPr>
          </a:p>
          <a:p>
            <a:pPr algn="r">
              <a:lnSpc>
                <a:spcPct val="100000"/>
              </a:lnSpc>
            </a:pPr>
            <a:endParaRPr lang="en-US" sz="20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7" name="Table 6"/>
          <p:cNvGraphicFramePr>
            <a:graphicFrameLocks noGrp="1"/>
          </p:cNvGraphicFramePr>
          <p:nvPr>
            <p:extLst>
              <p:ext uri="{D42A27DB-BD31-4B8C-83A1-F6EECF244321}">
                <p14:modId xmlns:p14="http://schemas.microsoft.com/office/powerpoint/2010/main" val="4174730656"/>
              </p:ext>
            </p:extLst>
          </p:nvPr>
        </p:nvGraphicFramePr>
        <p:xfrm>
          <a:off x="1571578" y="1298700"/>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2400" b="0" dirty="0" smtClean="0">
                          <a:solidFill>
                            <a:schemeClr val="tx1"/>
                          </a:solidFill>
                          <a:latin typeface="Times New Roman" panose="02020603050405020304" pitchFamily="18" charset="0"/>
                          <a:cs typeface="B Nazanin" panose="00000400000000000000" pitchFamily="2" charset="-78"/>
                        </a:rPr>
                        <a:t>ماتریس تصویر پیام</a:t>
                      </a:r>
                      <a:endParaRPr lang="en-US" sz="2400" b="0" dirty="0" smtClean="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1187753"/>
              </p:ext>
            </p:extLst>
          </p:nvPr>
        </p:nvGraphicFramePr>
        <p:xfrm>
          <a:off x="5057093" y="1380444"/>
          <a:ext cx="5189160" cy="3978800"/>
        </p:xfrm>
        <a:graphic>
          <a:graphicData uri="http://schemas.openxmlformats.org/drawingml/2006/table">
            <a:tbl>
              <a:tblPr firstRow="1" bandRow="1">
                <a:tableStyleId>{5C22544A-7EE6-4342-B048-85BDC9FD1C3A}</a:tableStyleId>
              </a:tblPr>
              <a:tblGrid>
                <a:gridCol w="518916">
                  <a:extLst>
                    <a:ext uri="{9D8B030D-6E8A-4147-A177-3AD203B41FA5}">
                      <a16:colId xmlns:a16="http://schemas.microsoft.com/office/drawing/2014/main" xmlns="" val="761948072"/>
                    </a:ext>
                  </a:extLst>
                </a:gridCol>
                <a:gridCol w="518916">
                  <a:extLst>
                    <a:ext uri="{9D8B030D-6E8A-4147-A177-3AD203B41FA5}">
                      <a16:colId xmlns:a16="http://schemas.microsoft.com/office/drawing/2014/main" xmlns="" val="2434224859"/>
                    </a:ext>
                  </a:extLst>
                </a:gridCol>
                <a:gridCol w="518916">
                  <a:extLst>
                    <a:ext uri="{9D8B030D-6E8A-4147-A177-3AD203B41FA5}">
                      <a16:colId xmlns:a16="http://schemas.microsoft.com/office/drawing/2014/main" xmlns="" val="2962544095"/>
                    </a:ext>
                  </a:extLst>
                </a:gridCol>
                <a:gridCol w="518916">
                  <a:extLst>
                    <a:ext uri="{9D8B030D-6E8A-4147-A177-3AD203B41FA5}">
                      <a16:colId xmlns:a16="http://schemas.microsoft.com/office/drawing/2014/main" xmlns="" val="1225567228"/>
                    </a:ext>
                  </a:extLst>
                </a:gridCol>
                <a:gridCol w="518916">
                  <a:extLst>
                    <a:ext uri="{9D8B030D-6E8A-4147-A177-3AD203B41FA5}">
                      <a16:colId xmlns:a16="http://schemas.microsoft.com/office/drawing/2014/main" xmlns="" val="3377893513"/>
                    </a:ext>
                  </a:extLst>
                </a:gridCol>
                <a:gridCol w="518916">
                  <a:extLst>
                    <a:ext uri="{9D8B030D-6E8A-4147-A177-3AD203B41FA5}">
                      <a16:colId xmlns:a16="http://schemas.microsoft.com/office/drawing/2014/main" xmlns="" val="319116573"/>
                    </a:ext>
                  </a:extLst>
                </a:gridCol>
                <a:gridCol w="518916">
                  <a:extLst>
                    <a:ext uri="{9D8B030D-6E8A-4147-A177-3AD203B41FA5}">
                      <a16:colId xmlns:a16="http://schemas.microsoft.com/office/drawing/2014/main" xmlns="" val="3336169676"/>
                    </a:ext>
                  </a:extLst>
                </a:gridCol>
                <a:gridCol w="518916">
                  <a:extLst>
                    <a:ext uri="{9D8B030D-6E8A-4147-A177-3AD203B41FA5}">
                      <a16:colId xmlns:a16="http://schemas.microsoft.com/office/drawing/2014/main" xmlns="" val="3446392860"/>
                    </a:ext>
                  </a:extLst>
                </a:gridCol>
                <a:gridCol w="518916">
                  <a:extLst>
                    <a:ext uri="{9D8B030D-6E8A-4147-A177-3AD203B41FA5}">
                      <a16:colId xmlns:a16="http://schemas.microsoft.com/office/drawing/2014/main" xmlns="" val="1002331892"/>
                    </a:ext>
                  </a:extLst>
                </a:gridCol>
                <a:gridCol w="518916">
                  <a:extLst>
                    <a:ext uri="{9D8B030D-6E8A-4147-A177-3AD203B41FA5}">
                      <a16:colId xmlns:a16="http://schemas.microsoft.com/office/drawing/2014/main" xmlns="" val="4286498340"/>
                    </a:ext>
                  </a:extLst>
                </a:gridCol>
              </a:tblGrid>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3912019"/>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50795540"/>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21122481"/>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7175954"/>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99086314"/>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3289308"/>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345648094"/>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60605079"/>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14159757"/>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896564879"/>
                  </a:ext>
                </a:extLst>
              </a:tr>
            </a:tbl>
          </a:graphicData>
        </a:graphic>
      </p:graphicFrame>
      <p:sp>
        <p:nvSpPr>
          <p:cNvPr id="22" name="TextBox 21"/>
          <p:cNvSpPr txBox="1"/>
          <p:nvPr/>
        </p:nvSpPr>
        <p:spPr>
          <a:xfrm>
            <a:off x="9661222" y="5398008"/>
            <a:ext cx="2224586"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اندازه</a:t>
            </a:r>
            <a:r>
              <a:rPr lang="en-US"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Times New Roman" panose="02020603050405020304" pitchFamily="18" charset="0"/>
              </a:rPr>
              <a:t>( m/4  *  n/4 )</a:t>
            </a:r>
            <a:endParaRPr lang="en-US" dirty="0">
              <a:latin typeface="Times New Roman" panose="02020603050405020304" pitchFamily="18" charset="0"/>
              <a:cs typeface="Times New Roman" panose="02020603050405020304" pitchFamily="18" charset="0"/>
            </a:endParaRPr>
          </a:p>
        </p:txBody>
      </p:sp>
      <p:sp>
        <p:nvSpPr>
          <p:cNvPr id="23" name="Left Brace 22"/>
          <p:cNvSpPr/>
          <p:nvPr/>
        </p:nvSpPr>
        <p:spPr>
          <a:xfrm>
            <a:off x="729089" y="4065565"/>
            <a:ext cx="269851" cy="129976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829341" y="4221764"/>
            <a:ext cx="2441248" cy="400110"/>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تعداد یک ها</a:t>
            </a:r>
            <a:r>
              <a:rPr lang="en-US" dirty="0" smtClean="0">
                <a:latin typeface="Times New Roman" panose="02020603050405020304" pitchFamily="18" charset="0"/>
                <a:cs typeface="B Nazanin" panose="00000400000000000000" pitchFamily="2" charset="-78"/>
              </a:rPr>
              <a:t> </a:t>
            </a:r>
            <a:r>
              <a:rPr lang="en-US" sz="2000"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B Nazanin" panose="00000400000000000000" pitchFamily="2" charset="-78"/>
              </a:rPr>
              <a:t>تعداد صفر ها</a:t>
            </a:r>
            <a:endParaRPr lang="en-US" dirty="0">
              <a:latin typeface="Times New Roman" panose="02020603050405020304" pitchFamily="18" charset="0"/>
              <a:cs typeface="B Nazanin" panose="00000400000000000000" pitchFamily="2" charset="-78"/>
            </a:endParaRPr>
          </a:p>
        </p:txBody>
      </p:sp>
      <p:sp>
        <p:nvSpPr>
          <p:cNvPr id="25" name="TextBox 24"/>
          <p:cNvSpPr txBox="1"/>
          <p:nvPr/>
        </p:nvSpPr>
        <p:spPr>
          <a:xfrm>
            <a:off x="252489" y="4483888"/>
            <a:ext cx="457200" cy="461665"/>
          </a:xfrm>
          <a:prstGeom prst="rect">
            <a:avLst/>
          </a:prstGeom>
          <a:noFill/>
        </p:spPr>
        <p:txBody>
          <a:bodyPr wrap="square" rtlCol="0">
            <a:spAutoFit/>
          </a:bodyPr>
          <a:lstStyle/>
          <a:p>
            <a:pPr algn="ctr"/>
            <a:r>
              <a:rPr lang="fa-IR" sz="2400" dirty="0" smtClean="0">
                <a:latin typeface="Times New Roman" panose="02020603050405020304" pitchFamily="18" charset="0"/>
                <a:cs typeface="B Nazanin" panose="00000400000000000000" pitchFamily="2" charset="-78"/>
              </a:rPr>
              <a:t>اگر</a:t>
            </a:r>
            <a:endParaRPr lang="en-US" sz="2400" dirty="0">
              <a:latin typeface="Times New Roman" panose="02020603050405020304" pitchFamily="18" charset="0"/>
              <a:cs typeface="B Nazanin" panose="00000400000000000000" pitchFamily="2" charset="-78"/>
            </a:endParaRPr>
          </a:p>
        </p:txBody>
      </p:sp>
      <p:sp>
        <p:nvSpPr>
          <p:cNvPr id="26" name="TextBox 25"/>
          <p:cNvSpPr txBox="1"/>
          <p:nvPr/>
        </p:nvSpPr>
        <p:spPr>
          <a:xfrm>
            <a:off x="3351870" y="4214243"/>
            <a:ext cx="1354760" cy="369332"/>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 </a:t>
            </a:r>
            <a:r>
              <a:rPr lang="fa-IR" u="sng" dirty="0" smtClean="0">
                <a:latin typeface="Times New Roman" panose="02020603050405020304" pitchFamily="18" charset="0"/>
                <a:cs typeface="B Nazanin" panose="00000400000000000000" pitchFamily="2" charset="-78"/>
              </a:rPr>
              <a:t>بیت انتخابی</a:t>
            </a:r>
            <a:r>
              <a:rPr lang="en-US" sz="1600" dirty="0" smtClean="0">
                <a:latin typeface="Times New Roman" panose="02020603050405020304" pitchFamily="18" charset="0"/>
                <a:cs typeface="Times New Roman" panose="02020603050405020304" pitchFamily="18" charset="0"/>
              </a:rPr>
              <a:t>= 1</a:t>
            </a:r>
            <a:endParaRPr lang="en-US" sz="1600" dirty="0">
              <a:latin typeface="Times New Roman" panose="02020603050405020304" pitchFamily="18" charset="0"/>
              <a:cs typeface="Times New Roman" panose="02020603050405020304" pitchFamily="18" charset="0"/>
            </a:endParaRPr>
          </a:p>
        </p:txBody>
      </p:sp>
      <p:cxnSp>
        <p:nvCxnSpPr>
          <p:cNvPr id="31" name="Elbow Connector 30"/>
          <p:cNvCxnSpPr>
            <a:stCxn id="7" idx="3"/>
          </p:cNvCxnSpPr>
          <p:nvPr/>
        </p:nvCxnSpPr>
        <p:spPr>
          <a:xfrm flipV="1">
            <a:off x="3017202" y="1380444"/>
            <a:ext cx="2039891" cy="65570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9341" y="4770063"/>
            <a:ext cx="2441248" cy="400110"/>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تعداد یک ها</a:t>
            </a:r>
            <a:r>
              <a:rPr lang="en-US" dirty="0" smtClean="0">
                <a:latin typeface="Times New Roman" panose="02020603050405020304" pitchFamily="18" charset="0"/>
                <a:cs typeface="B Nazanin" panose="00000400000000000000" pitchFamily="2" charset="-78"/>
              </a:rPr>
              <a:t> </a:t>
            </a:r>
            <a:r>
              <a:rPr lang="fa-IR" sz="2000"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B Nazanin" panose="00000400000000000000" pitchFamily="2" charset="-78"/>
              </a:rPr>
              <a:t>تعداد صفر ها</a:t>
            </a:r>
            <a:endParaRPr lang="en-US" dirty="0">
              <a:latin typeface="Times New Roman" panose="02020603050405020304" pitchFamily="18" charset="0"/>
              <a:cs typeface="B Nazanin" panose="00000400000000000000" pitchFamily="2" charset="-78"/>
            </a:endParaRPr>
          </a:p>
        </p:txBody>
      </p:sp>
      <p:sp>
        <p:nvSpPr>
          <p:cNvPr id="17" name="TextBox 16"/>
          <p:cNvSpPr txBox="1"/>
          <p:nvPr/>
        </p:nvSpPr>
        <p:spPr>
          <a:xfrm>
            <a:off x="3351869" y="4815655"/>
            <a:ext cx="1354760" cy="369332"/>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 </a:t>
            </a:r>
            <a:r>
              <a:rPr lang="fa-IR" u="sng" dirty="0" smtClean="0">
                <a:latin typeface="Times New Roman" panose="02020603050405020304" pitchFamily="18" charset="0"/>
                <a:cs typeface="B Nazanin" panose="00000400000000000000" pitchFamily="2" charset="-78"/>
              </a:rPr>
              <a:t>بیت انتخابی</a:t>
            </a:r>
            <a:r>
              <a:rPr lang="en-US" sz="1600" dirty="0" smtClean="0">
                <a:latin typeface="Times New Roman" panose="02020603050405020304" pitchFamily="18" charset="0"/>
                <a:cs typeface="Times New Roman" panose="02020603050405020304" pitchFamily="18" charset="0"/>
              </a:rPr>
              <a:t>= </a:t>
            </a:r>
            <a:r>
              <a:rPr lang="fa-IR" sz="1600" dirty="0" smtClean="0">
                <a:latin typeface="Times New Roman" panose="02020603050405020304" pitchFamily="18" charset="0"/>
                <a:cs typeface="Times New Roman" panose="02020603050405020304" pitchFamily="18" charset="0"/>
              </a:rPr>
              <a:t>0</a:t>
            </a:r>
            <a:endParaRPr lang="en-US" sz="1600" dirty="0">
              <a:latin typeface="Times New Roman" panose="02020603050405020304" pitchFamily="18" charset="0"/>
              <a:cs typeface="Times New Roman" panose="02020603050405020304" pitchFamily="18" charset="0"/>
            </a:endParaRPr>
          </a:p>
        </p:txBody>
      </p:sp>
      <p:sp>
        <p:nvSpPr>
          <p:cNvPr id="14" name="Rectangle 1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27</a:t>
            </a:r>
            <a:endParaRPr lang="en-US" dirty="0"/>
          </a:p>
        </p:txBody>
      </p:sp>
    </p:spTree>
    <p:extLst>
      <p:ext uri="{BB962C8B-B14F-4D97-AF65-F5344CB8AC3E}">
        <p14:creationId xmlns:p14="http://schemas.microsoft.com/office/powerpoint/2010/main" val="215208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345538" y="56803"/>
            <a:ext cx="8075957"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پانزده : فاز سوم بازیابی با استفاده از مقدار بیت انتخابی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15" name="Table 14"/>
          <p:cNvGraphicFramePr>
            <a:graphicFrameLocks noGrp="1"/>
          </p:cNvGraphicFramePr>
          <p:nvPr>
            <p:extLst>
              <p:ext uri="{D42A27DB-BD31-4B8C-83A1-F6EECF244321}">
                <p14:modId xmlns:p14="http://schemas.microsoft.com/office/powerpoint/2010/main" val="2420642218"/>
              </p:ext>
            </p:extLst>
          </p:nvPr>
        </p:nvGraphicFramePr>
        <p:xfrm>
          <a:off x="7384920" y="2298978"/>
          <a:ext cx="1789890" cy="1167501"/>
        </p:xfrm>
        <a:graphic>
          <a:graphicData uri="http://schemas.openxmlformats.org/drawingml/2006/table">
            <a:tbl>
              <a:tblPr firstRow="1" bandRow="1">
                <a:tableStyleId>{5C22544A-7EE6-4342-B048-85BDC9FD1C3A}</a:tableStyleId>
              </a:tblPr>
              <a:tblGrid>
                <a:gridCol w="596630">
                  <a:extLst>
                    <a:ext uri="{9D8B030D-6E8A-4147-A177-3AD203B41FA5}">
                      <a16:colId xmlns:a16="http://schemas.microsoft.com/office/drawing/2014/main" xmlns="" val="71113821"/>
                    </a:ext>
                  </a:extLst>
                </a:gridCol>
                <a:gridCol w="596630">
                  <a:extLst>
                    <a:ext uri="{9D8B030D-6E8A-4147-A177-3AD203B41FA5}">
                      <a16:colId xmlns:a16="http://schemas.microsoft.com/office/drawing/2014/main" xmlns="" val="2735135325"/>
                    </a:ext>
                  </a:extLst>
                </a:gridCol>
                <a:gridCol w="596630">
                  <a:extLst>
                    <a:ext uri="{9D8B030D-6E8A-4147-A177-3AD203B41FA5}">
                      <a16:colId xmlns:a16="http://schemas.microsoft.com/office/drawing/2014/main" xmlns="" val="1675596247"/>
                    </a:ext>
                  </a:extLst>
                </a:gridCol>
              </a:tblGrid>
              <a:tr h="389167">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1</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3</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748021907"/>
                  </a:ext>
                </a:extLst>
              </a:tr>
              <a:tr h="389167">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u="sng" dirty="0" smtClean="0">
                          <a:solidFill>
                            <a:schemeClr val="tx1"/>
                          </a:solidFill>
                          <a:latin typeface="Times New Roman" panose="02020603050405020304" pitchFamily="18" charset="0"/>
                          <a:cs typeface="Times New Roman" panose="02020603050405020304" pitchFamily="18" charset="0"/>
                        </a:rPr>
                        <a:t>S</a:t>
                      </a:r>
                      <a:endParaRPr lang="en-US" sz="18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1</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505675314"/>
                  </a:ext>
                </a:extLst>
              </a:tr>
              <a:tr h="389167">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3</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1</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393187421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103764912"/>
              </p:ext>
            </p:extLst>
          </p:nvPr>
        </p:nvGraphicFramePr>
        <p:xfrm>
          <a:off x="766354" y="903573"/>
          <a:ext cx="5189160" cy="3978800"/>
        </p:xfrm>
        <a:graphic>
          <a:graphicData uri="http://schemas.openxmlformats.org/drawingml/2006/table">
            <a:tbl>
              <a:tblPr firstRow="1" bandRow="1">
                <a:tableStyleId>{5C22544A-7EE6-4342-B048-85BDC9FD1C3A}</a:tableStyleId>
              </a:tblPr>
              <a:tblGrid>
                <a:gridCol w="518916">
                  <a:extLst>
                    <a:ext uri="{9D8B030D-6E8A-4147-A177-3AD203B41FA5}">
                      <a16:colId xmlns:a16="http://schemas.microsoft.com/office/drawing/2014/main" xmlns="" val="761948072"/>
                    </a:ext>
                  </a:extLst>
                </a:gridCol>
                <a:gridCol w="518916">
                  <a:extLst>
                    <a:ext uri="{9D8B030D-6E8A-4147-A177-3AD203B41FA5}">
                      <a16:colId xmlns:a16="http://schemas.microsoft.com/office/drawing/2014/main" xmlns="" val="2434224859"/>
                    </a:ext>
                  </a:extLst>
                </a:gridCol>
                <a:gridCol w="518916">
                  <a:extLst>
                    <a:ext uri="{9D8B030D-6E8A-4147-A177-3AD203B41FA5}">
                      <a16:colId xmlns:a16="http://schemas.microsoft.com/office/drawing/2014/main" xmlns="" val="2962544095"/>
                    </a:ext>
                  </a:extLst>
                </a:gridCol>
                <a:gridCol w="518916">
                  <a:extLst>
                    <a:ext uri="{9D8B030D-6E8A-4147-A177-3AD203B41FA5}">
                      <a16:colId xmlns:a16="http://schemas.microsoft.com/office/drawing/2014/main" xmlns="" val="1225567228"/>
                    </a:ext>
                  </a:extLst>
                </a:gridCol>
                <a:gridCol w="518916">
                  <a:extLst>
                    <a:ext uri="{9D8B030D-6E8A-4147-A177-3AD203B41FA5}">
                      <a16:colId xmlns:a16="http://schemas.microsoft.com/office/drawing/2014/main" xmlns="" val="3377893513"/>
                    </a:ext>
                  </a:extLst>
                </a:gridCol>
                <a:gridCol w="518916">
                  <a:extLst>
                    <a:ext uri="{9D8B030D-6E8A-4147-A177-3AD203B41FA5}">
                      <a16:colId xmlns:a16="http://schemas.microsoft.com/office/drawing/2014/main" xmlns="" val="319116573"/>
                    </a:ext>
                  </a:extLst>
                </a:gridCol>
                <a:gridCol w="518916">
                  <a:extLst>
                    <a:ext uri="{9D8B030D-6E8A-4147-A177-3AD203B41FA5}">
                      <a16:colId xmlns:a16="http://schemas.microsoft.com/office/drawing/2014/main" xmlns="" val="3336169676"/>
                    </a:ext>
                  </a:extLst>
                </a:gridCol>
                <a:gridCol w="518916">
                  <a:extLst>
                    <a:ext uri="{9D8B030D-6E8A-4147-A177-3AD203B41FA5}">
                      <a16:colId xmlns:a16="http://schemas.microsoft.com/office/drawing/2014/main" xmlns="" val="3446392860"/>
                    </a:ext>
                  </a:extLst>
                </a:gridCol>
                <a:gridCol w="518916">
                  <a:extLst>
                    <a:ext uri="{9D8B030D-6E8A-4147-A177-3AD203B41FA5}">
                      <a16:colId xmlns:a16="http://schemas.microsoft.com/office/drawing/2014/main" xmlns="" val="1002331892"/>
                    </a:ext>
                  </a:extLst>
                </a:gridCol>
                <a:gridCol w="518916">
                  <a:extLst>
                    <a:ext uri="{9D8B030D-6E8A-4147-A177-3AD203B41FA5}">
                      <a16:colId xmlns:a16="http://schemas.microsoft.com/office/drawing/2014/main" xmlns="" val="4286498340"/>
                    </a:ext>
                  </a:extLst>
                </a:gridCol>
              </a:tblGrid>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3912019"/>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50795540"/>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21122481"/>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7175954"/>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99086314"/>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3289308"/>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0</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345648094"/>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60605079"/>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014159757"/>
                  </a:ext>
                </a:extLst>
              </a:tr>
              <a:tr h="397880">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3</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896564879"/>
                  </a:ext>
                </a:extLst>
              </a:tr>
            </a:tbl>
          </a:graphicData>
        </a:graphic>
      </p:graphicFrame>
      <p:cxnSp>
        <p:nvCxnSpPr>
          <p:cNvPr id="18" name="Straight Arrow Connector 17"/>
          <p:cNvCxnSpPr/>
          <p:nvPr/>
        </p:nvCxnSpPr>
        <p:spPr>
          <a:xfrm>
            <a:off x="3879273" y="1716398"/>
            <a:ext cx="3505647" cy="7195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052530355"/>
              </p:ext>
            </p:extLst>
          </p:nvPr>
        </p:nvGraphicFramePr>
        <p:xfrm>
          <a:off x="7384920" y="3713064"/>
          <a:ext cx="1789890" cy="1167501"/>
        </p:xfrm>
        <a:graphic>
          <a:graphicData uri="http://schemas.openxmlformats.org/drawingml/2006/table">
            <a:tbl>
              <a:tblPr firstRow="1" bandRow="1">
                <a:tableStyleId>{5C22544A-7EE6-4342-B048-85BDC9FD1C3A}</a:tableStyleId>
              </a:tblPr>
              <a:tblGrid>
                <a:gridCol w="596630">
                  <a:extLst>
                    <a:ext uri="{9D8B030D-6E8A-4147-A177-3AD203B41FA5}">
                      <a16:colId xmlns:a16="http://schemas.microsoft.com/office/drawing/2014/main" xmlns="" val="71113821"/>
                    </a:ext>
                  </a:extLst>
                </a:gridCol>
                <a:gridCol w="596630">
                  <a:extLst>
                    <a:ext uri="{9D8B030D-6E8A-4147-A177-3AD203B41FA5}">
                      <a16:colId xmlns:a16="http://schemas.microsoft.com/office/drawing/2014/main" xmlns="" val="2735135325"/>
                    </a:ext>
                  </a:extLst>
                </a:gridCol>
                <a:gridCol w="596630">
                  <a:extLst>
                    <a:ext uri="{9D8B030D-6E8A-4147-A177-3AD203B41FA5}">
                      <a16:colId xmlns:a16="http://schemas.microsoft.com/office/drawing/2014/main" xmlns="" val="1675596247"/>
                    </a:ext>
                  </a:extLst>
                </a:gridCol>
              </a:tblGrid>
              <a:tr h="389167">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3</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748021907"/>
                  </a:ext>
                </a:extLst>
              </a:tr>
              <a:tr h="389167">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b="1" u="sng" dirty="0" smtClean="0">
                          <a:solidFill>
                            <a:schemeClr val="tx1"/>
                          </a:solidFill>
                          <a:latin typeface="Times New Roman" panose="02020603050405020304" pitchFamily="18" charset="0"/>
                          <a:cs typeface="Times New Roman" panose="02020603050405020304" pitchFamily="18" charset="0"/>
                        </a:rPr>
                        <a:t>S</a:t>
                      </a:r>
                      <a:endParaRPr lang="en-US" sz="18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1505675314"/>
                  </a:ext>
                </a:extLst>
              </a:tr>
              <a:tr h="389167">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3</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b="1" dirty="0" smtClean="0">
                          <a:solidFill>
                            <a:schemeClr val="tx1"/>
                          </a:solidFill>
                          <a:latin typeface="Times New Roman" panose="02020603050405020304" pitchFamily="18" charset="0"/>
                          <a:cs typeface="Times New Roman" panose="02020603050405020304" pitchFamily="18" charset="0"/>
                        </a:rPr>
                        <a:t>0</a:t>
                      </a:r>
                      <a:endParaRPr 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3931874212"/>
                  </a:ext>
                </a:extLst>
              </a:tr>
            </a:tbl>
          </a:graphicData>
        </a:graphic>
      </p:graphicFrame>
      <p:cxnSp>
        <p:nvCxnSpPr>
          <p:cNvPr id="21" name="Straight Arrow Connector 20"/>
          <p:cNvCxnSpPr/>
          <p:nvPr/>
        </p:nvCxnSpPr>
        <p:spPr>
          <a:xfrm>
            <a:off x="3360934" y="2119478"/>
            <a:ext cx="4023986" cy="17182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Left Brace 21"/>
          <p:cNvSpPr/>
          <p:nvPr/>
        </p:nvSpPr>
        <p:spPr>
          <a:xfrm>
            <a:off x="9545782" y="2402226"/>
            <a:ext cx="291830" cy="93385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9598908" y="2877872"/>
            <a:ext cx="1822587" cy="369332"/>
          </a:xfrm>
          <a:prstGeom prst="rect">
            <a:avLst/>
          </a:prstGeom>
          <a:noFill/>
        </p:spPr>
        <p:txBody>
          <a:bodyPr wrap="square" rtlCol="0">
            <a:spAutoFit/>
          </a:bodyPr>
          <a:lstStyle/>
          <a:p>
            <a:pPr algn="ctr"/>
            <a:r>
              <a:rPr lang="en-US" u="sng" dirty="0" smtClean="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 = </a:t>
            </a:r>
            <a:r>
              <a:rPr lang="fa-IR" dirty="0" smtClean="0">
                <a:latin typeface="Times New Roman" panose="02020603050405020304" pitchFamily="18" charset="0"/>
                <a:cs typeface="B Nazanin" panose="00000400000000000000" pitchFamily="2" charset="-78"/>
              </a:rPr>
              <a:t>بیت انتخابی</a:t>
            </a:r>
            <a:endParaRPr lang="en-US" dirty="0">
              <a:latin typeface="Times New Roman" panose="02020603050405020304" pitchFamily="18" charset="0"/>
              <a:cs typeface="B Nazanin" panose="00000400000000000000" pitchFamily="2" charset="-78"/>
            </a:endParaRPr>
          </a:p>
        </p:txBody>
      </p:sp>
      <p:sp>
        <p:nvSpPr>
          <p:cNvPr id="25" name="Left Brace 24"/>
          <p:cNvSpPr/>
          <p:nvPr/>
        </p:nvSpPr>
        <p:spPr>
          <a:xfrm>
            <a:off x="9552560" y="3846922"/>
            <a:ext cx="291830" cy="93385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9728955" y="4323032"/>
            <a:ext cx="806653" cy="369332"/>
          </a:xfrm>
          <a:prstGeom prst="rect">
            <a:avLst/>
          </a:prstGeom>
          <a:noFill/>
        </p:spPr>
        <p:txBody>
          <a:bodyPr wrap="square" rtlCol="0">
            <a:spAutoFit/>
          </a:bodyPr>
          <a:lstStyle/>
          <a:p>
            <a:pPr algn="ctr"/>
            <a:r>
              <a:rPr lang="en-US" u="sng" dirty="0" smtClean="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70818115"/>
              </p:ext>
            </p:extLst>
          </p:nvPr>
        </p:nvGraphicFramePr>
        <p:xfrm>
          <a:off x="7384920" y="910195"/>
          <a:ext cx="1181366" cy="1162503"/>
        </p:xfrm>
        <a:graphic>
          <a:graphicData uri="http://schemas.openxmlformats.org/drawingml/2006/table">
            <a:tbl>
              <a:tblPr firstRow="1" bandRow="1">
                <a:tableStyleId>{5C22544A-7EE6-4342-B048-85BDC9FD1C3A}</a:tableStyleId>
              </a:tblPr>
              <a:tblGrid>
                <a:gridCol w="590683">
                  <a:extLst>
                    <a:ext uri="{9D8B030D-6E8A-4147-A177-3AD203B41FA5}">
                      <a16:colId xmlns:a16="http://schemas.microsoft.com/office/drawing/2014/main" xmlns="" val="4205941433"/>
                    </a:ext>
                  </a:extLst>
                </a:gridCol>
                <a:gridCol w="590683">
                  <a:extLst>
                    <a:ext uri="{9D8B030D-6E8A-4147-A177-3AD203B41FA5}">
                      <a16:colId xmlns:a16="http://schemas.microsoft.com/office/drawing/2014/main" xmlns="" val="2020303445"/>
                    </a:ext>
                  </a:extLst>
                </a:gridCol>
              </a:tblGrid>
              <a:tr h="387501">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121052825"/>
                  </a:ext>
                </a:extLst>
              </a:tr>
              <a:tr h="387501">
                <a:tc>
                  <a:txBody>
                    <a:bodyPr/>
                    <a:lstStyle/>
                    <a:p>
                      <a:pPr algn="ctr"/>
                      <a:r>
                        <a:rPr lang="en-US" sz="1800" b="1" u="sng" dirty="0" smtClean="0">
                          <a:solidFill>
                            <a:schemeClr val="tx1"/>
                          </a:solidFill>
                          <a:latin typeface="Times New Roman" panose="02020603050405020304" pitchFamily="18" charset="0"/>
                          <a:cs typeface="Times New Roman" panose="02020603050405020304" pitchFamily="18" charset="0"/>
                        </a:rPr>
                        <a:t>S</a:t>
                      </a:r>
                      <a:endParaRPr lang="en-US" sz="18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1529338733"/>
                  </a:ext>
                </a:extLst>
              </a:tr>
              <a:tr h="387501">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1</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xmlns="" val="2881779757"/>
                  </a:ext>
                </a:extLst>
              </a:tr>
            </a:tbl>
          </a:graphicData>
        </a:graphic>
      </p:graphicFrame>
      <p:cxnSp>
        <p:nvCxnSpPr>
          <p:cNvPr id="6" name="Straight Arrow Connector 5"/>
          <p:cNvCxnSpPr/>
          <p:nvPr/>
        </p:nvCxnSpPr>
        <p:spPr>
          <a:xfrm>
            <a:off x="1801091" y="910195"/>
            <a:ext cx="5583829" cy="141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a:off x="9552560" y="1005170"/>
            <a:ext cx="291830" cy="93385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9744655" y="1481280"/>
            <a:ext cx="806653" cy="369332"/>
          </a:xfrm>
          <a:prstGeom prst="rect">
            <a:avLst/>
          </a:prstGeom>
          <a:noFill/>
        </p:spPr>
        <p:txBody>
          <a:bodyPr wrap="square" rtlCol="0">
            <a:spAutoFit/>
          </a:bodyPr>
          <a:lstStyle/>
          <a:p>
            <a:pPr algn="ctr"/>
            <a:r>
              <a:rPr lang="en-US" u="sng" dirty="0" smtClean="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547052" y="1347066"/>
            <a:ext cx="789471" cy="400110"/>
          </a:xfrm>
          <a:prstGeom prst="rect">
            <a:avLst/>
          </a:prstGeom>
          <a:noFill/>
        </p:spPr>
        <p:txBody>
          <a:bodyPr wrap="square" rtlCol="0">
            <a:spAutoFit/>
          </a:bodyPr>
          <a:lstStyle/>
          <a:p>
            <a:pPr algn="ctr" rtl="1"/>
            <a:r>
              <a:rPr lang="fa-IR" sz="2000" dirty="0" smtClean="0">
                <a:latin typeface="Times New Roman" panose="02020603050405020304" pitchFamily="18" charset="0"/>
                <a:cs typeface="B Nazanin" panose="00000400000000000000" pitchFamily="2" charset="-78"/>
              </a:rPr>
              <a:t>.الف</a:t>
            </a:r>
            <a:endParaRPr lang="en-US" sz="2000" dirty="0">
              <a:latin typeface="Times New Roman" panose="02020603050405020304" pitchFamily="18" charset="0"/>
              <a:cs typeface="B Nazanin" panose="00000400000000000000" pitchFamily="2" charset="-78"/>
            </a:endParaRPr>
          </a:p>
        </p:txBody>
      </p:sp>
      <p:sp>
        <p:nvSpPr>
          <p:cNvPr id="32" name="TextBox 31"/>
          <p:cNvSpPr txBox="1"/>
          <p:nvPr/>
        </p:nvSpPr>
        <p:spPr>
          <a:xfrm>
            <a:off x="6724182" y="2740780"/>
            <a:ext cx="539142" cy="400110"/>
          </a:xfrm>
          <a:prstGeom prst="rect">
            <a:avLst/>
          </a:prstGeom>
          <a:noFill/>
        </p:spPr>
        <p:txBody>
          <a:bodyPr wrap="square" rtlCol="0">
            <a:spAutoFit/>
          </a:bodyPr>
          <a:lstStyle/>
          <a:p>
            <a:pPr algn="ctr" rtl="1"/>
            <a:r>
              <a:rPr lang="fa-IR" sz="2000" dirty="0" smtClean="0">
                <a:latin typeface="Times New Roman" panose="02020603050405020304" pitchFamily="18" charset="0"/>
                <a:cs typeface="B Nazanin" panose="00000400000000000000" pitchFamily="2" charset="-78"/>
              </a:rPr>
              <a:t>.ب</a:t>
            </a:r>
            <a:endParaRPr lang="en-US" sz="2000" dirty="0">
              <a:latin typeface="Times New Roman" panose="02020603050405020304" pitchFamily="18" charset="0"/>
              <a:cs typeface="B Nazanin" panose="00000400000000000000" pitchFamily="2" charset="-78"/>
            </a:endParaRPr>
          </a:p>
        </p:txBody>
      </p:sp>
      <p:sp>
        <p:nvSpPr>
          <p:cNvPr id="33" name="TextBox 32"/>
          <p:cNvSpPr txBox="1"/>
          <p:nvPr/>
        </p:nvSpPr>
        <p:spPr>
          <a:xfrm>
            <a:off x="6724182" y="4130218"/>
            <a:ext cx="539142" cy="400110"/>
          </a:xfrm>
          <a:prstGeom prst="rect">
            <a:avLst/>
          </a:prstGeom>
          <a:noFill/>
        </p:spPr>
        <p:txBody>
          <a:bodyPr wrap="square" rtlCol="0">
            <a:spAutoFit/>
          </a:bodyPr>
          <a:lstStyle/>
          <a:p>
            <a:pPr algn="ctr" rtl="1"/>
            <a:r>
              <a:rPr lang="fa-IR" sz="2000" dirty="0" smtClean="0">
                <a:latin typeface="Times New Roman" panose="02020603050405020304" pitchFamily="18" charset="0"/>
                <a:cs typeface="B Nazanin" panose="00000400000000000000" pitchFamily="2" charset="-78"/>
              </a:rPr>
              <a:t>.ج</a:t>
            </a:r>
            <a:endParaRPr lang="en-US" sz="2000" dirty="0">
              <a:latin typeface="Times New Roman" panose="02020603050405020304" pitchFamily="18" charset="0"/>
              <a:cs typeface="B Nazanin" panose="00000400000000000000" pitchFamily="2" charset="-78"/>
            </a:endParaRPr>
          </a:p>
        </p:txBody>
      </p:sp>
      <p:sp>
        <p:nvSpPr>
          <p:cNvPr id="30" name="TextBox 29"/>
          <p:cNvSpPr txBox="1"/>
          <p:nvPr/>
        </p:nvSpPr>
        <p:spPr>
          <a:xfrm>
            <a:off x="9691697" y="1012392"/>
            <a:ext cx="2441248" cy="400110"/>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تعداد یک ها</a:t>
            </a:r>
            <a:r>
              <a:rPr lang="en-US" dirty="0" smtClean="0">
                <a:latin typeface="Times New Roman" panose="02020603050405020304" pitchFamily="18" charset="0"/>
                <a:cs typeface="B Nazanin" panose="00000400000000000000" pitchFamily="2" charset="-78"/>
              </a:rPr>
              <a:t> </a:t>
            </a:r>
            <a:r>
              <a:rPr lang="en-US" sz="2000"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B Nazanin" panose="00000400000000000000" pitchFamily="2" charset="-78"/>
              </a:rPr>
              <a:t>تعداد صفر ها</a:t>
            </a:r>
            <a:endParaRPr lang="en-US" dirty="0">
              <a:latin typeface="Times New Roman" panose="02020603050405020304" pitchFamily="18" charset="0"/>
              <a:cs typeface="B Nazanin" panose="00000400000000000000" pitchFamily="2" charset="-78"/>
            </a:endParaRPr>
          </a:p>
        </p:txBody>
      </p:sp>
      <p:sp>
        <p:nvSpPr>
          <p:cNvPr id="36" name="TextBox 35"/>
          <p:cNvSpPr txBox="1"/>
          <p:nvPr/>
        </p:nvSpPr>
        <p:spPr>
          <a:xfrm>
            <a:off x="9691697" y="2434693"/>
            <a:ext cx="2441248" cy="400110"/>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تعداد یک ها</a:t>
            </a:r>
            <a:r>
              <a:rPr lang="en-US" dirty="0" smtClean="0">
                <a:latin typeface="Times New Roman" panose="02020603050405020304" pitchFamily="18" charset="0"/>
                <a:cs typeface="B Nazanin" panose="00000400000000000000" pitchFamily="2" charset="-78"/>
              </a:rPr>
              <a:t> </a:t>
            </a:r>
            <a:r>
              <a:rPr lang="fa-IR" sz="2000"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B Nazanin" panose="00000400000000000000" pitchFamily="2" charset="-78"/>
              </a:rPr>
              <a:t>تعداد صفر ها</a:t>
            </a:r>
            <a:endParaRPr lang="en-US" dirty="0">
              <a:latin typeface="Times New Roman" panose="02020603050405020304" pitchFamily="18" charset="0"/>
              <a:cs typeface="B Nazanin" panose="00000400000000000000" pitchFamily="2" charset="-78"/>
            </a:endParaRPr>
          </a:p>
        </p:txBody>
      </p:sp>
      <p:sp>
        <p:nvSpPr>
          <p:cNvPr id="37" name="TextBox 36"/>
          <p:cNvSpPr txBox="1"/>
          <p:nvPr/>
        </p:nvSpPr>
        <p:spPr>
          <a:xfrm>
            <a:off x="9691697" y="3887877"/>
            <a:ext cx="2441248" cy="400110"/>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تعداد یک ها</a:t>
            </a:r>
            <a:r>
              <a:rPr lang="en-US" dirty="0" smtClean="0">
                <a:latin typeface="Times New Roman" panose="02020603050405020304" pitchFamily="18" charset="0"/>
                <a:cs typeface="B Nazanin" panose="00000400000000000000" pitchFamily="2" charset="-78"/>
              </a:rPr>
              <a:t> </a:t>
            </a:r>
            <a:r>
              <a:rPr lang="fa-IR" sz="2000" b="1" dirty="0" smtClean="0">
                <a:latin typeface="Times New Roman" panose="02020603050405020304" pitchFamily="18" charset="0"/>
                <a:cs typeface="Times New Roman" panose="02020603050405020304" pitchFamily="18" charset="0"/>
              </a:rPr>
              <a:t>&gt;</a:t>
            </a:r>
            <a:r>
              <a:rPr lang="en-US" dirty="0" smtClean="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B Nazanin" panose="00000400000000000000" pitchFamily="2" charset="-78"/>
              </a:rPr>
              <a:t>تعداد صفر ها</a:t>
            </a:r>
            <a:endParaRPr lang="en-US" dirty="0">
              <a:latin typeface="Times New Roman" panose="02020603050405020304" pitchFamily="18" charset="0"/>
              <a:cs typeface="B Nazanin" panose="00000400000000000000" pitchFamily="2" charset="-78"/>
            </a:endParaRPr>
          </a:p>
        </p:txBody>
      </p:sp>
      <p:sp>
        <p:nvSpPr>
          <p:cNvPr id="38" name="TextBox 37"/>
          <p:cNvSpPr txBox="1"/>
          <p:nvPr/>
        </p:nvSpPr>
        <p:spPr>
          <a:xfrm>
            <a:off x="2153921" y="5642954"/>
            <a:ext cx="9147382" cy="1015663"/>
          </a:xfrm>
          <a:prstGeom prst="rect">
            <a:avLst/>
          </a:prstGeom>
          <a:noFill/>
        </p:spPr>
        <p:txBody>
          <a:bodyPr wrap="square" rtlCol="0">
            <a:spAutoFit/>
          </a:bodyPr>
          <a:lstStyle/>
          <a:p>
            <a:pPr marL="342900" indent="-342900" algn="r" rtl="1">
              <a:lnSpc>
                <a:spcPct val="100000"/>
              </a:lnSpc>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sym typeface="Wingdings" panose="05000000000000000000" pitchFamily="2" charset="2"/>
              </a:rPr>
              <a:t>پیدا کردن مقادیر برابر </a:t>
            </a:r>
            <a:r>
              <a:rPr lang="en-US" sz="2000" dirty="0" smtClean="0">
                <a:latin typeface="Times New Roman" panose="02020603050405020304" pitchFamily="18" charset="0"/>
                <a:cs typeface="B Nazanin" panose="00000400000000000000" pitchFamily="2" charset="-78"/>
                <a:sym typeface="Wingdings" panose="05000000000000000000" pitchFamily="2" charset="2"/>
              </a:rPr>
              <a:t>3</a:t>
            </a:r>
            <a:r>
              <a:rPr lang="fa-IR" sz="2000" dirty="0" smtClean="0">
                <a:latin typeface="Times New Roman" panose="02020603050405020304" pitchFamily="18" charset="0"/>
                <a:cs typeface="B Nazanin" panose="00000400000000000000" pitchFamily="2" charset="-78"/>
                <a:sym typeface="Wingdings" panose="05000000000000000000" pitchFamily="2" charset="2"/>
              </a:rPr>
              <a:t> درون ماتریس پیام و جایگزینی مقدار آن با یکی از حالت های </a:t>
            </a:r>
            <a:r>
              <a:rPr lang="en-US" sz="2000" dirty="0" smtClean="0">
                <a:latin typeface="Times New Roman" panose="02020603050405020304" pitchFamily="18" charset="0"/>
                <a:cs typeface="B Nazanin" panose="00000400000000000000" pitchFamily="2" charset="-78"/>
                <a:sym typeface="Wingdings" panose="05000000000000000000" pitchFamily="2" charset="2"/>
              </a:rPr>
              <a:t>A</a:t>
            </a:r>
            <a:r>
              <a:rPr lang="fa-IR" sz="2000" dirty="0" smtClean="0">
                <a:latin typeface="Times New Roman" panose="02020603050405020304" pitchFamily="18" charset="0"/>
                <a:cs typeface="B Nazanin" panose="00000400000000000000" pitchFamily="2" charset="-78"/>
                <a:sym typeface="Wingdings" panose="05000000000000000000" pitchFamily="2" charset="2"/>
              </a:rPr>
              <a:t>‌ ،</a:t>
            </a:r>
            <a:r>
              <a:rPr lang="en-US" sz="2000" dirty="0" smtClean="0">
                <a:latin typeface="Times New Roman" panose="02020603050405020304" pitchFamily="18" charset="0"/>
                <a:cs typeface="B Nazanin" panose="00000400000000000000" pitchFamily="2" charset="-78"/>
                <a:sym typeface="Wingdings" panose="05000000000000000000" pitchFamily="2" charset="2"/>
              </a:rPr>
              <a:t> B </a:t>
            </a:r>
            <a:r>
              <a:rPr lang="fa-IR" sz="2000" dirty="0" smtClean="0">
                <a:latin typeface="Times New Roman" panose="02020603050405020304" pitchFamily="18" charset="0"/>
                <a:cs typeface="B Nazanin" panose="00000400000000000000" pitchFamily="2" charset="-78"/>
                <a:sym typeface="Wingdings" panose="05000000000000000000" pitchFamily="2" charset="2"/>
              </a:rPr>
              <a:t> یا </a:t>
            </a:r>
            <a:r>
              <a:rPr lang="en-US" sz="2000" dirty="0" smtClean="0">
                <a:latin typeface="Times New Roman" panose="02020603050405020304" pitchFamily="18" charset="0"/>
                <a:cs typeface="B Nazanin" panose="00000400000000000000" pitchFamily="2" charset="-78"/>
                <a:sym typeface="Wingdings" panose="05000000000000000000" pitchFamily="2" charset="2"/>
              </a:rPr>
              <a:t>C</a:t>
            </a:r>
            <a:r>
              <a:rPr lang="fa-IR" sz="2000" dirty="0" smtClean="0">
                <a:latin typeface="Times New Roman" panose="02020603050405020304" pitchFamily="18" charset="0"/>
                <a:cs typeface="B Nazanin" panose="00000400000000000000" pitchFamily="2" charset="-78"/>
                <a:sym typeface="Wingdings" panose="05000000000000000000" pitchFamily="2" charset="2"/>
              </a:rPr>
              <a:t> </a:t>
            </a:r>
          </a:p>
          <a:p>
            <a:pPr marL="342900" indent="-342900" algn="r" rtl="1">
              <a:lnSpc>
                <a:spcPct val="100000"/>
              </a:lnSpc>
              <a:buFont typeface="Wingdings" panose="05000000000000000000" pitchFamily="2" charset="2"/>
              <a:buChar char="v"/>
            </a:pPr>
            <a:endParaRPr lang="fa-IR" sz="2000" dirty="0" smtClean="0">
              <a:latin typeface="Times New Roman" panose="02020603050405020304" pitchFamily="18" charset="0"/>
              <a:cs typeface="B Nazanin" panose="00000400000000000000" pitchFamily="2" charset="-78"/>
              <a:sym typeface="Wingdings" panose="05000000000000000000" pitchFamily="2" charset="2"/>
            </a:endParaRPr>
          </a:p>
          <a:p>
            <a:pPr marL="342900" indent="-342900" algn="r" rtl="1">
              <a:lnSpc>
                <a:spcPct val="100000"/>
              </a:lnSpc>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sym typeface="Wingdings" panose="05000000000000000000" pitchFamily="2" charset="2"/>
              </a:rPr>
              <a:t>استفاده از حلقه </a:t>
            </a:r>
            <a:r>
              <a:rPr lang="en-US" sz="2000" dirty="0" smtClean="0">
                <a:latin typeface="Times New Roman" panose="02020603050405020304" pitchFamily="18" charset="0"/>
                <a:cs typeface="B Nazanin" panose="00000400000000000000" pitchFamily="2" charset="-78"/>
                <a:sym typeface="Wingdings" panose="05000000000000000000" pitchFamily="2" charset="2"/>
              </a:rPr>
              <a:t>While</a:t>
            </a:r>
            <a:r>
              <a:rPr lang="fa-IR" sz="2000" dirty="0" smtClean="0">
                <a:latin typeface="Times New Roman" panose="02020603050405020304" pitchFamily="18" charset="0"/>
                <a:cs typeface="B Nazanin" panose="00000400000000000000" pitchFamily="2" charset="-78"/>
                <a:sym typeface="Wingdings" panose="05000000000000000000" pitchFamily="2" charset="2"/>
              </a:rPr>
              <a:t> و اجرای فاز سه تا زمانی که مقدار </a:t>
            </a:r>
            <a:r>
              <a:rPr lang="en-US" sz="2000" dirty="0" smtClean="0">
                <a:latin typeface="Times New Roman" panose="02020603050405020304" pitchFamily="18" charset="0"/>
                <a:cs typeface="B Nazanin" panose="00000400000000000000" pitchFamily="2" charset="-78"/>
                <a:sym typeface="Wingdings" panose="05000000000000000000" pitchFamily="2" charset="2"/>
              </a:rPr>
              <a:t> 3</a:t>
            </a:r>
            <a:r>
              <a:rPr lang="fa-IR" sz="2000" dirty="0" smtClean="0">
                <a:latin typeface="Times New Roman" panose="02020603050405020304" pitchFamily="18" charset="0"/>
                <a:cs typeface="B Nazanin" panose="00000400000000000000" pitchFamily="2" charset="-78"/>
                <a:sym typeface="Wingdings" panose="05000000000000000000" pitchFamily="2" charset="2"/>
              </a:rPr>
              <a:t> درون ماتریس تصویر پیام نباشد .</a:t>
            </a:r>
            <a:endParaRPr lang="en-US" sz="20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26" name="Rectangle 25"/>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28</a:t>
            </a:r>
            <a:endParaRPr lang="en-US" dirty="0"/>
          </a:p>
        </p:txBody>
      </p:sp>
    </p:spTree>
    <p:extLst>
      <p:ext uri="{BB962C8B-B14F-4D97-AF65-F5344CB8AC3E}">
        <p14:creationId xmlns:p14="http://schemas.microsoft.com/office/powerpoint/2010/main" val="216708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461600" y="51637"/>
            <a:ext cx="2125562"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معرفی نویز نمک فلفل :</a:t>
            </a:r>
            <a:endParaRPr lang="en-US" sz="2000" dirty="0">
              <a:latin typeface="Times New Roman" panose="02020603050405020304" pitchFamily="18" charset="0"/>
              <a:cs typeface="B Nazanin" panose="00000400000000000000" pitchFamily="2" charset="-78"/>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86" y="705505"/>
            <a:ext cx="3234675" cy="32346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2487" y="699175"/>
            <a:ext cx="3234675" cy="3241005"/>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829736758"/>
              </p:ext>
            </p:extLst>
          </p:nvPr>
        </p:nvGraphicFramePr>
        <p:xfrm>
          <a:off x="6601331" y="4163090"/>
          <a:ext cx="2484990" cy="1676400"/>
        </p:xfrm>
        <a:graphic>
          <a:graphicData uri="http://schemas.openxmlformats.org/drawingml/2006/table">
            <a:tbl>
              <a:tblPr firstRow="1" bandRow="1">
                <a:tableStyleId>{5C22544A-7EE6-4342-B048-85BDC9FD1C3A}</a:tableStyleId>
              </a:tblPr>
              <a:tblGrid>
                <a:gridCol w="496998">
                  <a:extLst>
                    <a:ext uri="{9D8B030D-6E8A-4147-A177-3AD203B41FA5}">
                      <a16:colId xmlns:a16="http://schemas.microsoft.com/office/drawing/2014/main" xmlns="" val="241681845"/>
                    </a:ext>
                  </a:extLst>
                </a:gridCol>
                <a:gridCol w="496998">
                  <a:extLst>
                    <a:ext uri="{9D8B030D-6E8A-4147-A177-3AD203B41FA5}">
                      <a16:colId xmlns:a16="http://schemas.microsoft.com/office/drawing/2014/main" xmlns="" val="3030281732"/>
                    </a:ext>
                  </a:extLst>
                </a:gridCol>
                <a:gridCol w="496998">
                  <a:extLst>
                    <a:ext uri="{9D8B030D-6E8A-4147-A177-3AD203B41FA5}">
                      <a16:colId xmlns:a16="http://schemas.microsoft.com/office/drawing/2014/main" xmlns="" val="2899432316"/>
                    </a:ext>
                  </a:extLst>
                </a:gridCol>
                <a:gridCol w="496998">
                  <a:extLst>
                    <a:ext uri="{9D8B030D-6E8A-4147-A177-3AD203B41FA5}">
                      <a16:colId xmlns:a16="http://schemas.microsoft.com/office/drawing/2014/main" xmlns="" val="3410761696"/>
                    </a:ext>
                  </a:extLst>
                </a:gridCol>
                <a:gridCol w="496998">
                  <a:extLst>
                    <a:ext uri="{9D8B030D-6E8A-4147-A177-3AD203B41FA5}">
                      <a16:colId xmlns:a16="http://schemas.microsoft.com/office/drawing/2014/main" xmlns="" val="2646718675"/>
                    </a:ext>
                  </a:extLst>
                </a:gridCol>
              </a:tblGrid>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255</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89569765"/>
                  </a:ext>
                </a:extLst>
              </a:tr>
              <a:tr h="327134">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0</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255</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89691304"/>
                  </a:ext>
                </a:extLst>
              </a:tr>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0</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74721061"/>
                  </a:ext>
                </a:extLst>
              </a:tr>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127</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0</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69072778"/>
                  </a:ext>
                </a:extLst>
              </a:tr>
              <a:tr h="301414">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255</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sng" dirty="0" smtClean="0">
                          <a:solidFill>
                            <a:schemeClr val="tx1"/>
                          </a:solidFill>
                          <a:latin typeface="Times New Roman" panose="02020603050405020304" pitchFamily="18" charset="0"/>
                          <a:cs typeface="Times New Roman" panose="02020603050405020304" pitchFamily="18" charset="0"/>
                        </a:rPr>
                        <a:t>0</a:t>
                      </a:r>
                      <a:endParaRPr lang="en-US" sz="1600" b="1"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0602268"/>
                  </a:ext>
                </a:extLst>
              </a:tr>
            </a:tbl>
          </a:graphicData>
        </a:graphic>
      </p:graphicFrame>
      <p:sp>
        <p:nvSpPr>
          <p:cNvPr id="11" name="Oval 10"/>
          <p:cNvSpPr/>
          <p:nvPr/>
        </p:nvSpPr>
        <p:spPr>
          <a:xfrm>
            <a:off x="1895911" y="3255184"/>
            <a:ext cx="424526" cy="42777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Oval 11"/>
          <p:cNvSpPr/>
          <p:nvPr/>
        </p:nvSpPr>
        <p:spPr>
          <a:xfrm>
            <a:off x="9617511" y="3255184"/>
            <a:ext cx="424526" cy="427772"/>
          </a:xfrm>
          <a:prstGeom prst="ellipse">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4" name="Straight Arrow Connector 13"/>
          <p:cNvCxnSpPr>
            <a:stCxn id="11" idx="5"/>
          </p:cNvCxnSpPr>
          <p:nvPr/>
        </p:nvCxnSpPr>
        <p:spPr>
          <a:xfrm>
            <a:off x="2258267" y="3620310"/>
            <a:ext cx="736324" cy="5427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p:cNvCxnSpPr>
          <p:nvPr/>
        </p:nvCxnSpPr>
        <p:spPr>
          <a:xfrm flipH="1">
            <a:off x="9086321" y="3620310"/>
            <a:ext cx="593360" cy="5427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244387024"/>
              </p:ext>
            </p:extLst>
          </p:nvPr>
        </p:nvGraphicFramePr>
        <p:xfrm>
          <a:off x="2994591" y="4163090"/>
          <a:ext cx="2484990" cy="1676400"/>
        </p:xfrm>
        <a:graphic>
          <a:graphicData uri="http://schemas.openxmlformats.org/drawingml/2006/table">
            <a:tbl>
              <a:tblPr firstRow="1" bandRow="1">
                <a:tableStyleId>{5C22544A-7EE6-4342-B048-85BDC9FD1C3A}</a:tableStyleId>
              </a:tblPr>
              <a:tblGrid>
                <a:gridCol w="496998">
                  <a:extLst>
                    <a:ext uri="{9D8B030D-6E8A-4147-A177-3AD203B41FA5}">
                      <a16:colId xmlns:a16="http://schemas.microsoft.com/office/drawing/2014/main" xmlns="" val="241681845"/>
                    </a:ext>
                  </a:extLst>
                </a:gridCol>
                <a:gridCol w="496998">
                  <a:extLst>
                    <a:ext uri="{9D8B030D-6E8A-4147-A177-3AD203B41FA5}">
                      <a16:colId xmlns:a16="http://schemas.microsoft.com/office/drawing/2014/main" xmlns="" val="3030281732"/>
                    </a:ext>
                  </a:extLst>
                </a:gridCol>
                <a:gridCol w="496998">
                  <a:extLst>
                    <a:ext uri="{9D8B030D-6E8A-4147-A177-3AD203B41FA5}">
                      <a16:colId xmlns:a16="http://schemas.microsoft.com/office/drawing/2014/main" xmlns="" val="2899432316"/>
                    </a:ext>
                  </a:extLst>
                </a:gridCol>
                <a:gridCol w="496998">
                  <a:extLst>
                    <a:ext uri="{9D8B030D-6E8A-4147-A177-3AD203B41FA5}">
                      <a16:colId xmlns:a16="http://schemas.microsoft.com/office/drawing/2014/main" xmlns="" val="3410761696"/>
                    </a:ext>
                  </a:extLst>
                </a:gridCol>
                <a:gridCol w="496998">
                  <a:extLst>
                    <a:ext uri="{9D8B030D-6E8A-4147-A177-3AD203B41FA5}">
                      <a16:colId xmlns:a16="http://schemas.microsoft.com/office/drawing/2014/main" xmlns="" val="2646718675"/>
                    </a:ext>
                  </a:extLst>
                </a:gridCol>
              </a:tblGrid>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89569765"/>
                  </a:ext>
                </a:extLst>
              </a:tr>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89691304"/>
                  </a:ext>
                </a:extLst>
              </a:tr>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74721061"/>
                  </a:ext>
                </a:extLst>
              </a:tr>
              <a:tr h="32713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127</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124</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69072778"/>
                  </a:ext>
                </a:extLst>
              </a:tr>
              <a:tr h="301414">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127</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127</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0602268"/>
                  </a:ext>
                </a:extLst>
              </a:tr>
            </a:tbl>
          </a:graphicData>
        </a:graphic>
      </p:graphicFrame>
      <p:sp>
        <p:nvSpPr>
          <p:cNvPr id="18" name="TextBox 17"/>
          <p:cNvSpPr txBox="1"/>
          <p:nvPr/>
        </p:nvSpPr>
        <p:spPr>
          <a:xfrm>
            <a:off x="1171460" y="4048082"/>
            <a:ext cx="1741427"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الف. تصویر میزبان</a:t>
            </a:r>
            <a:endParaRPr lang="en-US" sz="2000" dirty="0">
              <a:latin typeface="Times New Roman" panose="02020603050405020304" pitchFamily="18" charset="0"/>
              <a:cs typeface="B Nazanin" panose="00000400000000000000" pitchFamily="2" charset="-78"/>
            </a:endParaRPr>
          </a:p>
        </p:txBody>
      </p:sp>
      <p:sp>
        <p:nvSpPr>
          <p:cNvPr id="19" name="TextBox 18"/>
          <p:cNvSpPr txBox="1"/>
          <p:nvPr/>
        </p:nvSpPr>
        <p:spPr>
          <a:xfrm>
            <a:off x="2731642" y="5916933"/>
            <a:ext cx="2860060" cy="707886"/>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جدول(1) : نمونه ای ازمقادیر پیکسل های تصویر میزبان اصلی</a:t>
            </a:r>
            <a:endParaRPr lang="en-US" sz="2000" dirty="0">
              <a:latin typeface="Times New Roman" panose="02020603050405020304" pitchFamily="18" charset="0"/>
              <a:cs typeface="B Nazanin" panose="00000400000000000000" pitchFamily="2" charset="-78"/>
            </a:endParaRPr>
          </a:p>
        </p:txBody>
      </p:sp>
      <p:sp>
        <p:nvSpPr>
          <p:cNvPr id="21" name="TextBox 20"/>
          <p:cNvSpPr txBox="1"/>
          <p:nvPr/>
        </p:nvSpPr>
        <p:spPr>
          <a:xfrm>
            <a:off x="9078012" y="4038655"/>
            <a:ext cx="2115980" cy="707886"/>
          </a:xfrm>
          <a:prstGeom prst="rect">
            <a:avLst/>
          </a:prstGeom>
          <a:noFill/>
        </p:spPr>
        <p:txBody>
          <a:bodyPr wrap="square" rtlCol="0">
            <a:spAutoFit/>
          </a:bodyPr>
          <a:lstStyle/>
          <a:p>
            <a:pPr algn="r"/>
            <a:r>
              <a:rPr lang="fa-IR" sz="2000" dirty="0">
                <a:latin typeface="Times New Roman" panose="02020603050405020304" pitchFamily="18" charset="0"/>
                <a:cs typeface="B Nazanin" panose="00000400000000000000" pitchFamily="2" charset="-78"/>
              </a:rPr>
              <a:t>ب. حمله نویز نمک فلفل</a:t>
            </a:r>
          </a:p>
          <a:p>
            <a:pPr algn="r"/>
            <a:r>
              <a:rPr lang="fa-IR" sz="2000" dirty="0">
                <a:latin typeface="Times New Roman" panose="02020603050405020304" pitchFamily="18" charset="0"/>
                <a:cs typeface="B Nazanin" panose="00000400000000000000" pitchFamily="2" charset="-78"/>
              </a:rPr>
              <a:t>نرخ : 15 درصد</a:t>
            </a:r>
            <a:endParaRPr lang="en-US" sz="2000" dirty="0">
              <a:latin typeface="Times New Roman" panose="02020603050405020304" pitchFamily="18" charset="0"/>
              <a:cs typeface="B Nazanin" panose="00000400000000000000" pitchFamily="2" charset="-78"/>
            </a:endParaRPr>
          </a:p>
        </p:txBody>
      </p:sp>
      <p:sp>
        <p:nvSpPr>
          <p:cNvPr id="22" name="TextBox 21"/>
          <p:cNvSpPr txBox="1"/>
          <p:nvPr/>
        </p:nvSpPr>
        <p:spPr>
          <a:xfrm>
            <a:off x="4846992" y="2517100"/>
            <a:ext cx="2446679" cy="1431161"/>
          </a:xfrm>
          <a:prstGeom prst="rect">
            <a:avLst/>
          </a:prstGeom>
          <a:noFill/>
        </p:spPr>
        <p:txBody>
          <a:bodyPr wrap="square" rtlCol="0">
            <a:spAutoFit/>
          </a:bodyPr>
          <a:lstStyle/>
          <a:p>
            <a:pPr algn="r">
              <a:lnSpc>
                <a:spcPct val="150000"/>
              </a:lnSpc>
            </a:pPr>
            <a:r>
              <a:rPr lang="fa-IR" sz="2000" dirty="0" smtClean="0">
                <a:latin typeface="Times New Roman" panose="02020603050405020304" pitchFamily="18" charset="0"/>
                <a:cs typeface="B Nazanin" panose="00000400000000000000" pitchFamily="2" charset="-78"/>
              </a:rPr>
              <a:t>نمونه :</a:t>
            </a:r>
            <a:endParaRPr lang="en-US" sz="2000" dirty="0" smtClean="0">
              <a:latin typeface="Times New Roman" panose="02020603050405020304" pitchFamily="18" charset="0"/>
              <a:cs typeface="B Nazanin" panose="00000400000000000000" pitchFamily="2" charset="-78"/>
            </a:endParaRPr>
          </a:p>
          <a:p>
            <a:pPr>
              <a:lnSpc>
                <a:spcPct val="150000"/>
              </a:lnSpc>
            </a:pPr>
            <a:r>
              <a:rPr lang="en-US" dirty="0" smtClean="0">
                <a:latin typeface="Times New Roman" panose="02020603050405020304" pitchFamily="18" charset="0"/>
                <a:cs typeface="Times New Roman" panose="02020603050405020304" pitchFamily="18" charset="0"/>
              </a:rPr>
              <a:t>Bit depth = 8</a:t>
            </a:r>
          </a:p>
          <a:p>
            <a:pPr>
              <a:lnSpc>
                <a:spcPct val="150000"/>
              </a:lnSpc>
            </a:pPr>
            <a:r>
              <a:rPr lang="fa-IR" sz="2000" dirty="0" smtClean="0">
                <a:latin typeface="Times New Roman" panose="02020603050405020304" pitchFamily="18" charset="0"/>
                <a:cs typeface="B Nazanin" panose="00000400000000000000" pitchFamily="2" charset="-78"/>
              </a:rPr>
              <a:t>نمک</a:t>
            </a:r>
            <a:r>
              <a:rPr lang="en-US" dirty="0" smtClean="0">
                <a:latin typeface="Times New Roman" panose="02020603050405020304" pitchFamily="18" charset="0"/>
                <a:cs typeface="Times New Roman" panose="02020603050405020304" pitchFamily="18" charset="0"/>
              </a:rPr>
              <a:t> = 255  ,  </a:t>
            </a:r>
            <a:r>
              <a:rPr lang="fa-IR" sz="2000" dirty="0" smtClean="0">
                <a:latin typeface="Times New Roman" panose="02020603050405020304" pitchFamily="18" charset="0"/>
                <a:cs typeface="B Nazanin" panose="00000400000000000000" pitchFamily="2" charset="-78"/>
              </a:rPr>
              <a:t>فلفل</a:t>
            </a:r>
            <a:r>
              <a:rPr lang="en-US" dirty="0" smtClean="0">
                <a:latin typeface="Times New Roman" panose="02020603050405020304" pitchFamily="18" charset="0"/>
                <a:cs typeface="Times New Roman" panose="02020603050405020304" pitchFamily="18" charset="0"/>
              </a:rPr>
              <a:t> = 0</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4875586" y="856825"/>
            <a:ext cx="2524024" cy="1431161"/>
          </a:xfrm>
          <a:prstGeom prst="rect">
            <a:avLst/>
          </a:prstGeom>
          <a:noFill/>
        </p:spPr>
        <p:txBody>
          <a:bodyPr wrap="square" rtlCol="0">
            <a:spAutoFit/>
          </a:bodyPr>
          <a:lstStyle/>
          <a:p>
            <a:pPr algn="r">
              <a:lnSpc>
                <a:spcPct val="150000"/>
              </a:lnSpc>
            </a:pPr>
            <a:r>
              <a:rPr lang="fa-IR" sz="2000" dirty="0" smtClean="0">
                <a:latin typeface="Times New Roman" panose="02020603050405020304" pitchFamily="18" charset="0"/>
                <a:cs typeface="B Nazanin" panose="00000400000000000000" pitchFamily="2" charset="-78"/>
              </a:rPr>
              <a:t>فرمول :</a:t>
            </a:r>
            <a:endParaRPr lang="en-US" sz="2000" dirty="0" smtClean="0">
              <a:latin typeface="Times New Roman" panose="02020603050405020304" pitchFamily="18" charset="0"/>
              <a:cs typeface="B Nazanin" panose="00000400000000000000" pitchFamily="2" charset="-78"/>
            </a:endParaRPr>
          </a:p>
          <a:p>
            <a:pPr>
              <a:lnSpc>
                <a:spcPct val="150000"/>
              </a:lnSpc>
            </a:pPr>
            <a:r>
              <a:rPr lang="en-US" dirty="0" smtClean="0">
                <a:latin typeface="Times New Roman" panose="02020603050405020304" pitchFamily="18" charset="0"/>
                <a:cs typeface="Times New Roman" panose="02020603050405020304" pitchFamily="18" charset="0"/>
              </a:rPr>
              <a:t>Bit depth = n</a:t>
            </a:r>
          </a:p>
          <a:p>
            <a:pPr>
              <a:lnSpc>
                <a:spcPct val="150000"/>
              </a:lnSpc>
            </a:pPr>
            <a:r>
              <a:rPr lang="fa-IR" sz="2000" dirty="0" smtClean="0">
                <a:latin typeface="Times New Roman" panose="02020603050405020304" pitchFamily="18" charset="0"/>
                <a:cs typeface="B Nazanin" panose="00000400000000000000" pitchFamily="2" charset="-78"/>
              </a:rPr>
              <a:t>نمک</a:t>
            </a:r>
            <a:r>
              <a:rPr lang="en-US" dirty="0" smtClean="0">
                <a:latin typeface="Times New Roman" panose="02020603050405020304" pitchFamily="18" charset="0"/>
                <a:cs typeface="Times New Roman" panose="02020603050405020304" pitchFamily="18" charset="0"/>
              </a:rPr>
              <a:t> = 2</a:t>
            </a:r>
            <a:r>
              <a:rPr lang="en-US" sz="2400" baseline="30000"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-1  ,  </a:t>
            </a:r>
            <a:r>
              <a:rPr lang="fa-IR" sz="2000" dirty="0" smtClean="0">
                <a:latin typeface="Times New Roman" panose="02020603050405020304" pitchFamily="18" charset="0"/>
                <a:cs typeface="B Nazanin" panose="00000400000000000000" pitchFamily="2" charset="-78"/>
              </a:rPr>
              <a:t>فلفل</a:t>
            </a:r>
            <a:r>
              <a:rPr lang="en-US" dirty="0" smtClean="0">
                <a:latin typeface="Times New Roman" panose="02020603050405020304" pitchFamily="18" charset="0"/>
                <a:cs typeface="Times New Roman" panose="02020603050405020304" pitchFamily="18" charset="0"/>
              </a:rPr>
              <a:t> = 0</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5725372" y="5902218"/>
            <a:ext cx="3736228" cy="1015663"/>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جدول(2) : نمونه ای از مقادیر پیکسل های تصویر مورد حمله قرارگرفته به وسیله ی نویز نمک فلفل</a:t>
            </a:r>
            <a:endParaRPr lang="en-US" sz="2000" dirty="0">
              <a:latin typeface="Times New Roman" panose="02020603050405020304" pitchFamily="18" charset="0"/>
              <a:cs typeface="B Nazanin" panose="00000400000000000000" pitchFamily="2" charset="-78"/>
            </a:endParaRPr>
          </a:p>
        </p:txBody>
      </p:sp>
      <p:sp>
        <p:nvSpPr>
          <p:cNvPr id="20" name="Rectangle 19"/>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a:t>
            </a:r>
            <a:endParaRPr lang="en-US" dirty="0"/>
          </a:p>
        </p:txBody>
      </p:sp>
    </p:spTree>
    <p:extLst>
      <p:ext uri="{BB962C8B-B14F-4D97-AF65-F5344CB8AC3E}">
        <p14:creationId xmlns:p14="http://schemas.microsoft.com/office/powerpoint/2010/main" val="2496421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345538" y="56803"/>
            <a:ext cx="8075957"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پانزده : فاز سوم بازیابی با استفاده از مقدار بیت انتخابی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7" name="Table 6"/>
          <p:cNvGraphicFramePr>
            <a:graphicFrameLocks noGrp="1"/>
          </p:cNvGraphicFramePr>
          <p:nvPr>
            <p:extLst>
              <p:ext uri="{D42A27DB-BD31-4B8C-83A1-F6EECF244321}">
                <p14:modId xmlns:p14="http://schemas.microsoft.com/office/powerpoint/2010/main" val="2180732393"/>
              </p:ext>
            </p:extLst>
          </p:nvPr>
        </p:nvGraphicFramePr>
        <p:xfrm>
          <a:off x="2455244" y="1298359"/>
          <a:ext cx="7333762" cy="2689068"/>
        </p:xfrm>
        <a:graphic>
          <a:graphicData uri="http://schemas.openxmlformats.org/drawingml/2006/table">
            <a:tbl>
              <a:tblPr firstRow="1" firstCol="1" bandRow="1">
                <a:tableStyleId>{5C22544A-7EE6-4342-B048-85BDC9FD1C3A}</a:tableStyleId>
              </a:tblPr>
              <a:tblGrid>
                <a:gridCol w="1048372"/>
                <a:gridCol w="1580225"/>
                <a:gridCol w="2157274"/>
                <a:gridCol w="994299"/>
                <a:gridCol w="932155"/>
                <a:gridCol w="621437"/>
              </a:tblGrid>
              <a:tr h="486474">
                <a:tc>
                  <a:txBody>
                    <a:bodyPr/>
                    <a:lstStyle/>
                    <a:p>
                      <a:pPr marL="0" marR="0" algn="ctr" rtl="0">
                        <a:lnSpc>
                          <a:spcPct val="100000"/>
                        </a:lnSpc>
                        <a:spcBef>
                          <a:spcPts val="0"/>
                        </a:spcBef>
                        <a:spcAft>
                          <a:spcPts val="0"/>
                        </a:spcAft>
                      </a:pPr>
                      <a:r>
                        <a:rPr lang="fa-IR" sz="1800" dirty="0" smtClean="0">
                          <a:solidFill>
                            <a:schemeClr val="tx1"/>
                          </a:solidFill>
                          <a:effectLst/>
                          <a:latin typeface="Times New Roman" panose="02020603050405020304" pitchFamily="18" charset="0"/>
                          <a:ea typeface="+mn-ea"/>
                          <a:cs typeface="B Nazanin" panose="00000400000000000000" pitchFamily="2" charset="-78"/>
                        </a:rPr>
                        <a:t>پایگاه</a:t>
                      </a:r>
                      <a:r>
                        <a:rPr lang="fa-IR" sz="1800" baseline="0" dirty="0" smtClean="0">
                          <a:solidFill>
                            <a:schemeClr val="tx1"/>
                          </a:solidFill>
                          <a:effectLst/>
                          <a:latin typeface="Times New Roman" panose="02020603050405020304" pitchFamily="18" charset="0"/>
                          <a:ea typeface="+mn-ea"/>
                          <a:cs typeface="B Nazanin" panose="00000400000000000000" pitchFamily="2" charset="-78"/>
                        </a:rPr>
                        <a:t> داده</a:t>
                      </a:r>
                      <a:endParaRPr lang="en-US" sz="1800" dirty="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rtl="0">
                        <a:lnSpc>
                          <a:spcPct val="100000"/>
                        </a:lnSpc>
                        <a:spcBef>
                          <a:spcPts val="0"/>
                        </a:spcBef>
                        <a:spcAft>
                          <a:spcPts val="0"/>
                        </a:spcAft>
                      </a:pPr>
                      <a:r>
                        <a:rPr lang="fa-IR" sz="1800" dirty="0" smtClean="0">
                          <a:solidFill>
                            <a:schemeClr val="tx1"/>
                          </a:solidFill>
                          <a:effectLst/>
                          <a:latin typeface="Times New Roman" panose="02020603050405020304" pitchFamily="18" charset="0"/>
                          <a:cs typeface="B Nazanin" panose="00000400000000000000" pitchFamily="2" charset="-78"/>
                        </a:rPr>
                        <a:t>محتوا</a:t>
                      </a:r>
                      <a:endParaRPr lang="en-US" sz="1800" dirty="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rtl="0">
                        <a:lnSpc>
                          <a:spcPct val="100000"/>
                        </a:lnSpc>
                        <a:spcBef>
                          <a:spcPts val="0"/>
                        </a:spcBef>
                        <a:spcAft>
                          <a:spcPts val="0"/>
                        </a:spcAft>
                      </a:pPr>
                      <a:r>
                        <a:rPr lang="fa-IR" sz="1800" dirty="0" smtClean="0">
                          <a:solidFill>
                            <a:schemeClr val="tx1"/>
                          </a:solidFill>
                          <a:effectLst/>
                          <a:latin typeface="Times New Roman" panose="02020603050405020304" pitchFamily="18" charset="0"/>
                          <a:cs typeface="B Nazanin" panose="00000400000000000000" pitchFamily="2" charset="-78"/>
                        </a:rPr>
                        <a:t>اندازه</a:t>
                      </a:r>
                      <a:endParaRPr lang="en-US" sz="1800" dirty="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rtl="0">
                        <a:lnSpc>
                          <a:spcPct val="100000"/>
                        </a:lnSpc>
                        <a:spcBef>
                          <a:spcPts val="0"/>
                        </a:spcBef>
                        <a:spcAft>
                          <a:spcPts val="0"/>
                        </a:spcAft>
                      </a:pPr>
                      <a:r>
                        <a:rPr lang="fa-IR" sz="1800" dirty="0" smtClean="0">
                          <a:solidFill>
                            <a:schemeClr val="tx1"/>
                          </a:solidFill>
                          <a:effectLst/>
                          <a:latin typeface="Times New Roman" panose="02020603050405020304" pitchFamily="18" charset="0"/>
                          <a:cs typeface="B Nazanin" panose="00000400000000000000" pitchFamily="2" charset="-78"/>
                        </a:rPr>
                        <a:t>فرمت</a:t>
                      </a:r>
                      <a:endParaRPr lang="en-US" sz="1800" dirty="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rtl="0">
                        <a:lnSpc>
                          <a:spcPct val="100000"/>
                        </a:lnSpc>
                        <a:spcBef>
                          <a:spcPts val="0"/>
                        </a:spcBef>
                        <a:spcAft>
                          <a:spcPts val="0"/>
                        </a:spcAft>
                      </a:pPr>
                      <a:r>
                        <a:rPr lang="fa-IR" sz="1800" dirty="0" smtClean="0">
                          <a:solidFill>
                            <a:schemeClr val="tx1"/>
                          </a:solidFill>
                          <a:effectLst/>
                          <a:latin typeface="Times New Roman" panose="02020603050405020304" pitchFamily="18" charset="0"/>
                          <a:cs typeface="B Nazanin" panose="00000400000000000000" pitchFamily="2" charset="-78"/>
                        </a:rPr>
                        <a:t>عمق بیتی</a:t>
                      </a:r>
                      <a:endParaRPr lang="en-US" sz="1800" dirty="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rtl="0">
                        <a:lnSpc>
                          <a:spcPct val="100000"/>
                        </a:lnSpc>
                        <a:spcBef>
                          <a:spcPts val="0"/>
                        </a:spcBef>
                        <a:spcAft>
                          <a:spcPts val="0"/>
                        </a:spcAft>
                      </a:pPr>
                      <a:r>
                        <a:rPr lang="fa-IR" sz="1800" dirty="0" smtClean="0">
                          <a:solidFill>
                            <a:schemeClr val="tx1"/>
                          </a:solidFill>
                          <a:effectLst/>
                          <a:latin typeface="Times New Roman" panose="02020603050405020304" pitchFamily="18" charset="0"/>
                          <a:cs typeface="B Nazanin" panose="00000400000000000000" pitchFamily="2" charset="-78"/>
                        </a:rPr>
                        <a:t>تعداد</a:t>
                      </a:r>
                      <a:endParaRPr lang="en-US" sz="1800" dirty="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67099">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DB.1</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l" rtl="0">
                        <a:lnSpc>
                          <a:spcPct val="100000"/>
                        </a:lnSpc>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Medicine, </a:t>
                      </a:r>
                      <a:r>
                        <a:rPr lang="en-US" sz="1800" dirty="0">
                          <a:solidFill>
                            <a:schemeClr val="tx1"/>
                          </a:solidFill>
                          <a:effectLst/>
                          <a:latin typeface="Times New Roman" panose="02020603050405020304" pitchFamily="18" charset="0"/>
                          <a:cs typeface="Times New Roman" panose="02020603050405020304" pitchFamily="18" charset="0"/>
                        </a:rPr>
                        <a:t>CR</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1760 × 1760 and over</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DICOM</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Uint 16</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7099">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DB.2</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l" rtl="0">
                        <a:lnSpc>
                          <a:spcPct val="100000"/>
                        </a:lnSpc>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Medicine, </a:t>
                      </a:r>
                      <a:r>
                        <a:rPr lang="en-US" sz="1800" dirty="0">
                          <a:solidFill>
                            <a:schemeClr val="tx1"/>
                          </a:solidFill>
                          <a:effectLst/>
                          <a:latin typeface="Times New Roman" panose="02020603050405020304" pitchFamily="18" charset="0"/>
                          <a:cs typeface="Times New Roman" panose="02020603050405020304" pitchFamily="18" charset="0"/>
                        </a:rPr>
                        <a:t>CT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 × 512</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DICOM</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Uint 16</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26</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7099">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DB.3</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l" rtl="0">
                        <a:lnSpc>
                          <a:spcPct val="100000"/>
                        </a:lnSpc>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Medicine, </a:t>
                      </a:r>
                      <a:r>
                        <a:rPr lang="en-US" sz="1800" dirty="0">
                          <a:solidFill>
                            <a:schemeClr val="tx1"/>
                          </a:solidFill>
                          <a:effectLst/>
                          <a:latin typeface="Times New Roman" panose="02020603050405020304" pitchFamily="18" charset="0"/>
                          <a:cs typeface="Times New Roman" panose="02020603050405020304" pitchFamily="18" charset="0"/>
                        </a:rPr>
                        <a:t>SC</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 × 1024</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DICOM</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Uint 16</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7099">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DB.4</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l" rtl="0">
                        <a:lnSpc>
                          <a:spcPct val="100000"/>
                        </a:lnSpc>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Medicine, </a:t>
                      </a:r>
                      <a:r>
                        <a:rPr lang="en-US" sz="1800" dirty="0">
                          <a:solidFill>
                            <a:schemeClr val="tx1"/>
                          </a:solidFill>
                          <a:effectLst/>
                          <a:latin typeface="Times New Roman" panose="02020603050405020304" pitchFamily="18" charset="0"/>
                          <a:cs typeface="Times New Roman" panose="02020603050405020304" pitchFamily="18" charset="0"/>
                        </a:rPr>
                        <a:t>MR</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 × 512</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DICOM</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Uint</a:t>
                      </a:r>
                      <a:r>
                        <a:rPr lang="en-US" sz="1800" dirty="0">
                          <a:solidFill>
                            <a:schemeClr val="tx1"/>
                          </a:solidFill>
                          <a:effectLst/>
                          <a:latin typeface="Times New Roman" panose="02020603050405020304" pitchFamily="18" charset="0"/>
                          <a:cs typeface="Times New Roman" panose="02020603050405020304" pitchFamily="18" charset="0"/>
                        </a:rPr>
                        <a:t> 16</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7099">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DB.5</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l" rtl="0">
                        <a:lnSpc>
                          <a:spcPct val="100000"/>
                        </a:lnSpc>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Medicine, </a:t>
                      </a:r>
                      <a:r>
                        <a:rPr lang="en-US" sz="1800" dirty="0">
                          <a:solidFill>
                            <a:schemeClr val="tx1"/>
                          </a:solidFill>
                          <a:effectLst/>
                          <a:latin typeface="Times New Roman" panose="02020603050405020304" pitchFamily="18" charset="0"/>
                          <a:cs typeface="Times New Roman" panose="02020603050405020304" pitchFamily="18" charset="0"/>
                        </a:rPr>
                        <a:t>NM</a:t>
                      </a:r>
                      <a:r>
                        <a:rPr lang="ar-SA" sz="1800" baseline="30000" dirty="0">
                          <a:solidFill>
                            <a:schemeClr val="tx1"/>
                          </a:solidFill>
                          <a:effectLst/>
                          <a:latin typeface="Times New Roman" panose="02020603050405020304" pitchFamily="18"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 × 256</a:t>
                      </a:r>
                      <a:endPar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DICOM</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Uint</a:t>
                      </a:r>
                      <a:r>
                        <a:rPr lang="en-US" sz="1800" dirty="0">
                          <a:solidFill>
                            <a:schemeClr val="tx1"/>
                          </a:solidFill>
                          <a:effectLst/>
                          <a:latin typeface="Times New Roman" panose="02020603050405020304" pitchFamily="18" charset="0"/>
                          <a:cs typeface="Times New Roman" panose="02020603050405020304" pitchFamily="18" charset="0"/>
                        </a:rPr>
                        <a:t> 16</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7099">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DB.6</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l" rtl="0">
                        <a:lnSpc>
                          <a:spcPct val="100000"/>
                        </a:lnSpc>
                        <a:spcBef>
                          <a:spcPts val="0"/>
                        </a:spcBef>
                        <a:spcAft>
                          <a:spcPts val="0"/>
                        </a:spcAft>
                      </a:pPr>
                      <a:r>
                        <a:rPr lang="en-US" sz="1800" dirty="0" smtClean="0">
                          <a:solidFill>
                            <a:schemeClr val="tx1"/>
                          </a:solidFill>
                          <a:effectLst/>
                          <a:latin typeface="Times New Roman" panose="02020603050405020304" pitchFamily="18" charset="0"/>
                          <a:cs typeface="Times New Roman" panose="02020603050405020304" pitchFamily="18" charset="0"/>
                        </a:rPr>
                        <a:t>Public</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 × 512 and over</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PNG</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Uint</a:t>
                      </a:r>
                      <a:r>
                        <a:rPr lang="en-US" sz="1800" dirty="0">
                          <a:solidFill>
                            <a:schemeClr val="tx1"/>
                          </a:solidFill>
                          <a:effectLst/>
                          <a:latin typeface="Times New Roman" panose="02020603050405020304" pitchFamily="18" charset="0"/>
                          <a:cs typeface="Times New Roman" panose="02020603050405020304" pitchFamily="18" charset="0"/>
                        </a:rPr>
                        <a:t> 8</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rtl="0">
                        <a:lnSpc>
                          <a:spcPct val="100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Rectangle 8"/>
          <p:cNvSpPr/>
          <p:nvPr/>
        </p:nvSpPr>
        <p:spPr>
          <a:xfrm>
            <a:off x="1798320" y="4292803"/>
            <a:ext cx="9052560" cy="2246769"/>
          </a:xfrm>
          <a:prstGeom prst="rect">
            <a:avLst/>
          </a:prstGeom>
        </p:spPr>
        <p:txBody>
          <a:bodyPr wrap="square">
            <a:spAutoFit/>
          </a:bodyPr>
          <a:lstStyle/>
          <a:p>
            <a:pPr indent="292735" algn="just" rtl="1">
              <a:spcBef>
                <a:spcPts val="600"/>
              </a:spcBef>
              <a:spcAft>
                <a:spcPts val="600"/>
              </a:spcAft>
            </a:pPr>
            <a:r>
              <a:rPr lang="fa-IR" sz="2000" dirty="0">
                <a:latin typeface="Times New Roman" panose="02020603050405020304" pitchFamily="18" charset="0"/>
                <a:ea typeface="Calibri" panose="020F0502020204030204" pitchFamily="34" charset="0"/>
                <a:cs typeface="B Nazanin" panose="00000400000000000000" pitchFamily="2" charset="-78"/>
              </a:rPr>
              <a:t>تصویر پیام جهت ذخیره شدن درون تصویر میزبان ، تصویری دودویی با ابعاد:</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Wingdings" panose="05000000000000000000" pitchFamily="2" charset="2"/>
              <a:buChar char="v"/>
            </a:pPr>
            <a:r>
              <a:rPr lang="fa-IR" sz="2000" dirty="0" smtClean="0">
                <a:latin typeface="Times New Roman" panose="02020603050405020304" pitchFamily="18" charset="0"/>
                <a:ea typeface="Calibri" panose="020F0502020204030204" pitchFamily="34" charset="0"/>
                <a:cs typeface="B Nazanin" panose="00000400000000000000" pitchFamily="2" charset="-78"/>
              </a:rPr>
              <a:t>      64</a:t>
            </a:r>
            <a:r>
              <a:rPr lang="en-US" sz="16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fa-IR" sz="2000" dirty="0">
                <a:latin typeface="Times New Roman" panose="02020603050405020304" pitchFamily="18" charset="0"/>
                <a:ea typeface="Calibri" panose="020F0502020204030204" pitchFamily="34" charset="0"/>
                <a:cs typeface="B Nazanin" panose="00000400000000000000" pitchFamily="2" charset="-78"/>
              </a:rPr>
              <a:t>64 برای آزمایش پنهان نگاری بر روی تصاویر پزشکی درمقابله با حمله نویز نمک فلفل</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Wingdings" panose="05000000000000000000" pitchFamily="2" charset="2"/>
              <a:buChar char="v"/>
            </a:pPr>
            <a:r>
              <a:rPr lang="fa-IR" sz="2000" dirty="0" smtClean="0">
                <a:latin typeface="Times New Roman" panose="02020603050405020304" pitchFamily="18" charset="0"/>
                <a:ea typeface="Calibri" panose="020F0502020204030204" pitchFamily="34" charset="0"/>
                <a:cs typeface="B Nazanin" panose="00000400000000000000" pitchFamily="2" charset="-78"/>
              </a:rPr>
              <a:t>      128</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fa-IR" sz="2000" dirty="0">
                <a:latin typeface="Times New Roman" panose="02020603050405020304" pitchFamily="18" charset="0"/>
                <a:ea typeface="Calibri" panose="020F0502020204030204" pitchFamily="34" charset="0"/>
                <a:cs typeface="B Nazanin" panose="00000400000000000000" pitchFamily="2" charset="-78"/>
              </a:rPr>
              <a:t>128 برای آزمایش پنهان نگاری بر روی تصاویر غیر پزشکی درمقابله با حمله نویز نمک فلفل</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342900" marR="0" lvl="0" indent="-342900" algn="just" rtl="1">
              <a:spcBef>
                <a:spcPts val="600"/>
              </a:spcBef>
              <a:spcAft>
                <a:spcPts val="600"/>
              </a:spcAft>
              <a:buFont typeface="Wingdings" panose="05000000000000000000" pitchFamily="2" charset="2"/>
              <a:buChar char="v"/>
            </a:pPr>
            <a:r>
              <a:rPr lang="fa-IR" sz="2000" dirty="0" smtClean="0">
                <a:latin typeface="Times New Roman" panose="02020603050405020304" pitchFamily="18" charset="0"/>
                <a:ea typeface="Calibri" panose="020F0502020204030204" pitchFamily="34" charset="0"/>
                <a:cs typeface="B Nazanin" panose="00000400000000000000" pitchFamily="2" charset="-78"/>
              </a:rPr>
              <a:t>      64</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fa-IR" sz="2000" dirty="0">
                <a:latin typeface="Times New Roman" panose="02020603050405020304" pitchFamily="18" charset="0"/>
                <a:ea typeface="Calibri" panose="020F0502020204030204" pitchFamily="34" charset="0"/>
                <a:cs typeface="B Nazanin" panose="00000400000000000000" pitchFamily="2" charset="-78"/>
              </a:rPr>
              <a:t>64 و 128</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fa-IR" sz="2000" dirty="0">
                <a:latin typeface="Times New Roman" panose="02020603050405020304" pitchFamily="18" charset="0"/>
                <a:ea typeface="Calibri" panose="020F0502020204030204" pitchFamily="34" charset="0"/>
                <a:cs typeface="B Nazanin" panose="00000400000000000000" pitchFamily="2" charset="-78"/>
              </a:rPr>
              <a:t>128 برای آزمایش پنهان نگاری بر روی تصاویر عمومی درمقابله با حمله نویز برش</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indent="292735" algn="just" rtl="1">
              <a:spcBef>
                <a:spcPts val="600"/>
              </a:spcBef>
              <a:spcAft>
                <a:spcPts val="600"/>
              </a:spcAft>
            </a:pPr>
            <a:r>
              <a:rPr lang="fa-IR" sz="2000" dirty="0" smtClean="0">
                <a:latin typeface="Times New Roman" panose="02020603050405020304" pitchFamily="18" charset="0"/>
                <a:ea typeface="Calibri" panose="020F0502020204030204" pitchFamily="34" charset="0"/>
                <a:cs typeface="B Nazanin" panose="00000400000000000000" pitchFamily="2" charset="-78"/>
              </a:rPr>
              <a:t>       مورد </a:t>
            </a:r>
            <a:r>
              <a:rPr lang="fa-IR" sz="2000" dirty="0">
                <a:latin typeface="Times New Roman" panose="02020603050405020304" pitchFamily="18" charset="0"/>
                <a:ea typeface="Calibri" panose="020F0502020204030204" pitchFamily="34" charset="0"/>
                <a:cs typeface="B Nazanin" panose="00000400000000000000" pitchFamily="2" charset="-78"/>
              </a:rPr>
              <a:t>استفاده قرار می‌گیرد </a:t>
            </a:r>
            <a:r>
              <a:rPr lang="fa-IR" sz="2000" dirty="0" smtClean="0">
                <a:latin typeface="Times New Roman" panose="02020603050405020304" pitchFamily="18" charset="0"/>
                <a:ea typeface="Calibri" panose="020F0502020204030204" pitchFamily="34" charset="0"/>
                <a:cs typeface="B Nazanin" panose="00000400000000000000" pitchFamily="2" charset="-78"/>
              </a:rPr>
              <a:t>.</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0" name="TextBox 9"/>
          <p:cNvSpPr txBox="1"/>
          <p:nvPr/>
        </p:nvSpPr>
        <p:spPr>
          <a:xfrm>
            <a:off x="6770342" y="814815"/>
            <a:ext cx="3142952"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جدول(11) :‌ مشخصات پایگاه داده ها</a:t>
            </a:r>
            <a:endParaRPr lang="en-US" sz="2000" dirty="0">
              <a:latin typeface="Times New Roman" panose="02020603050405020304" pitchFamily="18" charset="0"/>
              <a:cs typeface="B Nazanin" panose="00000400000000000000" pitchFamily="2" charset="-78"/>
            </a:endParaRPr>
          </a:p>
        </p:txBody>
      </p:sp>
      <p:sp>
        <p:nvSpPr>
          <p:cNvPr id="8" name="Rectangle 7"/>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29</a:t>
            </a:r>
            <a:endParaRPr lang="en-US" dirty="0"/>
          </a:p>
        </p:txBody>
      </p:sp>
    </p:spTree>
    <p:extLst>
      <p:ext uri="{BB962C8B-B14F-4D97-AF65-F5344CB8AC3E}">
        <p14:creationId xmlns:p14="http://schemas.microsoft.com/office/powerpoint/2010/main" val="3247232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معیار های اندازه گیری مورد استفاده برای ارزیابی کارایی و کیفیت الگوریتم پیشنهادی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6" name="Rectangle 5"/>
          <p:cNvSpPr/>
          <p:nvPr/>
        </p:nvSpPr>
        <p:spPr>
          <a:xfrm>
            <a:off x="383036" y="743886"/>
            <a:ext cx="11478177" cy="1215717"/>
          </a:xfrm>
          <a:prstGeom prst="rect">
            <a:avLst/>
          </a:prstGeom>
        </p:spPr>
        <p:txBody>
          <a:bodyPr wrap="square">
            <a:spAutoFit/>
          </a:bodyPr>
          <a:lstStyle/>
          <a:p>
            <a:pPr marL="1143000" marR="0" lvl="2" indent="-228600" algn="justLow" rtl="1">
              <a:spcBef>
                <a:spcPts val="1800"/>
              </a:spcBef>
              <a:spcAft>
                <a:spcPts val="1800"/>
              </a:spcAft>
              <a:buClr>
                <a:srgbClr val="000000"/>
              </a:buClr>
              <a:buFont typeface="+mj-lt"/>
              <a:buAutoNum type="arabicPeriod"/>
            </a:pPr>
            <a:r>
              <a:rPr lang="fa-IR" sz="1600" b="1" dirty="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معیار </a:t>
            </a:r>
            <a:r>
              <a:rPr lang="en-US" sz="1600" b="1" u="none" strike="noStrike" dirty="0" smtClean="0">
                <a:ln>
                  <a:noFill/>
                </a:ln>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PSNR</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indent="292735" algn="just" rtl="1">
              <a:spcBef>
                <a:spcPts val="600"/>
              </a:spcBef>
              <a:spcAft>
                <a:spcPts val="600"/>
              </a:spcAft>
            </a:pPr>
            <a:r>
              <a:rPr lang="fa-IR" sz="1600" dirty="0">
                <a:effectLst/>
                <a:latin typeface="Times New Roman" panose="02020603050405020304" pitchFamily="18" charset="0"/>
                <a:ea typeface="Calibri" panose="020F0502020204030204" pitchFamily="34" charset="0"/>
                <a:cs typeface="B Nazanin" panose="00000400000000000000" pitchFamily="2" charset="-78"/>
              </a:rPr>
              <a:t>این معیار برای اندازه گیری میزان نویز ایجاد شده پس از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جای‌گذاری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تصویر پیام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درون تصویر </a:t>
            </a:r>
            <a:r>
              <a:rPr lang="fa-IR" sz="1600" dirty="0">
                <a:effectLst/>
                <a:latin typeface="Times New Roman" panose="02020603050405020304" pitchFamily="18" charset="0"/>
                <a:ea typeface="Calibri" panose="020F0502020204030204" pitchFamily="34" charset="0"/>
                <a:cs typeface="B Nazanin" panose="00000400000000000000" pitchFamily="2" charset="-78"/>
              </a:rPr>
              <a:t>میزبان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حاصل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از مقایسه تصویر میزبان و تصویر نهان نگاری شده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استفاده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می‌شود.</a:t>
            </a:r>
            <a:endParaRPr lang="en-US" sz="1600" u="none" strike="noStrike" kern="0" spc="0" dirty="0">
              <a:ln>
                <a:noFill/>
              </a:ln>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endParaRPr>
          </a:p>
          <a:p>
            <a:pPr algn="justLow"/>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7" name="Rectangle 6"/>
          <p:cNvSpPr/>
          <p:nvPr/>
        </p:nvSpPr>
        <p:spPr>
          <a:xfrm>
            <a:off x="766354" y="1708568"/>
            <a:ext cx="11094858" cy="1461939"/>
          </a:xfrm>
          <a:prstGeom prst="rect">
            <a:avLst/>
          </a:prstGeom>
        </p:spPr>
        <p:txBody>
          <a:bodyPr wrap="square">
            <a:spAutoFit/>
          </a:bodyPr>
          <a:lstStyle/>
          <a:p>
            <a:pPr marR="0" lvl="2" algn="justLow" rtl="1">
              <a:spcBef>
                <a:spcPts val="1800"/>
              </a:spcBef>
              <a:spcAft>
                <a:spcPts val="1800"/>
              </a:spcAft>
              <a:buClr>
                <a:srgbClr val="000000"/>
              </a:buClr>
            </a:pP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2</a:t>
            </a:r>
            <a:r>
              <a:rPr lang="fa-IR"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 </a:t>
            </a:r>
            <a:r>
              <a:rPr lang="ar-SA"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معیار </a:t>
            </a:r>
            <a:r>
              <a:rPr lang="en-US" sz="1600" b="1" u="none" strike="noStrike" dirty="0" smtClean="0">
                <a:ln>
                  <a:noFill/>
                </a:ln>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SSIM</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indent="292735" algn="just" rtl="1">
              <a:spcBef>
                <a:spcPts val="600"/>
              </a:spcBef>
              <a:spcAft>
                <a:spcPts val="600"/>
              </a:spcAft>
            </a:pPr>
            <a:r>
              <a:rPr lang="fa-IR" sz="1600" dirty="0">
                <a:effectLst/>
                <a:latin typeface="Times New Roman" panose="02020603050405020304" pitchFamily="18" charset="0"/>
                <a:ea typeface="Calibri" panose="020F0502020204030204" pitchFamily="34" charset="0"/>
                <a:cs typeface="B Nazanin" panose="00000400000000000000" pitchFamily="2" charset="-78"/>
              </a:rPr>
              <a:t>این معیار برای اندازه گیری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تغییرات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سه کمیت روشنایی،کنتراست و ساختار ، پس از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جای‌گذاری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تصویر پیام درون تصویر میزبان ، حاصل از مقایسه تصویر میزبان و تصویر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نهان   </a:t>
            </a:r>
            <a:r>
              <a:rPr lang="fa-IR" sz="1600" dirty="0" smtClean="0">
                <a:solidFill>
                  <a:schemeClr val="bg1"/>
                </a:solidFill>
                <a:effectLst/>
                <a:latin typeface="Times New Roman" panose="02020603050405020304" pitchFamily="18" charset="0"/>
                <a:ea typeface="Calibri" panose="020F0502020204030204" pitchFamily="34" charset="0"/>
                <a:cs typeface="B Nazanin" panose="00000400000000000000" pitchFamily="2" charset="-78"/>
              </a:rPr>
              <a:t>.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    نگاری </a:t>
            </a:r>
            <a:r>
              <a:rPr lang="fa-IR" sz="1600" dirty="0">
                <a:effectLst/>
                <a:latin typeface="Times New Roman" panose="02020603050405020304" pitchFamily="18" charset="0"/>
                <a:ea typeface="Calibri" panose="020F0502020204030204" pitchFamily="34" charset="0"/>
                <a:cs typeface="B Nazanin" panose="00000400000000000000" pitchFamily="2" charset="-78"/>
              </a:rPr>
              <a:t>شده ، مورد استفاده </a:t>
            </a:r>
            <a:r>
              <a:rPr lang="fa-IR" sz="1600" dirty="0" smtClean="0">
                <a:effectLst/>
                <a:latin typeface="Times New Roman" panose="02020603050405020304" pitchFamily="18" charset="0"/>
                <a:ea typeface="Calibri" panose="020F0502020204030204" pitchFamily="34" charset="0"/>
                <a:cs typeface="B Nazanin" panose="00000400000000000000" pitchFamily="2" charset="-78"/>
              </a:rPr>
              <a:t>می‌شود.</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Low"/>
            <a:r>
              <a:rPr lang="ar-SA" sz="1600" dirty="0" smtClean="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0" name="Rectangle 9"/>
          <p:cNvSpPr/>
          <p:nvPr/>
        </p:nvSpPr>
        <p:spPr>
          <a:xfrm>
            <a:off x="1114148" y="2941377"/>
            <a:ext cx="10737914" cy="892552"/>
          </a:xfrm>
          <a:prstGeom prst="rect">
            <a:avLst/>
          </a:prstGeom>
        </p:spPr>
        <p:txBody>
          <a:bodyPr wrap="square">
            <a:spAutoFit/>
          </a:bodyPr>
          <a:lstStyle/>
          <a:p>
            <a:pPr marR="0" lvl="2" algn="justLow" rtl="1">
              <a:spcBef>
                <a:spcPts val="1800"/>
              </a:spcBef>
              <a:spcAft>
                <a:spcPts val="1800"/>
              </a:spcAft>
              <a:buClr>
                <a:srgbClr val="000000"/>
              </a:buClr>
            </a:pP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3</a:t>
            </a:r>
            <a:r>
              <a:rPr lang="fa-IR"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 معیار  </a:t>
            </a: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Times New Roman" panose="02020603050405020304" pitchFamily="18" charset="0"/>
              </a:rPr>
              <a:t>BER</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a:p>
            <a:pPr indent="292735" algn="just" rtl="1">
              <a:spcBef>
                <a:spcPts val="600"/>
              </a:spcBef>
              <a:spcAft>
                <a:spcPts val="600"/>
              </a:spcAft>
            </a:pPr>
            <a:r>
              <a:rPr lang="fa-IR" sz="1600" dirty="0">
                <a:latin typeface="Times New Roman" panose="02020603050405020304" pitchFamily="18" charset="0"/>
                <a:ea typeface="Calibri" panose="020F0502020204030204" pitchFamily="34" charset="0"/>
                <a:cs typeface="B Nazanin" panose="00000400000000000000" pitchFamily="2" charset="-78"/>
              </a:rPr>
              <a:t>این معیار برای اندازه گیری میزان </a:t>
            </a:r>
            <a:r>
              <a:rPr lang="fa-IR" sz="1600" dirty="0" smtClean="0">
                <a:latin typeface="Times New Roman" panose="02020603050405020304" pitchFamily="18" charset="0"/>
                <a:ea typeface="Calibri" panose="020F0502020204030204" pitchFamily="34" charset="0"/>
                <a:cs typeface="B Nazanin" panose="00000400000000000000" pitchFamily="2" charset="-78"/>
              </a:rPr>
              <a:t>خطای بیتی </a:t>
            </a:r>
            <a:r>
              <a:rPr lang="fa-IR" sz="1600" dirty="0">
                <a:latin typeface="Times New Roman" panose="02020603050405020304" pitchFamily="18" charset="0"/>
                <a:ea typeface="Calibri" panose="020F0502020204030204" pitchFamily="34" charset="0"/>
                <a:cs typeface="B Nazanin" panose="00000400000000000000" pitchFamily="2" charset="-78"/>
              </a:rPr>
              <a:t>حاصل از بازیابی تصویر پیام درمقایسه با تصویر اصلی پیام ، مورد استفاده قرار می‌گیرد و بصورت درصد گزارش </a:t>
            </a:r>
            <a:r>
              <a:rPr lang="fa-IR" sz="1600" dirty="0" smtClean="0">
                <a:latin typeface="Times New Roman" panose="02020603050405020304" pitchFamily="18" charset="0"/>
                <a:ea typeface="Calibri" panose="020F0502020204030204" pitchFamily="34" charset="0"/>
                <a:cs typeface="B Nazanin" panose="00000400000000000000" pitchFamily="2" charset="-78"/>
              </a:rPr>
              <a:t>می‌شود.</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1" name="Rectangle 10"/>
          <p:cNvSpPr/>
          <p:nvPr/>
        </p:nvSpPr>
        <p:spPr>
          <a:xfrm>
            <a:off x="763479" y="3862916"/>
            <a:ext cx="11092929" cy="815608"/>
          </a:xfrm>
          <a:prstGeom prst="rect">
            <a:avLst/>
          </a:prstGeom>
        </p:spPr>
        <p:txBody>
          <a:bodyPr wrap="square">
            <a:spAutoFit/>
          </a:bodyPr>
          <a:lstStyle/>
          <a:p>
            <a:pPr marR="0" lvl="2" algn="justLow" rtl="1">
              <a:spcBef>
                <a:spcPts val="1800"/>
              </a:spcBef>
              <a:spcAft>
                <a:spcPts val="1800"/>
              </a:spcAft>
              <a:buClr>
                <a:srgbClr val="000000"/>
              </a:buClr>
            </a:pP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4</a:t>
            </a:r>
            <a:r>
              <a:rPr lang="fa-IR"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 معیار </a:t>
            </a: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Times New Roman" panose="02020603050405020304" pitchFamily="18" charset="0"/>
              </a:rPr>
              <a:t>MSE</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a:p>
            <a:pPr algn="r"/>
            <a:r>
              <a:rPr lang="fa-IR" sz="1600" dirty="0" smtClean="0">
                <a:latin typeface="Times New Roman" panose="02020603050405020304" pitchFamily="18" charset="0"/>
                <a:ea typeface="Calibri" panose="020F0502020204030204" pitchFamily="34" charset="0"/>
                <a:cs typeface="B Nazanin" panose="00000400000000000000" pitchFamily="2" charset="-78"/>
              </a:rPr>
              <a:t>      این </a:t>
            </a:r>
            <a:r>
              <a:rPr lang="fa-IR" sz="1600" dirty="0">
                <a:latin typeface="Times New Roman" panose="02020603050405020304" pitchFamily="18" charset="0"/>
                <a:ea typeface="Calibri" panose="020F0502020204030204" pitchFamily="34" charset="0"/>
                <a:cs typeface="B Nazanin" panose="00000400000000000000" pitchFamily="2" charset="-78"/>
              </a:rPr>
              <a:t>معیار برای اندازه گیری میانگین مربع میزان خطای حاصل از بازیابی تصویر پیام درمقایسه با تصویر اصلی پیام ، مورد استفاده قرار </a:t>
            </a:r>
            <a:r>
              <a:rPr lang="fa-IR" sz="1600" dirty="0" smtClean="0">
                <a:latin typeface="Times New Roman" panose="02020603050405020304" pitchFamily="18" charset="0"/>
                <a:ea typeface="Calibri" panose="020F0502020204030204" pitchFamily="34" charset="0"/>
                <a:cs typeface="B Nazanin" panose="00000400000000000000" pitchFamily="2" charset="-78"/>
              </a:rPr>
              <a:t>می‌گیرد.</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2" name="Rectangle 11"/>
          <p:cNvSpPr/>
          <p:nvPr/>
        </p:nvSpPr>
        <p:spPr>
          <a:xfrm>
            <a:off x="1753618" y="4735864"/>
            <a:ext cx="10102788" cy="815608"/>
          </a:xfrm>
          <a:prstGeom prst="rect">
            <a:avLst/>
          </a:prstGeom>
        </p:spPr>
        <p:txBody>
          <a:bodyPr wrap="square">
            <a:spAutoFit/>
          </a:bodyPr>
          <a:lstStyle/>
          <a:p>
            <a:pPr marR="0" lvl="2" algn="justLow" rtl="1">
              <a:spcBef>
                <a:spcPts val="1800"/>
              </a:spcBef>
              <a:spcAft>
                <a:spcPts val="1800"/>
              </a:spcAft>
              <a:buClr>
                <a:srgbClr val="000000"/>
              </a:buClr>
            </a:pP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5</a:t>
            </a:r>
            <a:r>
              <a:rPr lang="fa-IR"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 معیار </a:t>
            </a: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CC</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a:p>
            <a:pPr algn="r"/>
            <a:r>
              <a:rPr lang="fa-IR" sz="1600" dirty="0" smtClean="0">
                <a:latin typeface="Times New Roman" panose="02020603050405020304" pitchFamily="18" charset="0"/>
                <a:ea typeface="Calibri" panose="020F0502020204030204" pitchFamily="34" charset="0"/>
                <a:cs typeface="B Nazanin" panose="00000400000000000000" pitchFamily="2" charset="-78"/>
              </a:rPr>
              <a:t>      این </a:t>
            </a:r>
            <a:r>
              <a:rPr lang="fa-IR" sz="1600" dirty="0">
                <a:latin typeface="Times New Roman" panose="02020603050405020304" pitchFamily="18" charset="0"/>
                <a:ea typeface="Calibri" panose="020F0502020204030204" pitchFamily="34" charset="0"/>
                <a:cs typeface="B Nazanin" panose="00000400000000000000" pitchFamily="2" charset="-78"/>
              </a:rPr>
              <a:t>معیار برای اندازه گیری میزان مشابهت دو تصویر پیام اصلی و پیام بازیابی شده مورد استفاده </a:t>
            </a:r>
            <a:r>
              <a:rPr lang="fa-IR" sz="1600" dirty="0" smtClean="0">
                <a:latin typeface="Times New Roman" panose="02020603050405020304" pitchFamily="18" charset="0"/>
                <a:ea typeface="Calibri" panose="020F0502020204030204" pitchFamily="34" charset="0"/>
                <a:cs typeface="B Nazanin" panose="00000400000000000000" pitchFamily="2" charset="-78"/>
              </a:rPr>
              <a:t>می‌گردد.</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3" name="Rectangle 12"/>
          <p:cNvSpPr/>
          <p:nvPr/>
        </p:nvSpPr>
        <p:spPr>
          <a:xfrm>
            <a:off x="2264178" y="5689285"/>
            <a:ext cx="9587884" cy="892552"/>
          </a:xfrm>
          <a:prstGeom prst="rect">
            <a:avLst/>
          </a:prstGeom>
          <a:noFill/>
        </p:spPr>
        <p:txBody>
          <a:bodyPr wrap="square">
            <a:spAutoFit/>
          </a:bodyPr>
          <a:lstStyle/>
          <a:p>
            <a:pPr marR="0" lvl="2" algn="justLow" rtl="1">
              <a:spcBef>
                <a:spcPts val="1800"/>
              </a:spcBef>
              <a:spcAft>
                <a:spcPts val="1800"/>
              </a:spcAft>
              <a:buClr>
                <a:srgbClr val="000000"/>
              </a:buClr>
            </a:pPr>
            <a:r>
              <a:rPr lang="en-US"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6</a:t>
            </a:r>
            <a:r>
              <a:rPr lang="fa-IR" sz="1600" b="1" dirty="0" smtClean="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 </a:t>
            </a:r>
            <a:r>
              <a:rPr lang="fa-IR" sz="1600" b="1" dirty="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معیار </a:t>
            </a:r>
            <a:r>
              <a:rPr lang="en-US" sz="1600" b="1" dirty="0">
                <a:effectLst>
                  <a:outerShdw sx="0" sy="0">
                    <a:srgbClr val="000000"/>
                  </a:outerShdw>
                </a:effectLst>
                <a:latin typeface="Times New Roman" panose="02020603050405020304" pitchFamily="18" charset="0"/>
                <a:ea typeface="Calibri" panose="020F0502020204030204" pitchFamily="34" charset="0"/>
                <a:cs typeface="B Nazanin" panose="00000400000000000000" pitchFamily="2" charset="-78"/>
              </a:rPr>
              <a:t>NC </a:t>
            </a:r>
            <a:endParaRPr lang="en-US" sz="1600" b="1" dirty="0">
              <a:effectLst>
                <a:outerShdw sx="0" sy="0">
                  <a:srgbClr val="000000"/>
                </a:outerShdw>
              </a:effectLst>
              <a:latin typeface="Times New Roman" panose="02020603050405020304" pitchFamily="18" charset="0"/>
              <a:ea typeface="Times New Roman" panose="02020603050405020304" pitchFamily="18" charset="0"/>
              <a:cs typeface="B Nazanin" panose="00000400000000000000" pitchFamily="2" charset="-78"/>
            </a:endParaRPr>
          </a:p>
          <a:p>
            <a:pPr indent="292735" algn="just" rtl="1">
              <a:spcBef>
                <a:spcPts val="600"/>
              </a:spcBef>
              <a:spcAft>
                <a:spcPts val="600"/>
              </a:spcAft>
            </a:pPr>
            <a:r>
              <a:rPr lang="ar-SA" sz="1600" dirty="0">
                <a:latin typeface="Times New Roman" panose="02020603050405020304" pitchFamily="18" charset="0"/>
                <a:ea typeface="Calibri" panose="020F0502020204030204" pitchFamily="34" charset="0"/>
                <a:cs typeface="B Nazanin" panose="00000400000000000000" pitchFamily="2" charset="-78"/>
              </a:rPr>
              <a:t>این معیار برای اندازه گیری میزان مشابهت دو تصویر پیام اصلی و پیام بازیابی شده مورد استفاده </a:t>
            </a:r>
            <a:r>
              <a:rPr lang="ar-SA" sz="1600" dirty="0" smtClean="0">
                <a:latin typeface="Times New Roman" panose="02020603050405020304" pitchFamily="18" charset="0"/>
                <a:ea typeface="Calibri" panose="020F0502020204030204" pitchFamily="34" charset="0"/>
                <a:cs typeface="B Nazanin" panose="00000400000000000000" pitchFamily="2" charset="-78"/>
              </a:rPr>
              <a:t>می‌گردد</a:t>
            </a:r>
            <a:r>
              <a:rPr lang="fa-IR" sz="1600" dirty="0" smtClean="0">
                <a:latin typeface="Times New Roman" panose="02020603050405020304" pitchFamily="18" charset="0"/>
                <a:ea typeface="Calibri" panose="020F0502020204030204" pitchFamily="34" charset="0"/>
                <a:cs typeface="B Nazanin" panose="00000400000000000000" pitchFamily="2" charset="-78"/>
              </a:rPr>
              <a:t>.</a:t>
            </a:r>
            <a:endParaRPr lang="en-US" sz="1600" dirty="0"/>
          </a:p>
        </p:txBody>
      </p:sp>
      <p:sp>
        <p:nvSpPr>
          <p:cNvPr id="14" name="Rectangle 1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30</a:t>
            </a:r>
            <a:endParaRPr lang="en-US" dirty="0"/>
          </a:p>
        </p:txBody>
      </p:sp>
    </p:spTree>
    <p:extLst>
      <p:ext uri="{BB962C8B-B14F-4D97-AF65-F5344CB8AC3E}">
        <p14:creationId xmlns:p14="http://schemas.microsoft.com/office/powerpoint/2010/main" val="27109837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524" y="3750958"/>
            <a:ext cx="1219200" cy="1219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60" y="1076684"/>
            <a:ext cx="3893820" cy="38938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571" y="1076684"/>
            <a:ext cx="3885795" cy="3893474"/>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5360" y="1076684"/>
            <a:ext cx="3893820" cy="389382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3571" y="1076684"/>
            <a:ext cx="3893474" cy="3893474"/>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75524" y="3725955"/>
            <a:ext cx="1219200" cy="1219200"/>
          </a:xfrm>
          <a:prstGeom prst="rect">
            <a:avLst/>
          </a:prstGeom>
        </p:spPr>
      </p:pic>
      <p:cxnSp>
        <p:nvCxnSpPr>
          <p:cNvPr id="11" name="Straight Connector 10"/>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09204" y="5194030"/>
            <a:ext cx="2557402" cy="646331"/>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الف. تصویر پنهان‌نگاری شده</a:t>
            </a:r>
          </a:p>
          <a:p>
            <a:pPr algn="r" rtl="1"/>
            <a:r>
              <a:rPr lang="fa-IR" dirty="0" smtClean="0">
                <a:latin typeface="Times New Roman" panose="02020603050405020304" pitchFamily="18" charset="0"/>
                <a:cs typeface="B Nazanin" panose="00000400000000000000" pitchFamily="2" charset="-78"/>
              </a:rPr>
              <a:t> پایگاه داده تصاویر عمومی </a:t>
            </a:r>
            <a:r>
              <a:rPr lang="en-US" dirty="0" smtClean="0">
                <a:latin typeface="Times New Roman" panose="02020603050405020304" pitchFamily="18" charset="0"/>
                <a:cs typeface="B Nazanin" panose="00000400000000000000" pitchFamily="2" charset="-78"/>
              </a:rPr>
              <a:t>DB.</a:t>
            </a:r>
            <a:r>
              <a:rPr lang="en-US" dirty="0">
                <a:latin typeface="Times New Roman" panose="02020603050405020304" pitchFamily="18" charset="0"/>
                <a:cs typeface="B Nazanin" panose="00000400000000000000" pitchFamily="2" charset="-78"/>
              </a:rPr>
              <a:t>6</a:t>
            </a:r>
          </a:p>
        </p:txBody>
      </p:sp>
      <p:sp>
        <p:nvSpPr>
          <p:cNvPr id="14" name="TextBox 13"/>
          <p:cNvSpPr txBox="1"/>
          <p:nvPr/>
        </p:nvSpPr>
        <p:spPr>
          <a:xfrm>
            <a:off x="5541145" y="5194029"/>
            <a:ext cx="2557402" cy="923330"/>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ب. تصویر پنهان‌نگاری شده</a:t>
            </a:r>
          </a:p>
          <a:p>
            <a:pPr algn="r" rtl="1"/>
            <a:r>
              <a:rPr lang="fa-IR" dirty="0" smtClean="0">
                <a:latin typeface="Times New Roman" panose="02020603050405020304" pitchFamily="18" charset="0"/>
                <a:cs typeface="B Nazanin" panose="00000400000000000000" pitchFamily="2" charset="-78"/>
              </a:rPr>
              <a:t>تخریب شده با نویز نمک فلفل</a:t>
            </a:r>
          </a:p>
          <a:p>
            <a:pPr algn="ctr" rtl="1"/>
            <a:r>
              <a:rPr lang="en-US" dirty="0" smtClean="0">
                <a:latin typeface="Times New Roman" panose="02020603050405020304" pitchFamily="18" charset="0"/>
                <a:cs typeface="B Nazanin" panose="00000400000000000000" pitchFamily="2" charset="-78"/>
              </a:rPr>
              <a:t>Rate = 89 %</a:t>
            </a:r>
            <a:endParaRPr lang="en-US" dirty="0">
              <a:latin typeface="Times New Roman" panose="02020603050405020304" pitchFamily="18" charset="0"/>
              <a:cs typeface="B Nazanin" panose="00000400000000000000" pitchFamily="2" charset="-78"/>
            </a:endParaRPr>
          </a:p>
        </p:txBody>
      </p:sp>
      <p:sp>
        <p:nvSpPr>
          <p:cNvPr id="15" name="TextBox 14"/>
          <p:cNvSpPr txBox="1"/>
          <p:nvPr/>
        </p:nvSpPr>
        <p:spPr>
          <a:xfrm>
            <a:off x="9037355" y="5194030"/>
            <a:ext cx="2095538" cy="646331"/>
          </a:xfrm>
          <a:prstGeom prst="rect">
            <a:avLst/>
          </a:prstGeom>
          <a:noFill/>
        </p:spPr>
        <p:txBody>
          <a:bodyPr wrap="square" rtlCol="0">
            <a:spAutoFit/>
          </a:bodyPr>
          <a:lstStyle/>
          <a:p>
            <a:pPr algn="r" rtl="1"/>
            <a:r>
              <a:rPr lang="fa-IR" dirty="0">
                <a:latin typeface="Times New Roman" panose="02020603050405020304" pitchFamily="18" charset="0"/>
                <a:cs typeface="B Nazanin" panose="00000400000000000000" pitchFamily="2" charset="-78"/>
              </a:rPr>
              <a:t>ج</a:t>
            </a:r>
            <a:r>
              <a:rPr lang="fa-IR" dirty="0" smtClean="0">
                <a:latin typeface="Times New Roman" panose="02020603050405020304" pitchFamily="18" charset="0"/>
                <a:cs typeface="B Nazanin" panose="00000400000000000000" pitchFamily="2" charset="-78"/>
              </a:rPr>
              <a:t>. </a:t>
            </a:r>
            <a:r>
              <a:rPr lang="fa-IR" dirty="0" smtClean="0">
                <a:latin typeface="Times New Roman" panose="02020603050405020304" pitchFamily="18" charset="0"/>
                <a:cs typeface="B Nazanin" panose="00000400000000000000" pitchFamily="2" charset="-78"/>
              </a:rPr>
              <a:t>تصویر پیام بازیابی شده</a:t>
            </a:r>
          </a:p>
          <a:p>
            <a:pPr algn="ctr" rtl="1"/>
            <a:r>
              <a:rPr lang="fa-IR" dirty="0" smtClean="0">
                <a:latin typeface="Times New Roman" panose="02020603050405020304" pitchFamily="18" charset="0"/>
                <a:cs typeface="B Nazanin" panose="00000400000000000000" pitchFamily="2" charset="-78"/>
              </a:rPr>
              <a:t> ‌</a:t>
            </a:r>
            <a:r>
              <a:rPr lang="en-US" dirty="0" smtClean="0">
                <a:latin typeface="Times New Roman" panose="02020603050405020304" pitchFamily="18" charset="0"/>
                <a:cs typeface="B Nazanin" panose="00000400000000000000" pitchFamily="2" charset="-78"/>
              </a:rPr>
              <a:t>BER(%) = 0.7923</a:t>
            </a:r>
            <a:endParaRPr lang="en-US" dirty="0">
              <a:latin typeface="Times New Roman" panose="02020603050405020304" pitchFamily="18" charset="0"/>
              <a:cs typeface="B Nazanin" panose="00000400000000000000" pitchFamily="2" charset="-78"/>
            </a:endParaRPr>
          </a:p>
        </p:txBody>
      </p:sp>
      <p:sp>
        <p:nvSpPr>
          <p:cNvPr id="16" name="TextBox 15"/>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نمونه ای از بازیابی تصویر پیام از تصویر پنهان نگاری‌شده در مقابله با حمله نویز نمک فلفل – پایگاه داده تصاویر عمومی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17" name="Rectangle 16"/>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31</a:t>
            </a:r>
            <a:endParaRPr lang="en-US" dirty="0"/>
          </a:p>
        </p:txBody>
      </p:sp>
    </p:spTree>
    <p:extLst>
      <p:ext uri="{BB962C8B-B14F-4D97-AF65-F5344CB8AC3E}">
        <p14:creationId xmlns:p14="http://schemas.microsoft.com/office/powerpoint/2010/main" val="3238128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524" y="3733202"/>
            <a:ext cx="1219200" cy="1219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360" y="1058928"/>
            <a:ext cx="3893820" cy="38938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571" y="1058928"/>
            <a:ext cx="3885795" cy="3893474"/>
          </a:xfrm>
          <a:prstGeom prst="rect">
            <a:avLst/>
          </a:prstGeom>
        </p:spPr>
      </p:pic>
      <p:sp>
        <p:nvSpPr>
          <p:cNvPr id="7" name="TextBox 6"/>
          <p:cNvSpPr txBox="1"/>
          <p:nvPr/>
        </p:nvSpPr>
        <p:spPr>
          <a:xfrm>
            <a:off x="1509204" y="5176274"/>
            <a:ext cx="2557402" cy="646331"/>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الف. تصویر پنهان‌نگاری شده</a:t>
            </a:r>
          </a:p>
          <a:p>
            <a:pPr algn="r" rtl="1"/>
            <a:r>
              <a:rPr lang="fa-IR" dirty="0" smtClean="0">
                <a:latin typeface="Times New Roman" panose="02020603050405020304" pitchFamily="18" charset="0"/>
                <a:cs typeface="B Nazanin" panose="00000400000000000000" pitchFamily="2" charset="-78"/>
              </a:rPr>
              <a:t> پایگاه داده تصاویر پزشکی </a:t>
            </a:r>
            <a:r>
              <a:rPr lang="en-US" dirty="0" smtClean="0">
                <a:latin typeface="Times New Roman" panose="02020603050405020304" pitchFamily="18" charset="0"/>
                <a:cs typeface="B Nazanin" panose="00000400000000000000" pitchFamily="2" charset="-78"/>
              </a:rPr>
              <a:t>DB.4</a:t>
            </a:r>
            <a:endParaRPr lang="en-US" dirty="0">
              <a:latin typeface="Times New Roman" panose="02020603050405020304" pitchFamily="18" charset="0"/>
              <a:cs typeface="B Nazanin" panose="00000400000000000000" pitchFamily="2" charset="-78"/>
            </a:endParaRPr>
          </a:p>
        </p:txBody>
      </p:sp>
      <p:cxnSp>
        <p:nvCxnSpPr>
          <p:cNvPr id="10" name="Straight Connector 9"/>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نمونه ای از بازیابی تصویر پیام از تصویر پنهان نگاری‌شده در مقابله با حمله نویز نمک فلفل – پایگاه داده تصاویر پزشکی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12" name="TextBox 11"/>
          <p:cNvSpPr txBox="1"/>
          <p:nvPr/>
        </p:nvSpPr>
        <p:spPr>
          <a:xfrm>
            <a:off x="5541145" y="5209374"/>
            <a:ext cx="2557402" cy="923330"/>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ب. تصویر پنهان‌نگاری شده</a:t>
            </a:r>
          </a:p>
          <a:p>
            <a:pPr algn="r" rtl="1"/>
            <a:r>
              <a:rPr lang="fa-IR" dirty="0" smtClean="0">
                <a:latin typeface="Times New Roman" panose="02020603050405020304" pitchFamily="18" charset="0"/>
                <a:cs typeface="B Nazanin" panose="00000400000000000000" pitchFamily="2" charset="-78"/>
              </a:rPr>
              <a:t>تخریب شده با نویز نمک فلفل</a:t>
            </a:r>
          </a:p>
          <a:p>
            <a:pPr algn="ctr" rtl="1"/>
            <a:r>
              <a:rPr lang="en-US" dirty="0" smtClean="0">
                <a:latin typeface="Times New Roman" panose="02020603050405020304" pitchFamily="18" charset="0"/>
                <a:cs typeface="B Nazanin" panose="00000400000000000000" pitchFamily="2" charset="-78"/>
              </a:rPr>
              <a:t>Rate = 86 %</a:t>
            </a:r>
            <a:endParaRPr lang="en-US" dirty="0">
              <a:latin typeface="Times New Roman" panose="02020603050405020304" pitchFamily="18" charset="0"/>
              <a:cs typeface="B Nazanin" panose="00000400000000000000" pitchFamily="2" charset="-78"/>
            </a:endParaRPr>
          </a:p>
        </p:txBody>
      </p:sp>
      <p:sp>
        <p:nvSpPr>
          <p:cNvPr id="13" name="TextBox 12"/>
          <p:cNvSpPr txBox="1"/>
          <p:nvPr/>
        </p:nvSpPr>
        <p:spPr>
          <a:xfrm>
            <a:off x="9241653" y="5178011"/>
            <a:ext cx="2122171" cy="646331"/>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ج. </a:t>
            </a:r>
            <a:r>
              <a:rPr lang="fa-IR" dirty="0" smtClean="0">
                <a:latin typeface="Times New Roman" panose="02020603050405020304" pitchFamily="18" charset="0"/>
                <a:cs typeface="B Nazanin" panose="00000400000000000000" pitchFamily="2" charset="-78"/>
              </a:rPr>
              <a:t>تصویر پیام بازیابی شده</a:t>
            </a:r>
          </a:p>
          <a:p>
            <a:pPr algn="ctr" rtl="1"/>
            <a:r>
              <a:rPr lang="fa-IR" dirty="0" smtClean="0">
                <a:latin typeface="Times New Roman" panose="02020603050405020304" pitchFamily="18" charset="0"/>
                <a:cs typeface="B Nazanin" panose="00000400000000000000" pitchFamily="2" charset="-78"/>
              </a:rPr>
              <a:t> ‌</a:t>
            </a:r>
            <a:r>
              <a:rPr lang="en-US" dirty="0" smtClean="0">
                <a:latin typeface="Times New Roman" panose="02020603050405020304" pitchFamily="18" charset="0"/>
                <a:cs typeface="B Nazanin" panose="00000400000000000000" pitchFamily="2" charset="-78"/>
              </a:rPr>
              <a:t>BER(%) = 0.7810</a:t>
            </a:r>
            <a:endParaRPr lang="en-US" dirty="0">
              <a:latin typeface="Times New Roman" panose="02020603050405020304" pitchFamily="18" charset="0"/>
              <a:cs typeface="B Nazanin" panose="00000400000000000000" pitchFamily="2" charset="-78"/>
            </a:endParaRPr>
          </a:p>
        </p:txBody>
      </p:sp>
      <p:sp>
        <p:nvSpPr>
          <p:cNvPr id="14" name="Rectangle 13"/>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32</a:t>
            </a:r>
            <a:endParaRPr lang="en-US" dirty="0"/>
          </a:p>
        </p:txBody>
      </p:sp>
    </p:spTree>
    <p:extLst>
      <p:ext uri="{BB962C8B-B14F-4D97-AF65-F5344CB8AC3E}">
        <p14:creationId xmlns:p14="http://schemas.microsoft.com/office/powerpoint/2010/main" val="905398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نمونه ای از بازیابی تصویر پیام از تصویر پنهان نگاری‌شده در مقابله با حمله نویز برش – پایگاه داده تصاویر پزشکی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537" y="1060106"/>
            <a:ext cx="3885795" cy="38857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629" y="1060106"/>
            <a:ext cx="3893820" cy="389382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524" y="3725955"/>
            <a:ext cx="1219200" cy="1219200"/>
          </a:xfrm>
          <a:prstGeom prst="rect">
            <a:avLst/>
          </a:prstGeom>
        </p:spPr>
      </p:pic>
      <p:sp>
        <p:nvSpPr>
          <p:cNvPr id="18" name="TextBox 17"/>
          <p:cNvSpPr txBox="1"/>
          <p:nvPr/>
        </p:nvSpPr>
        <p:spPr>
          <a:xfrm>
            <a:off x="1509204" y="5194030"/>
            <a:ext cx="2557402" cy="646331"/>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الف. تصویر پنهان‌نگاری شده</a:t>
            </a:r>
          </a:p>
          <a:p>
            <a:pPr algn="r" rtl="1"/>
            <a:r>
              <a:rPr lang="fa-IR" dirty="0" smtClean="0">
                <a:latin typeface="Times New Roman" panose="02020603050405020304" pitchFamily="18" charset="0"/>
                <a:cs typeface="B Nazanin" panose="00000400000000000000" pitchFamily="2" charset="-78"/>
              </a:rPr>
              <a:t> پایگاه داده تصاویر عمومی </a:t>
            </a:r>
            <a:r>
              <a:rPr lang="en-US" dirty="0" smtClean="0">
                <a:latin typeface="Times New Roman" panose="02020603050405020304" pitchFamily="18" charset="0"/>
                <a:cs typeface="B Nazanin" panose="00000400000000000000" pitchFamily="2" charset="-78"/>
              </a:rPr>
              <a:t>DB.</a:t>
            </a:r>
            <a:r>
              <a:rPr lang="en-US" dirty="0">
                <a:latin typeface="Times New Roman" panose="02020603050405020304" pitchFamily="18" charset="0"/>
                <a:cs typeface="B Nazanin" panose="00000400000000000000" pitchFamily="2" charset="-78"/>
              </a:rPr>
              <a:t>6</a:t>
            </a:r>
          </a:p>
        </p:txBody>
      </p:sp>
      <p:sp>
        <p:nvSpPr>
          <p:cNvPr id="19" name="TextBox 18"/>
          <p:cNvSpPr txBox="1"/>
          <p:nvPr/>
        </p:nvSpPr>
        <p:spPr>
          <a:xfrm>
            <a:off x="5474254" y="5194030"/>
            <a:ext cx="2595547" cy="1200329"/>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ب. تصویر پنهان‌نگاری شده</a:t>
            </a:r>
          </a:p>
          <a:p>
            <a:pPr algn="r" rtl="1"/>
            <a:r>
              <a:rPr lang="fa-IR" dirty="0" smtClean="0">
                <a:latin typeface="Times New Roman" panose="02020603050405020304" pitchFamily="18" charset="0"/>
                <a:cs typeface="B Nazanin" panose="00000400000000000000" pitchFamily="2" charset="-78"/>
              </a:rPr>
              <a:t>تخریب شده با نویز برش</a:t>
            </a:r>
          </a:p>
          <a:p>
            <a:pPr algn="ctr" rtl="1"/>
            <a:r>
              <a:rPr lang="en-US" dirty="0" smtClean="0">
                <a:latin typeface="Times New Roman" panose="02020603050405020304" pitchFamily="18" charset="0"/>
                <a:cs typeface="B Nazanin" panose="00000400000000000000" pitchFamily="2" charset="-78"/>
              </a:rPr>
              <a:t>Rate = 87.5 %</a:t>
            </a:r>
            <a:endParaRPr lang="fa-IR" dirty="0" smtClean="0">
              <a:latin typeface="Times New Roman" panose="02020603050405020304" pitchFamily="18" charset="0"/>
              <a:cs typeface="B Nazanin" panose="00000400000000000000" pitchFamily="2" charset="-78"/>
            </a:endParaRPr>
          </a:p>
          <a:p>
            <a:pPr algn="ctr" rtl="1"/>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Left Edge Crop 512 ×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448</a:t>
            </a:r>
            <a:endParaRPr lang="en-US" sz="2000"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20" name="TextBox 19"/>
          <p:cNvSpPr txBox="1"/>
          <p:nvPr/>
        </p:nvSpPr>
        <p:spPr>
          <a:xfrm>
            <a:off x="9037355" y="5194030"/>
            <a:ext cx="2095538" cy="369332"/>
          </a:xfrm>
          <a:prstGeom prst="rect">
            <a:avLst/>
          </a:prstGeom>
          <a:noFill/>
        </p:spPr>
        <p:txBody>
          <a:bodyPr wrap="square" rtlCol="0">
            <a:spAutoFit/>
          </a:bodyPr>
          <a:lstStyle/>
          <a:p>
            <a:pPr algn="r" rtl="1"/>
            <a:r>
              <a:rPr lang="fa-IR" dirty="0" smtClean="0">
                <a:latin typeface="Times New Roman" panose="02020603050405020304" pitchFamily="18" charset="0"/>
                <a:cs typeface="B Nazanin" panose="00000400000000000000" pitchFamily="2" charset="-78"/>
              </a:rPr>
              <a:t>چ. </a:t>
            </a:r>
            <a:r>
              <a:rPr lang="fa-IR" dirty="0" smtClean="0">
                <a:latin typeface="Times New Roman" panose="02020603050405020304" pitchFamily="18" charset="0"/>
                <a:cs typeface="B Nazanin" panose="00000400000000000000" pitchFamily="2" charset="-78"/>
              </a:rPr>
              <a:t>تصویر پیام بازیابی شد</a:t>
            </a:r>
            <a:r>
              <a:rPr lang="fa-IR" dirty="0">
                <a:latin typeface="Times New Roman" panose="02020603050405020304" pitchFamily="18" charset="0"/>
                <a:cs typeface="B Nazanin" panose="00000400000000000000" pitchFamily="2" charset="-78"/>
              </a:rPr>
              <a:t>ه</a:t>
            </a:r>
            <a:endParaRPr lang="fa-IR" dirty="0" smtClean="0">
              <a:latin typeface="Times New Roman" panose="02020603050405020304" pitchFamily="18" charset="0"/>
              <a:cs typeface="B Nazanin" panose="00000400000000000000" pitchFamily="2" charset="-78"/>
            </a:endParaRPr>
          </a:p>
        </p:txBody>
      </p:sp>
      <p:sp>
        <p:nvSpPr>
          <p:cNvPr id="2" name="Rectangle 1"/>
          <p:cNvSpPr/>
          <p:nvPr/>
        </p:nvSpPr>
        <p:spPr>
          <a:xfrm>
            <a:off x="9155221" y="5563362"/>
            <a:ext cx="1859805" cy="369332"/>
          </a:xfrm>
          <a:prstGeom prst="rect">
            <a:avLst/>
          </a:prstGeom>
        </p:spPr>
        <p:txBody>
          <a:bodyPr wrap="none">
            <a:spAutoFit/>
          </a:bodyPr>
          <a:lstStyle/>
          <a:p>
            <a:pPr algn="ctr" rtl="1"/>
            <a:r>
              <a:rPr lang="en-US" dirty="0">
                <a:latin typeface="Times New Roman" panose="02020603050405020304" pitchFamily="18" charset="0"/>
                <a:cs typeface="B Nazanin" panose="00000400000000000000" pitchFamily="2" charset="-78"/>
              </a:rPr>
              <a:t>BER(%) = </a:t>
            </a:r>
            <a:r>
              <a:rPr lang="en-US" dirty="0" smtClean="0">
                <a:latin typeface="Times New Roman" panose="02020603050405020304" pitchFamily="18" charset="0"/>
                <a:cs typeface="B Nazanin" panose="00000400000000000000" pitchFamily="2" charset="-78"/>
              </a:rPr>
              <a:t>0.0000</a:t>
            </a:r>
            <a:endParaRPr lang="en-US" dirty="0">
              <a:latin typeface="Times New Roman" panose="02020603050405020304" pitchFamily="18" charset="0"/>
              <a:cs typeface="B Nazanin" panose="00000400000000000000" pitchFamily="2" charset="-78"/>
            </a:endParaRPr>
          </a:p>
        </p:txBody>
      </p:sp>
      <p:sp>
        <p:nvSpPr>
          <p:cNvPr id="11" name="Rectangle 10"/>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33</a:t>
            </a:r>
            <a:endParaRPr lang="en-US" dirty="0"/>
          </a:p>
        </p:txBody>
      </p:sp>
    </p:spTree>
    <p:extLst>
      <p:ext uri="{BB962C8B-B14F-4D97-AF65-F5344CB8AC3E}">
        <p14:creationId xmlns:p14="http://schemas.microsoft.com/office/powerpoint/2010/main" val="2938744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6544" y="2667311"/>
            <a:ext cx="1320800" cy="145867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a-IR" dirty="0" smtClean="0">
                <a:latin typeface="Times New Roman" panose="02020603050405020304" pitchFamily="18" charset="0"/>
                <a:cs typeface="B Nazanin" panose="00000400000000000000" pitchFamily="2" charset="-78"/>
              </a:rPr>
              <a:t>تصویرمیزبان</a:t>
            </a:r>
            <a:endParaRPr lang="en-US" dirty="0" smtClean="0">
              <a:latin typeface="Times New Roman" panose="02020603050405020304" pitchFamily="18" charset="0"/>
              <a:cs typeface="B Nazanin" panose="00000400000000000000" pitchFamily="2" charset="-78"/>
            </a:endParaRPr>
          </a:p>
          <a:p>
            <a:pPr algn="ctr"/>
            <a:endParaRPr lang="en-US" dirty="0">
              <a:latin typeface="Times New Roman" panose="02020603050405020304" pitchFamily="18" charset="0"/>
              <a:cs typeface="B Nazanin" panose="00000400000000000000" pitchFamily="2" charset="-78"/>
            </a:endParaRPr>
          </a:p>
          <a:p>
            <a:pPr algn="ctr" rtl="1"/>
            <a:r>
              <a:rPr lang="fa-IR" dirty="0" smtClean="0">
                <a:latin typeface="Times New Roman" panose="02020603050405020304" pitchFamily="18" charset="0"/>
                <a:cs typeface="B Nazanin" panose="00000400000000000000" pitchFamily="2" charset="-78"/>
              </a:rPr>
              <a:t>پزشکی </a:t>
            </a:r>
            <a:r>
              <a:rPr lang="en-US" dirty="0" smtClean="0">
                <a:latin typeface="Times New Roman" panose="02020603050405020304" pitchFamily="18" charset="0"/>
                <a:cs typeface="B Nazanin" panose="00000400000000000000" pitchFamily="2" charset="-78"/>
              </a:rPr>
              <a:t>X=10</a:t>
            </a:r>
          </a:p>
          <a:p>
            <a:pPr algn="ctr" rtl="1"/>
            <a:r>
              <a:rPr lang="fa-IR" dirty="0" smtClean="0">
                <a:latin typeface="Times New Roman" panose="02020603050405020304" pitchFamily="18" charset="0"/>
                <a:cs typeface="B Nazanin" panose="00000400000000000000" pitchFamily="2" charset="-78"/>
              </a:rPr>
              <a:t>عمومی </a:t>
            </a:r>
            <a:r>
              <a:rPr lang="en-US" dirty="0" smtClean="0">
                <a:latin typeface="Times New Roman" panose="02020603050405020304" pitchFamily="18" charset="0"/>
                <a:cs typeface="B Nazanin" panose="00000400000000000000" pitchFamily="2" charset="-78"/>
              </a:rPr>
              <a:t>X=20</a:t>
            </a:r>
          </a:p>
        </p:txBody>
      </p:sp>
      <p:cxnSp>
        <p:nvCxnSpPr>
          <p:cNvPr id="6" name="Straight Connector 5"/>
          <p:cNvCxnSpPr/>
          <p:nvPr/>
        </p:nvCxnSpPr>
        <p:spPr>
          <a:xfrm flipH="1">
            <a:off x="3333570" y="2239650"/>
            <a:ext cx="6910" cy="2276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33570" y="2249881"/>
            <a:ext cx="521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33569" y="4508175"/>
            <a:ext cx="521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90062" y="2051359"/>
            <a:ext cx="517236"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3881982" y="2850256"/>
            <a:ext cx="517236" cy="830997"/>
          </a:xfrm>
          <a:prstGeom prst="rect">
            <a:avLst/>
          </a:prstGeom>
          <a:noFill/>
          <a:ln>
            <a:noFill/>
          </a:ln>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t>
            </a:r>
          </a:p>
        </p:txBody>
      </p:sp>
      <p:sp>
        <p:nvSpPr>
          <p:cNvPr id="30" name="TextBox 29"/>
          <p:cNvSpPr txBox="1"/>
          <p:nvPr/>
        </p:nvSpPr>
        <p:spPr>
          <a:xfrm>
            <a:off x="3913128" y="4323509"/>
            <a:ext cx="371797" cy="369332"/>
          </a:xfrm>
          <a:prstGeom prst="rect">
            <a:avLst/>
          </a:prstGeom>
          <a:noFill/>
          <a:ln>
            <a:noFill/>
          </a:ln>
        </p:spPr>
        <p:txBody>
          <a:bodyPr wrap="square" rtlCol="0">
            <a:spAutoFit/>
          </a:bodyPr>
          <a:lstStyle/>
          <a:p>
            <a:r>
              <a:rPr lang="en-US" dirty="0">
                <a:latin typeface="Times New Roman" panose="02020603050405020304" pitchFamily="18" charset="0"/>
                <a:cs typeface="Times New Roman" panose="02020603050405020304" pitchFamily="18" charset="0"/>
              </a:rPr>
              <a:t>X</a:t>
            </a:r>
          </a:p>
        </p:txBody>
      </p:sp>
      <p:cxnSp>
        <p:nvCxnSpPr>
          <p:cNvPr id="31" name="Straight Connector 30"/>
          <p:cNvCxnSpPr/>
          <p:nvPr/>
        </p:nvCxnSpPr>
        <p:spPr>
          <a:xfrm>
            <a:off x="4289534" y="2259117"/>
            <a:ext cx="1355400" cy="5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65030" y="2088300"/>
            <a:ext cx="517236"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5762722" y="4323509"/>
            <a:ext cx="517236"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61" name="Left Brace 60"/>
          <p:cNvSpPr/>
          <p:nvPr/>
        </p:nvSpPr>
        <p:spPr>
          <a:xfrm>
            <a:off x="6146021" y="1603344"/>
            <a:ext cx="1672939" cy="13290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p:cNvSpPr txBox="1"/>
          <p:nvPr/>
        </p:nvSpPr>
        <p:spPr>
          <a:xfrm>
            <a:off x="7526872" y="1636066"/>
            <a:ext cx="676580" cy="1200329"/>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cxnSp>
        <p:nvCxnSpPr>
          <p:cNvPr id="69" name="Straight Connector 68"/>
          <p:cNvCxnSpPr/>
          <p:nvPr/>
        </p:nvCxnSpPr>
        <p:spPr>
          <a:xfrm>
            <a:off x="2547344" y="3373402"/>
            <a:ext cx="793136" cy="46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310399" y="1312402"/>
            <a:ext cx="1313845" cy="646331"/>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تهیه کپی از تصویر میزبان</a:t>
            </a:r>
            <a:endParaRPr lang="en-US" dirty="0">
              <a:latin typeface="Times New Roman" panose="02020603050405020304" pitchFamily="18" charset="0"/>
              <a:cs typeface="B Nazanin" panose="00000400000000000000" pitchFamily="2" charset="-78"/>
            </a:endParaRPr>
          </a:p>
        </p:txBody>
      </p:sp>
      <p:sp>
        <p:nvSpPr>
          <p:cNvPr id="72" name="TextBox 71"/>
          <p:cNvSpPr txBox="1"/>
          <p:nvPr/>
        </p:nvSpPr>
        <p:spPr>
          <a:xfrm>
            <a:off x="4944082" y="1561004"/>
            <a:ext cx="1849536" cy="369332"/>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جای گذاری تصویرپیام</a:t>
            </a:r>
            <a:endParaRPr lang="en-US" dirty="0">
              <a:latin typeface="Times New Roman" panose="02020603050405020304" pitchFamily="18" charset="0"/>
              <a:cs typeface="B Nazanin" panose="00000400000000000000" pitchFamily="2" charset="-78"/>
            </a:endParaRPr>
          </a:p>
        </p:txBody>
      </p:sp>
      <p:cxnSp>
        <p:nvCxnSpPr>
          <p:cNvPr id="75" name="Straight Connector 74"/>
          <p:cNvCxnSpPr/>
          <p:nvPr/>
        </p:nvCxnSpPr>
        <p:spPr>
          <a:xfrm>
            <a:off x="4289534" y="4508175"/>
            <a:ext cx="1355400" cy="5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799666" y="2834950"/>
            <a:ext cx="517236" cy="830997"/>
          </a:xfrm>
          <a:prstGeom prst="rect">
            <a:avLst/>
          </a:prstGeom>
          <a:noFill/>
          <a:ln>
            <a:noFill/>
          </a:ln>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t>
            </a:r>
          </a:p>
        </p:txBody>
      </p:sp>
      <p:sp>
        <p:nvSpPr>
          <p:cNvPr id="77" name="TextBox 76"/>
          <p:cNvSpPr txBox="1"/>
          <p:nvPr/>
        </p:nvSpPr>
        <p:spPr>
          <a:xfrm>
            <a:off x="6793618" y="794939"/>
            <a:ext cx="1691060" cy="615553"/>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تزریق نویز نمک فلفل</a:t>
            </a:r>
            <a:endParaRPr lang="en-US" dirty="0" smtClean="0">
              <a:latin typeface="Times New Roman" panose="02020603050405020304" pitchFamily="18" charset="0"/>
              <a:cs typeface="B Nazanin" panose="00000400000000000000" pitchFamily="2" charset="-78"/>
            </a:endParaRPr>
          </a:p>
          <a:p>
            <a:pPr algn="ctr"/>
            <a:r>
              <a:rPr lang="en-US" sz="1600" dirty="0" smtClean="0">
                <a:latin typeface="Times New Roman" panose="02020603050405020304" pitchFamily="18" charset="0"/>
                <a:cs typeface="Times New Roman" panose="02020603050405020304" pitchFamily="18" charset="0"/>
              </a:rPr>
              <a:t>Rate 00:01:0.99</a:t>
            </a:r>
            <a:endParaRPr lang="en-US" sz="1600"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7660781" y="2845486"/>
            <a:ext cx="517236" cy="830997"/>
          </a:xfrm>
          <a:prstGeom prst="rect">
            <a:avLst/>
          </a:prstGeom>
          <a:noFill/>
          <a:ln>
            <a:noFill/>
          </a:ln>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t>
            </a:r>
          </a:p>
        </p:txBody>
      </p:sp>
      <p:sp>
        <p:nvSpPr>
          <p:cNvPr id="80" name="TextBox 79"/>
          <p:cNvSpPr txBox="1"/>
          <p:nvPr/>
        </p:nvSpPr>
        <p:spPr>
          <a:xfrm>
            <a:off x="7660809" y="3903097"/>
            <a:ext cx="676580" cy="1200329"/>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81" name="Left Brace 80"/>
          <p:cNvSpPr/>
          <p:nvPr/>
        </p:nvSpPr>
        <p:spPr>
          <a:xfrm>
            <a:off x="6192223" y="3846411"/>
            <a:ext cx="1672939" cy="13290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p:cNvSpPr/>
          <p:nvPr/>
        </p:nvSpPr>
        <p:spPr>
          <a:xfrm>
            <a:off x="8182632" y="1598729"/>
            <a:ext cx="1672939" cy="13290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TextBox 82"/>
          <p:cNvSpPr txBox="1"/>
          <p:nvPr/>
        </p:nvSpPr>
        <p:spPr>
          <a:xfrm>
            <a:off x="9563483" y="1631451"/>
            <a:ext cx="676580" cy="1200329"/>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84" name="TextBox 83"/>
          <p:cNvSpPr txBox="1"/>
          <p:nvPr/>
        </p:nvSpPr>
        <p:spPr>
          <a:xfrm>
            <a:off x="8744500" y="794741"/>
            <a:ext cx="1679191" cy="369332"/>
          </a:xfrm>
          <a:prstGeom prst="rect">
            <a:avLst/>
          </a:prstGeom>
          <a:noFill/>
        </p:spPr>
        <p:txBody>
          <a:bodyPr wrap="square" rtlCol="0">
            <a:spAutoFit/>
          </a:bodyPr>
          <a:lstStyle/>
          <a:p>
            <a:pPr algn="ctr"/>
            <a:r>
              <a:rPr lang="fa-IR" dirty="0" smtClean="0">
                <a:latin typeface="Times New Roman" panose="02020603050405020304" pitchFamily="18" charset="0"/>
                <a:cs typeface="B Nazanin" panose="00000400000000000000" pitchFamily="2" charset="-78"/>
              </a:rPr>
              <a:t>استخراج تصویر پیام</a:t>
            </a:r>
            <a:endParaRPr lang="en-US" dirty="0">
              <a:latin typeface="Times New Roman" panose="02020603050405020304" pitchFamily="18" charset="0"/>
              <a:cs typeface="B Nazanin" panose="00000400000000000000" pitchFamily="2" charset="-78"/>
            </a:endParaRPr>
          </a:p>
        </p:txBody>
      </p:sp>
      <p:sp>
        <p:nvSpPr>
          <p:cNvPr id="85" name="TextBox 84"/>
          <p:cNvSpPr txBox="1"/>
          <p:nvPr/>
        </p:nvSpPr>
        <p:spPr>
          <a:xfrm>
            <a:off x="9697392" y="2840871"/>
            <a:ext cx="517236" cy="830997"/>
          </a:xfrm>
          <a:prstGeom prst="rect">
            <a:avLst/>
          </a:prstGeom>
          <a:noFill/>
          <a:ln>
            <a:noFill/>
          </a:ln>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t>
            </a:r>
          </a:p>
        </p:txBody>
      </p:sp>
      <p:sp>
        <p:nvSpPr>
          <p:cNvPr id="86" name="TextBox 85"/>
          <p:cNvSpPr txBox="1"/>
          <p:nvPr/>
        </p:nvSpPr>
        <p:spPr>
          <a:xfrm>
            <a:off x="9697420" y="3898482"/>
            <a:ext cx="676580" cy="1200329"/>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87" name="Left Brace 86"/>
          <p:cNvSpPr/>
          <p:nvPr/>
        </p:nvSpPr>
        <p:spPr>
          <a:xfrm>
            <a:off x="8228834" y="3841796"/>
            <a:ext cx="1672939" cy="132902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روش نمونه گیری و ارزیابی الگوریتم پیشنهادی در برابر نویز نمک فلفل– پایگاه داده تصاویر پزشکی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34" name="TextBox 33"/>
          <p:cNvSpPr txBox="1"/>
          <p:nvPr/>
        </p:nvSpPr>
        <p:spPr>
          <a:xfrm>
            <a:off x="766354" y="5504703"/>
            <a:ext cx="10404936" cy="584775"/>
          </a:xfrm>
          <a:prstGeom prst="rect">
            <a:avLst/>
          </a:prstGeom>
          <a:noFill/>
        </p:spPr>
        <p:txBody>
          <a:bodyPr wrap="square" rtlCol="0">
            <a:spAutoFit/>
          </a:bodyPr>
          <a:lstStyle/>
          <a:p>
            <a:pPr marL="285750" indent="-285750" algn="r" rtl="1">
              <a:lnSpc>
                <a:spcPct val="100000"/>
              </a:lnSpc>
              <a:buFont typeface="Wingdings" panose="05000000000000000000" pitchFamily="2" charset="2"/>
              <a:buChar char="v"/>
            </a:pPr>
            <a:r>
              <a:rPr lang="fa-IR" sz="1600" dirty="0" smtClean="0">
                <a:latin typeface="Times New Roman" panose="02020603050405020304" pitchFamily="18" charset="0"/>
                <a:cs typeface="B Nazanin" panose="00000400000000000000" pitchFamily="2" charset="-78"/>
                <a:sym typeface="Wingdings" panose="05000000000000000000" pitchFamily="2" charset="2"/>
              </a:rPr>
              <a:t>از هر تصویر موجود در پایگاه داده تصاویر پزشکی تعداد </a:t>
            </a:r>
            <a:r>
              <a:rPr lang="en-US" sz="1600" dirty="0" smtClean="0">
                <a:latin typeface="Times New Roman" panose="02020603050405020304" pitchFamily="18" charset="0"/>
                <a:cs typeface="B Nazanin" panose="00000400000000000000" pitchFamily="2" charset="-78"/>
                <a:sym typeface="Wingdings" panose="05000000000000000000" pitchFamily="2" charset="2"/>
              </a:rPr>
              <a:t>2020</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و در مجموع از </a:t>
            </a:r>
            <a:r>
              <a:rPr lang="en-US" sz="1600" dirty="0" smtClean="0">
                <a:latin typeface="Times New Roman" panose="02020603050405020304" pitchFamily="18" charset="0"/>
                <a:cs typeface="B Nazanin" panose="00000400000000000000" pitchFamily="2" charset="-78"/>
                <a:sym typeface="Wingdings" panose="05000000000000000000" pitchFamily="2" charset="2"/>
              </a:rPr>
              <a:t>72</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تصویر موجود در پایگاه داده های تصاویر پزشکی </a:t>
            </a:r>
            <a:r>
              <a:rPr lang="en-US" sz="1600" dirty="0" smtClean="0">
                <a:latin typeface="Times New Roman" panose="02020603050405020304" pitchFamily="18" charset="0"/>
                <a:cs typeface="B Nazanin" panose="00000400000000000000" pitchFamily="2" charset="-78"/>
                <a:sym typeface="Wingdings" panose="05000000000000000000" pitchFamily="2" charset="2"/>
              </a:rPr>
              <a:t>145440</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تصویر ساخته و پردازش می‌شوند .  </a:t>
            </a:r>
            <a:endParaRPr lang="en-US" sz="16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35" name="TextBox 34"/>
          <p:cNvSpPr txBox="1"/>
          <p:nvPr/>
        </p:nvSpPr>
        <p:spPr>
          <a:xfrm>
            <a:off x="801116" y="6162437"/>
            <a:ext cx="10404936" cy="584775"/>
          </a:xfrm>
          <a:prstGeom prst="rect">
            <a:avLst/>
          </a:prstGeom>
          <a:noFill/>
        </p:spPr>
        <p:txBody>
          <a:bodyPr wrap="square" rtlCol="0">
            <a:spAutoFit/>
          </a:bodyPr>
          <a:lstStyle/>
          <a:p>
            <a:pPr marL="285750" indent="-285750" algn="r" rtl="1">
              <a:lnSpc>
                <a:spcPct val="100000"/>
              </a:lnSpc>
              <a:buFont typeface="Wingdings" panose="05000000000000000000" pitchFamily="2" charset="2"/>
              <a:buChar char="v"/>
            </a:pPr>
            <a:r>
              <a:rPr lang="fa-IR" sz="1600" dirty="0" smtClean="0">
                <a:latin typeface="Times New Roman" panose="02020603050405020304" pitchFamily="18" charset="0"/>
                <a:cs typeface="B Nazanin" panose="00000400000000000000" pitchFamily="2" charset="-78"/>
                <a:sym typeface="Wingdings" panose="05000000000000000000" pitchFamily="2" charset="2"/>
              </a:rPr>
              <a:t>از هر تصویر موجود در پایگاه داده تصاویر عمومی تعداد </a:t>
            </a:r>
            <a:r>
              <a:rPr lang="en-US" sz="1600" dirty="0" smtClean="0">
                <a:latin typeface="Times New Roman" panose="02020603050405020304" pitchFamily="18" charset="0"/>
                <a:cs typeface="B Nazanin" panose="00000400000000000000" pitchFamily="2" charset="-78"/>
                <a:sym typeface="Wingdings" panose="05000000000000000000" pitchFamily="2" charset="2"/>
              </a:rPr>
              <a:t>4040</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و در مجموع از </a:t>
            </a:r>
            <a:r>
              <a:rPr lang="en-US" sz="1600" dirty="0" smtClean="0">
                <a:latin typeface="Times New Roman" panose="02020603050405020304" pitchFamily="18" charset="0"/>
                <a:cs typeface="B Nazanin" panose="00000400000000000000" pitchFamily="2" charset="-78"/>
                <a:sym typeface="Wingdings" panose="05000000000000000000" pitchFamily="2" charset="2"/>
              </a:rPr>
              <a:t>14</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تصویر موجود در پایگاه داده تصاویر عمومی تعداد </a:t>
            </a:r>
            <a:r>
              <a:rPr lang="en-US" sz="1600" dirty="0" smtClean="0">
                <a:latin typeface="Times New Roman" panose="02020603050405020304" pitchFamily="18" charset="0"/>
                <a:cs typeface="B Nazanin" panose="00000400000000000000" pitchFamily="2" charset="-78"/>
                <a:sym typeface="Wingdings" panose="05000000000000000000" pitchFamily="2" charset="2"/>
              </a:rPr>
              <a:t>56560</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تصویر ساخته و پردازش می‌شوند .  </a:t>
            </a:r>
            <a:endParaRPr lang="en-US" sz="16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36" name="Rectangle 35"/>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34</a:t>
            </a:r>
            <a:endParaRPr lang="en-US" dirty="0"/>
          </a:p>
        </p:txBody>
      </p:sp>
    </p:spTree>
    <p:extLst>
      <p:ext uri="{BB962C8B-B14F-4D97-AF65-F5344CB8AC3E}">
        <p14:creationId xmlns:p14="http://schemas.microsoft.com/office/powerpoint/2010/main" val="4126757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09204" y="56803"/>
            <a:ext cx="9912291" cy="400110"/>
          </a:xfrm>
          <a:prstGeom prst="rect">
            <a:avLst/>
          </a:prstGeom>
          <a:noFill/>
        </p:spPr>
        <p:txBody>
          <a:bodyPr wrap="square" rtlCol="0">
            <a:spAutoFit/>
          </a:bodyPr>
          <a:lstStyle/>
          <a:p>
            <a:pPr algn="r" rtl="1"/>
            <a:r>
              <a:rPr lang="fa-IR" sz="2000" dirty="0" smtClean="0">
                <a:latin typeface="Times New Roman" panose="02020603050405020304" pitchFamily="18" charset="0"/>
                <a:cs typeface="B Nazanin" panose="00000400000000000000" pitchFamily="2" charset="-78"/>
                <a:sym typeface="Wingdings" panose="05000000000000000000" pitchFamily="2" charset="2"/>
              </a:rPr>
              <a:t>مقایسه الگوریتم پیشنهادی با مقالات مرتبط گذشته بدون هرگونه حمله</a:t>
            </a:r>
            <a:endParaRPr lang="en-US" sz="20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3549509013"/>
              </p:ext>
            </p:extLst>
          </p:nvPr>
        </p:nvGraphicFramePr>
        <p:xfrm>
          <a:off x="304800" y="4271191"/>
          <a:ext cx="6157077" cy="2334053"/>
        </p:xfrm>
        <a:graphic>
          <a:graphicData uri="http://schemas.openxmlformats.org/drawingml/2006/table">
            <a:tbl>
              <a:tblPr firstRow="1" firstCol="1" bandRow="1"/>
              <a:tblGrid>
                <a:gridCol w="251731"/>
                <a:gridCol w="1911461"/>
                <a:gridCol w="1193489"/>
                <a:gridCol w="660392"/>
                <a:gridCol w="743986"/>
                <a:gridCol w="598094"/>
                <a:gridCol w="797924"/>
              </a:tblGrid>
              <a:tr h="256421">
                <a:tc gridSpan="7">
                  <a:txBody>
                    <a:bodyPr/>
                    <a:lstStyle/>
                    <a:p>
                      <a:pPr algn="justLow"/>
                      <a:endParaRPr lang="en-US" sz="1200" dirty="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63984">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fa-IR" sz="18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مقاله</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میزبان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ابعاد</a:t>
                      </a:r>
                      <a:r>
                        <a:rPr lang="fa-IR"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پیام</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marR="0" algn="l" rtl="0">
                        <a:spcBef>
                          <a:spcPts val="0"/>
                        </a:spcBef>
                        <a:spcAft>
                          <a:spcPts val="0"/>
                        </a:spcAf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Avion</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Baboon</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Lena</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Peppers</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176">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اعتماد و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همکارا</a:t>
                      </a: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ن</a:t>
                      </a:r>
                      <a:r>
                        <a:rPr lang="fa-IR"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48.25</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48.99</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48.35</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2409">
                <a:tc>
                  <a:txBody>
                    <a:bodyPr/>
                    <a:lstStyle/>
                    <a:p>
                      <a:pPr algn="justLow"/>
                      <a:endParaRPr lang="en-US" sz="1200" dirty="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a:noFill/>
                    </a:lnB>
                  </a:tcPr>
                </a:tc>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کینگ تانگ و همکاران </a:t>
                      </a:r>
                      <a:r>
                        <a:rPr lang="en-US"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49.86</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49.89</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49.98</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50.08</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3563">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a:noFill/>
                    </a:lnB>
                  </a:tcPr>
                </a:tc>
                <a:tc>
                  <a:txBody>
                    <a:bodyPr/>
                    <a:lstStyle/>
                    <a:p>
                      <a:pPr marL="0" marR="0" algn="l" rtl="1">
                        <a:spcBef>
                          <a:spcPts val="0"/>
                        </a:spcBef>
                        <a:spcAft>
                          <a:spcPts val="0"/>
                        </a:spcAft>
                      </a:pP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کیان وهمکاران</a:t>
                      </a:r>
                      <a:r>
                        <a:rPr lang="fa-IR" sz="140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(2016)</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64×64</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49.95</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0176">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a:noFill/>
                    </a:lnB>
                  </a:tcPr>
                </a:tc>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رنجبر و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همکاران</a:t>
                      </a:r>
                      <a:r>
                        <a:rPr lang="fa-IR" sz="140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(2013)</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r>
                        <a:rPr lang="en-US"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35.95</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38.16</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38.72</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38.95</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81708">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ar-SA" sz="1400"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 پیشنهادی</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128×128</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51.16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51.16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51.15</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52.90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89">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200" dirty="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2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200" dirty="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7" name="Rectangle 6"/>
          <p:cNvSpPr/>
          <p:nvPr/>
        </p:nvSpPr>
        <p:spPr>
          <a:xfrm>
            <a:off x="1801098" y="3807502"/>
            <a:ext cx="4727605" cy="584775"/>
          </a:xfrm>
          <a:prstGeom prst="rect">
            <a:avLst/>
          </a:prstGeom>
        </p:spPr>
        <p:txBody>
          <a:bodyPr wrap="square">
            <a:spAutoFit/>
          </a:bodyPr>
          <a:lstStyle/>
          <a:p>
            <a:pPr algn="r" rtl="1"/>
            <a:r>
              <a:rPr lang="fa-IR" sz="1600" dirty="0" smtClean="0">
                <a:latin typeface="Times New Roman" panose="02020603050405020304" pitchFamily="18" charset="0"/>
                <a:ea typeface="Calibri" panose="020F0502020204030204" pitchFamily="34" charset="0"/>
                <a:cs typeface="B Nazanin" panose="00000400000000000000" pitchFamily="2" charset="-78"/>
              </a:rPr>
              <a:t>جدول </a:t>
            </a:r>
            <a:r>
              <a:rPr lang="fa-IR" sz="1600" dirty="0" smtClean="0">
                <a:latin typeface="Times New Roman" panose="02020603050405020304" pitchFamily="18" charset="0"/>
                <a:ea typeface="Calibri" panose="020F0502020204030204" pitchFamily="34" charset="0"/>
                <a:cs typeface="B Nazanin" panose="00000400000000000000" pitchFamily="2" charset="-78"/>
              </a:rPr>
              <a:t>(13) </a:t>
            </a:r>
            <a:r>
              <a:rPr lang="fa-IR" sz="1600" dirty="0" smtClean="0">
                <a:latin typeface="Times New Roman" panose="02020603050405020304" pitchFamily="18" charset="0"/>
                <a:ea typeface="Calibri" panose="020F0502020204030204" pitchFamily="34" charset="0"/>
                <a:cs typeface="B Nazanin" panose="00000400000000000000" pitchFamily="2" charset="-78"/>
              </a:rPr>
              <a:t>: </a:t>
            </a:r>
            <a:r>
              <a:rPr lang="ar-SA" sz="1600" dirty="0" smtClean="0">
                <a:latin typeface="Times New Roman" panose="02020603050405020304" pitchFamily="18" charset="0"/>
                <a:ea typeface="Calibri" panose="020F0502020204030204" pitchFamily="34" charset="0"/>
                <a:cs typeface="B Nazanin" panose="00000400000000000000" pitchFamily="2" charset="-78"/>
              </a:rPr>
              <a:t>ارزیابی </a:t>
            </a:r>
            <a:r>
              <a:rPr lang="en-US" sz="1600" dirty="0">
                <a:latin typeface="Times New Roman" panose="02020603050405020304" pitchFamily="18" charset="0"/>
                <a:ea typeface="Calibri" panose="020F0502020204030204" pitchFamily="34" charset="0"/>
                <a:cs typeface="B Nazanin" panose="00000400000000000000" pitchFamily="2" charset="-78"/>
              </a:rPr>
              <a:t>PSNR</a:t>
            </a:r>
            <a:r>
              <a:rPr lang="ar-SA" sz="1600" dirty="0">
                <a:latin typeface="Times New Roman" panose="02020603050405020304" pitchFamily="18" charset="0"/>
                <a:ea typeface="Calibri" panose="020F0502020204030204" pitchFamily="34" charset="0"/>
                <a:cs typeface="B Nazanin" panose="00000400000000000000" pitchFamily="2" charset="-78"/>
              </a:rPr>
              <a:t> - مقایسه تصویر میزبان و پنهان نگاری </a:t>
            </a:r>
            <a:r>
              <a:rPr lang="ar-SA" sz="1600" dirty="0" smtClean="0">
                <a:latin typeface="Times New Roman" panose="02020603050405020304" pitchFamily="18" charset="0"/>
                <a:ea typeface="Calibri" panose="020F0502020204030204" pitchFamily="34" charset="0"/>
                <a:cs typeface="B Nazanin" panose="00000400000000000000" pitchFamily="2" charset="-78"/>
              </a:rPr>
              <a:t>شده</a:t>
            </a:r>
            <a:endParaRPr lang="fa-IR" sz="1600" dirty="0" smtClean="0">
              <a:latin typeface="Times New Roman" panose="02020603050405020304" pitchFamily="18" charset="0"/>
              <a:ea typeface="Calibri" panose="020F0502020204030204" pitchFamily="34" charset="0"/>
              <a:cs typeface="B Nazanin" panose="00000400000000000000" pitchFamily="2" charset="-78"/>
            </a:endParaRPr>
          </a:p>
          <a:p>
            <a:pPr algn="r" rtl="1"/>
            <a:r>
              <a:rPr lang="ar-SA" sz="1600" dirty="0" smtClean="0">
                <a:latin typeface="Times New Roman" panose="02020603050405020304" pitchFamily="18" charset="0"/>
                <a:ea typeface="Calibri" panose="020F0502020204030204" pitchFamily="34" charset="0"/>
                <a:cs typeface="B Nazanin" panose="00000400000000000000" pitchFamily="2" charset="-78"/>
              </a:rPr>
              <a:t> </a:t>
            </a:r>
            <a:r>
              <a:rPr lang="fa-IR" sz="1600" dirty="0" smtClean="0">
                <a:latin typeface="Times New Roman" panose="02020603050405020304" pitchFamily="18" charset="0"/>
                <a:ea typeface="Calibri" panose="020F0502020204030204" pitchFamily="34" charset="0"/>
                <a:cs typeface="B Nazanin" panose="00000400000000000000" pitchFamily="2" charset="-78"/>
              </a:rPr>
              <a:t>(بدون حمله) </a:t>
            </a:r>
            <a:r>
              <a:rPr lang="ar-SA" sz="1600" dirty="0" smtClean="0">
                <a:latin typeface="Times New Roman" panose="02020603050405020304" pitchFamily="18" charset="0"/>
                <a:ea typeface="Calibri" panose="020F0502020204030204" pitchFamily="34" charset="0"/>
                <a:cs typeface="B Nazanin" panose="00000400000000000000" pitchFamily="2" charset="-78"/>
              </a:rPr>
              <a:t>با </a:t>
            </a:r>
            <a:r>
              <a:rPr lang="ar-SA" sz="1600" dirty="0">
                <a:latin typeface="Times New Roman" panose="02020603050405020304" pitchFamily="18" charset="0"/>
                <a:ea typeface="Calibri" panose="020F0502020204030204" pitchFamily="34" charset="0"/>
                <a:cs typeface="B Nazanin" panose="00000400000000000000" pitchFamily="2" charset="-78"/>
              </a:rPr>
              <a:t>مقاله های مرتبط گذشته </a:t>
            </a:r>
            <a:r>
              <a:rPr lang="ar-SA" sz="1600" dirty="0">
                <a:ea typeface="Calibri" panose="020F0502020204030204" pitchFamily="34" charset="0"/>
                <a:cs typeface="Times New Roman" panose="02020603050405020304" pitchFamily="18" charset="0"/>
              </a:rPr>
              <a:t>–</a:t>
            </a:r>
            <a:r>
              <a:rPr lang="ar-SA" sz="1600" dirty="0">
                <a:latin typeface="Times New Roman" panose="02020603050405020304" pitchFamily="18" charset="0"/>
                <a:ea typeface="Calibri" panose="020F0502020204030204" pitchFamily="34" charset="0"/>
                <a:cs typeface="B Nazanin" panose="00000400000000000000" pitchFamily="2" charset="-78"/>
              </a:rPr>
              <a:t> </a:t>
            </a:r>
            <a:r>
              <a:rPr lang="ar-SA" sz="1600" dirty="0" smtClean="0">
                <a:latin typeface="Times New Roman" panose="02020603050405020304" pitchFamily="18" charset="0"/>
                <a:ea typeface="Calibri" panose="020F0502020204030204" pitchFamily="34" charset="0"/>
                <a:cs typeface="B Nazanin" panose="00000400000000000000" pitchFamily="2" charset="-78"/>
              </a:rPr>
              <a:t>تصاویر</a:t>
            </a:r>
            <a:r>
              <a:rPr lang="fa-IR" sz="1600" dirty="0" smtClean="0">
                <a:latin typeface="Times New Roman" panose="02020603050405020304" pitchFamily="18" charset="0"/>
                <a:ea typeface="Calibri" panose="020F0502020204030204" pitchFamily="34" charset="0"/>
                <a:cs typeface="B Nazanin" panose="00000400000000000000" pitchFamily="2" charset="-78"/>
              </a:rPr>
              <a:t>عموم</a:t>
            </a:r>
            <a:r>
              <a:rPr lang="ar-SA" sz="1600" dirty="0" smtClean="0">
                <a:latin typeface="Times New Roman" panose="02020603050405020304" pitchFamily="18" charset="0"/>
                <a:ea typeface="Calibri" panose="020F0502020204030204" pitchFamily="34" charset="0"/>
                <a:cs typeface="B Nazanin" panose="00000400000000000000" pitchFamily="2" charset="-78"/>
              </a:rPr>
              <a:t>ی</a:t>
            </a:r>
            <a:endParaRPr lang="en-US" sz="1600" dirty="0"/>
          </a:p>
        </p:txBody>
      </p:sp>
      <p:graphicFrame>
        <p:nvGraphicFramePr>
          <p:cNvPr id="11" name="Table 10"/>
          <p:cNvGraphicFramePr>
            <a:graphicFrameLocks noGrp="1"/>
          </p:cNvGraphicFramePr>
          <p:nvPr>
            <p:extLst>
              <p:ext uri="{D42A27DB-BD31-4B8C-83A1-F6EECF244321}">
                <p14:modId xmlns:p14="http://schemas.microsoft.com/office/powerpoint/2010/main" val="2154991365"/>
              </p:ext>
            </p:extLst>
          </p:nvPr>
        </p:nvGraphicFramePr>
        <p:xfrm>
          <a:off x="7199790" y="4285741"/>
          <a:ext cx="4696287" cy="1257300"/>
        </p:xfrm>
        <a:graphic>
          <a:graphicData uri="http://schemas.openxmlformats.org/drawingml/2006/table">
            <a:tbl>
              <a:tblPr/>
              <a:tblGrid>
                <a:gridCol w="1106076"/>
                <a:gridCol w="888486"/>
                <a:gridCol w="679965"/>
                <a:gridCol w="470711"/>
                <a:gridCol w="970813"/>
                <a:gridCol w="580236"/>
              </a:tblGrid>
              <a:tr h="212198">
                <a:tc gridSpan="6">
                  <a:txBody>
                    <a:bodyPr/>
                    <a:lstStyle/>
                    <a:p>
                      <a:pPr algn="ctr" rtl="1" fontAlgn="ctr"/>
                      <a:endParaRPr lang="en-US" sz="1600" b="0" i="0" u="none" strike="noStrike" dirty="0">
                        <a:solidFill>
                          <a:srgbClr val="000000"/>
                        </a:solidFill>
                        <a:effectLst/>
                        <a:latin typeface="B Nazanin" panose="00000400000000000000" pitchFamily="2" charset="-78"/>
                        <a:cs typeface="B Nazanin" panose="00000400000000000000" pitchFamily="2" charset="-78"/>
                      </a:endParaRP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3840">
                <a:tc>
                  <a:txBody>
                    <a:bodyPr/>
                    <a:lstStyle/>
                    <a:p>
                      <a:pPr algn="l" fontAlgn="b"/>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rtl="1" fontAlgn="ctr"/>
                      <a:r>
                        <a:rPr lang="ar-SA" sz="1400" b="0" i="0" u="none" strike="noStrike" dirty="0">
                          <a:solidFill>
                            <a:srgbClr val="000000"/>
                          </a:solidFill>
                          <a:effectLst/>
                          <a:latin typeface="B Nazanin" panose="00000400000000000000" pitchFamily="2" charset="-78"/>
                          <a:cs typeface="B Nazanin" panose="00000400000000000000" pitchFamily="2" charset="-78"/>
                        </a:rPr>
                        <a:t>موسوی و همکاران </a:t>
                      </a:r>
                      <a:r>
                        <a:rPr lang="ar-SA" sz="1400" b="0" i="0" u="none" strike="noStrike" dirty="0" smtClean="0">
                          <a:solidFill>
                            <a:srgbClr val="000000"/>
                          </a:solidFill>
                          <a:effectLst/>
                          <a:latin typeface="SDC-Nasim College" panose="05000000000000000000" pitchFamily="2" charset="2"/>
                          <a:cs typeface="+mj-cs"/>
                        </a:rPr>
                        <a:t>(</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2017</a:t>
                      </a:r>
                      <a:r>
                        <a:rPr lang="ar-SA" sz="1400" b="0" i="0" u="none" strike="noStrike" dirty="0" smtClean="0">
                          <a:solidFill>
                            <a:srgbClr val="000000"/>
                          </a:solidFill>
                          <a:effectLst/>
                          <a:latin typeface="SDC-Nasim College" panose="05000000000000000000" pitchFamily="2" charset="2"/>
                          <a:cs typeface="+mj-cs"/>
                        </a:rPr>
                        <a:t>)</a:t>
                      </a:r>
                      <a:endParaRPr lang="en-US" sz="1400" b="0" i="0" u="none" strike="noStrike" dirty="0">
                        <a:solidFill>
                          <a:srgbClr val="000000"/>
                        </a:solidFill>
                        <a:effectLst/>
                        <a:latin typeface="SDC-Nasim College" panose="05000000000000000000" pitchFamily="2" charset="2"/>
                        <a:cs typeface="+mj-cs"/>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rtl="1" fontAlgn="ctr"/>
                      <a:r>
                        <a:rPr lang="fa-IR" sz="1400" b="1" i="0" u="none" strike="noStrike" dirty="0" smtClean="0">
                          <a:solidFill>
                            <a:srgbClr val="000000"/>
                          </a:solidFill>
                          <a:effectLst/>
                          <a:latin typeface="B Nazanin" panose="00000400000000000000" pitchFamily="2" charset="-78"/>
                          <a:cs typeface="B Nazanin" panose="00000400000000000000" pitchFamily="2" charset="-78"/>
                        </a:rPr>
                        <a:t>الگوریتم</a:t>
                      </a:r>
                      <a:r>
                        <a:rPr lang="ar-SA" sz="1400" b="1" i="0" u="none" strike="noStrike" dirty="0" smtClean="0">
                          <a:solidFill>
                            <a:srgbClr val="000000"/>
                          </a:solidFill>
                          <a:effectLst/>
                          <a:latin typeface="B Nazanin" panose="00000400000000000000" pitchFamily="2" charset="-78"/>
                          <a:cs typeface="B Nazanin" panose="00000400000000000000" pitchFamily="2" charset="-78"/>
                        </a:rPr>
                        <a:t> </a:t>
                      </a:r>
                      <a:r>
                        <a:rPr lang="ar-SA" sz="1400" b="1" i="0" u="none" strike="noStrike" dirty="0">
                          <a:solidFill>
                            <a:srgbClr val="000000"/>
                          </a:solidFill>
                          <a:effectLst/>
                          <a:latin typeface="B Nazanin" panose="00000400000000000000" pitchFamily="2" charset="-78"/>
                          <a:cs typeface="B Nazanin" panose="00000400000000000000" pitchFamily="2" charset="-78"/>
                        </a:rPr>
                        <a:t>پیشنهادی</a:t>
                      </a:r>
                      <a:endParaRPr lang="en-US" sz="1400" b="1" i="0" u="none" strike="noStrike" dirty="0">
                        <a:solidFill>
                          <a:srgbClr val="000000"/>
                        </a:solidFill>
                        <a:effectLst/>
                        <a:latin typeface="B Nazanin" panose="00000400000000000000" pitchFamily="2" charset="-78"/>
                        <a:cs typeface="B Nazanin" panose="00000400000000000000" pitchFamily="2" charset="-78"/>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0500">
                <a:tc>
                  <a:txBody>
                    <a:bodyPr/>
                    <a:lstStyle/>
                    <a:p>
                      <a:pPr algn="l" rtl="0" fontAlgn="ctr"/>
                      <a:r>
                        <a:rPr lang="fa-IR" sz="1400" b="0" i="0" u="none" strike="noStrike" dirty="0" smtClean="0">
                          <a:solidFill>
                            <a:srgbClr val="000000"/>
                          </a:solidFill>
                          <a:effectLst/>
                          <a:latin typeface="Times New Roman" panose="02020603050405020304" pitchFamily="18" charset="0"/>
                          <a:cs typeface="B Nazanin" panose="00000400000000000000" pitchFamily="2" charset="-78"/>
                        </a:rPr>
                        <a:t>: تعداد</a:t>
                      </a:r>
                      <a:r>
                        <a:rPr lang="fa-IR" sz="1400" b="0" i="0" u="none" strike="noStrike" baseline="0" dirty="0" smtClean="0">
                          <a:solidFill>
                            <a:srgbClr val="000000"/>
                          </a:solidFill>
                          <a:effectLst/>
                          <a:latin typeface="Times New Roman" panose="02020603050405020304" pitchFamily="18" charset="0"/>
                          <a:cs typeface="B Nazanin" panose="00000400000000000000" pitchFamily="2" charset="-78"/>
                        </a:rPr>
                        <a:t> بیت پیام</a:t>
                      </a:r>
                      <a:endParaRPr lang="en-US" sz="1400" b="0" i="0" u="none" strike="noStrike" dirty="0">
                        <a:solidFill>
                          <a:srgbClr val="000000"/>
                        </a:solidFill>
                        <a:effectLst/>
                        <a:latin typeface="Times New Roman" panose="02020603050405020304" pitchFamily="18" charset="0"/>
                        <a:cs typeface="B Nazanin" panose="00000400000000000000" pitchFamily="2" charset="-78"/>
                      </a:endParaRPr>
                    </a:p>
                  </a:txBody>
                  <a:tcPr marL="7620" marR="7620" marT="7620" marB="0" anchor="ctr">
                    <a:lnL>
                      <a:noFill/>
                    </a:lnL>
                    <a:lnR>
                      <a:noFill/>
                    </a:lnR>
                    <a:lnT>
                      <a:noFill/>
                    </a:lnT>
                    <a:lnB>
                      <a:noFill/>
                    </a:lnB>
                  </a:tcPr>
                </a:tc>
                <a:tc gridSpan="2">
                  <a:txBody>
                    <a:bodyPr/>
                    <a:lstStyle/>
                    <a:p>
                      <a:pPr algn="ctr"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801 Bit</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4096 bit</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190500">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PSNR</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SSIM</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PSNR</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SSIM</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algn="l" rtl="0" fontAlgn="ctr"/>
                      <a:r>
                        <a:rPr lang="fa-IR" sz="1400" b="0" i="0" u="none" strike="noStrike" dirty="0" smtClean="0">
                          <a:solidFill>
                            <a:srgbClr val="000000"/>
                          </a:solidFill>
                          <a:effectLst/>
                          <a:latin typeface="Times New Roman" panose="02020603050405020304" pitchFamily="18" charset="0"/>
                          <a:cs typeface="B Nazanin" panose="00000400000000000000" pitchFamily="2" charset="-78"/>
                        </a:rPr>
                        <a:t>پایگاه داده</a:t>
                      </a:r>
                      <a:r>
                        <a:rPr lang="en-US" sz="1400" b="0" i="0" u="none" strike="noStrike" dirty="0" smtClean="0">
                          <a:solidFill>
                            <a:srgbClr val="000000"/>
                          </a:solidFill>
                          <a:effectLst/>
                          <a:latin typeface="Times New Roman" panose="02020603050405020304" pitchFamily="18" charset="0"/>
                          <a:cs typeface="B Nazanin" panose="00000400000000000000" pitchFamily="2" charset="-78"/>
                        </a:rPr>
                        <a:t>:</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DB.4</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a:noFill/>
                    </a:lnT>
                    <a:lnB>
                      <a:noFill/>
                    </a:lnB>
                  </a:tcP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53.94</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dirty="0">
                          <a:solidFill>
                            <a:srgbClr val="000000"/>
                          </a:solidFill>
                          <a:effectLst/>
                          <a:latin typeface="Times New Roman" panose="02020603050405020304" pitchFamily="18" charset="0"/>
                          <a:cs typeface="Times New Roman" panose="02020603050405020304" pitchFamily="18" charset="0"/>
                        </a:rPr>
                        <a:t>0.9834</a:t>
                      </a:r>
                      <a:endParaRPr lang="en-US"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101.44</a:t>
                      </a:r>
                      <a:endParaRPr lang="en-US" sz="1400" b="1"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rtl="0"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0.9999</a:t>
                      </a:r>
                      <a:endParaRPr lang="en-US" sz="1400" b="1"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12" name="Rectangle 11"/>
          <p:cNvSpPr/>
          <p:nvPr/>
        </p:nvSpPr>
        <p:spPr>
          <a:xfrm>
            <a:off x="7095356" y="3807502"/>
            <a:ext cx="4905157" cy="584775"/>
          </a:xfrm>
          <a:prstGeom prst="rect">
            <a:avLst/>
          </a:prstGeom>
        </p:spPr>
        <p:txBody>
          <a:bodyPr wrap="square">
            <a:spAutoFit/>
          </a:bodyPr>
          <a:lstStyle/>
          <a:p>
            <a:pPr algn="ctr" rtl="1" fontAlgn="ctr"/>
            <a:r>
              <a:rPr lang="fa-IR" sz="1600" dirty="0">
                <a:solidFill>
                  <a:srgbClr val="000000"/>
                </a:solidFill>
                <a:latin typeface="B Nazanin" panose="00000400000000000000" pitchFamily="2" charset="-78"/>
                <a:cs typeface="B Nazanin" panose="00000400000000000000" pitchFamily="2" charset="-78"/>
              </a:rPr>
              <a:t>جدول </a:t>
            </a:r>
            <a:r>
              <a:rPr lang="fa-IR" sz="1600" dirty="0" smtClean="0">
                <a:solidFill>
                  <a:srgbClr val="000000"/>
                </a:solidFill>
                <a:latin typeface="B Nazanin" panose="00000400000000000000" pitchFamily="2" charset="-78"/>
                <a:cs typeface="B Nazanin" panose="00000400000000000000" pitchFamily="2" charset="-78"/>
              </a:rPr>
              <a:t>(</a:t>
            </a:r>
            <a:r>
              <a:rPr lang="fa-IR" sz="1600" dirty="0" smtClean="0">
                <a:solidFill>
                  <a:srgbClr val="000000"/>
                </a:solidFill>
                <a:latin typeface="B Nazanin" panose="00000400000000000000" pitchFamily="2" charset="-78"/>
                <a:cs typeface="B Nazanin" panose="00000400000000000000" pitchFamily="2" charset="-78"/>
              </a:rPr>
              <a:t>14) </a:t>
            </a:r>
            <a:r>
              <a:rPr lang="fa-IR" sz="1600" dirty="0">
                <a:solidFill>
                  <a:srgbClr val="000000"/>
                </a:solidFill>
                <a:latin typeface="B Nazanin" panose="00000400000000000000" pitchFamily="2" charset="-78"/>
                <a:cs typeface="B Nazanin" panose="00000400000000000000" pitchFamily="2" charset="-78"/>
              </a:rPr>
              <a:t>: ارزیابی میانگین مقدار </a:t>
            </a:r>
            <a:r>
              <a:rPr lang="fa-IR" sz="1400" dirty="0">
                <a:solidFill>
                  <a:srgbClr val="000000"/>
                </a:solidFill>
                <a:latin typeface="Times New Roman" panose="02020603050405020304" pitchFamily="18" charset="0"/>
                <a:cs typeface="B Nazanin" panose="00000400000000000000" pitchFamily="2" charset="-78"/>
              </a:rPr>
              <a:t>PSNR</a:t>
            </a:r>
            <a:r>
              <a:rPr lang="fa-IR" sz="1600" dirty="0">
                <a:solidFill>
                  <a:srgbClr val="000000"/>
                </a:solidFill>
                <a:latin typeface="B Nazanin" panose="00000400000000000000" pitchFamily="2" charset="-78"/>
                <a:cs typeface="B Nazanin" panose="00000400000000000000" pitchFamily="2" charset="-78"/>
              </a:rPr>
              <a:t> الگوریتم پیشنهادی و مقاله </a:t>
            </a:r>
            <a:r>
              <a:rPr lang="fa-IR" sz="1600" dirty="0" smtClean="0">
                <a:solidFill>
                  <a:srgbClr val="000000"/>
                </a:solidFill>
                <a:latin typeface="B Nazanin" panose="00000400000000000000" pitchFamily="2" charset="-78"/>
                <a:cs typeface="B Nazanin" panose="00000400000000000000" pitchFamily="2" charset="-78"/>
              </a:rPr>
              <a:t>پایه</a:t>
            </a:r>
          </a:p>
          <a:p>
            <a:pPr algn="r" rtl="1" fontAlgn="ctr"/>
            <a:r>
              <a:rPr lang="fa-IR" sz="1600" dirty="0" smtClean="0">
                <a:solidFill>
                  <a:srgbClr val="000000"/>
                </a:solidFill>
                <a:latin typeface="B Nazanin" panose="00000400000000000000" pitchFamily="2" charset="-78"/>
                <a:cs typeface="B Nazanin" panose="00000400000000000000" pitchFamily="2" charset="-78"/>
              </a:rPr>
              <a:t> </a:t>
            </a:r>
            <a:r>
              <a:rPr lang="fa-IR" sz="1600" dirty="0">
                <a:solidFill>
                  <a:srgbClr val="000000"/>
                </a:solidFill>
                <a:latin typeface="B Nazanin" panose="00000400000000000000" pitchFamily="2" charset="-78"/>
                <a:cs typeface="B Nazanin" panose="00000400000000000000" pitchFamily="2" charset="-78"/>
              </a:rPr>
              <a:t>بر روی پایگاه داده مشترک تصاویر پزشکی</a:t>
            </a:r>
            <a:endParaRPr lang="en-US" sz="1600" dirty="0">
              <a:solidFill>
                <a:srgbClr val="000000"/>
              </a:solidFill>
              <a:latin typeface="B Nazanin" panose="00000400000000000000" pitchFamily="2" charset="-78"/>
              <a:cs typeface="B Nazanin" panose="00000400000000000000" pitchFamily="2" charset="-78"/>
            </a:endParaRPr>
          </a:p>
        </p:txBody>
      </p:sp>
      <p:graphicFrame>
        <p:nvGraphicFramePr>
          <p:cNvPr id="8" name="Table 7"/>
          <p:cNvGraphicFramePr>
            <a:graphicFrameLocks noGrp="1"/>
          </p:cNvGraphicFramePr>
          <p:nvPr>
            <p:extLst>
              <p:ext uri="{D42A27DB-BD31-4B8C-83A1-F6EECF244321}">
                <p14:modId xmlns:p14="http://schemas.microsoft.com/office/powerpoint/2010/main" val="63595671"/>
              </p:ext>
            </p:extLst>
          </p:nvPr>
        </p:nvGraphicFramePr>
        <p:xfrm>
          <a:off x="7467945" y="1457291"/>
          <a:ext cx="3956565" cy="1981200"/>
        </p:xfrm>
        <a:graphic>
          <a:graphicData uri="http://schemas.openxmlformats.org/drawingml/2006/table">
            <a:tbl>
              <a:tblPr firstRow="1" firstCol="1" bandRow="1"/>
              <a:tblGrid>
                <a:gridCol w="898459"/>
                <a:gridCol w="1046914"/>
                <a:gridCol w="1142591"/>
                <a:gridCol w="868601"/>
              </a:tblGrid>
              <a:tr h="238346">
                <a:tc>
                  <a:txBody>
                    <a:bodyPr/>
                    <a:lstStyle/>
                    <a:p>
                      <a:pPr algn="justLow"/>
                      <a:endParaRPr lang="en-US" sz="1600" dirty="0">
                        <a:effectLst/>
                        <a:latin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PSNR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SSIM</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rtl="0">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346">
                <a:tc>
                  <a:txBody>
                    <a:bodyPr/>
                    <a:lstStyle/>
                    <a:p>
                      <a:pPr marL="0" marR="0" algn="just" rtl="0">
                        <a:spcBef>
                          <a:spcPts val="0"/>
                        </a:spcBef>
                        <a:spcAft>
                          <a:spcPts val="0"/>
                        </a:spcAft>
                      </a:pPr>
                      <a:r>
                        <a:rPr lang="fa-IR" sz="16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پایگاه داده</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a-IR" sz="16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ابعاد</a:t>
                      </a:r>
                      <a:r>
                        <a:rPr lang="fa-IR" sz="1600" b="1"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پیام</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38346">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DB.1</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115.9954</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0.99999998</a:t>
                      </a:r>
                      <a:endParaRPr lang="en-US" sz="18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800" dirty="0" smtClean="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46">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DB.2</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105.4837</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0.99999988</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46">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DB.3</a:t>
                      </a:r>
                      <a:endParaRPr lang="en-US" sz="18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105.5136</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0.99999979</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46">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DB.4</a:t>
                      </a:r>
                      <a:endParaRPr lang="en-US" sz="18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101.4427</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0.99999941</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46">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DB.5</a:t>
                      </a:r>
                      <a:endParaRPr lang="en-US" sz="18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97.4513</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0.99999935</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r>
                        <a:rPr lang="en-US" sz="1600" dirty="0" smtClean="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346">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DB.6</a:t>
                      </a:r>
                      <a:endParaRPr lang="en-US" sz="18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51.4550</a:t>
                      </a:r>
                      <a:endParaRPr lang="en-US" sz="18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0.99621428</a:t>
                      </a:r>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b="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128×128</a:t>
                      </a:r>
                      <a:endParaRPr lang="en-US" sz="1800" b="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873418" y="793857"/>
            <a:ext cx="4613238" cy="584775"/>
          </a:xfrm>
          <a:prstGeom prst="rect">
            <a:avLst/>
          </a:prstGeom>
          <a:noFill/>
        </p:spPr>
        <p:txBody>
          <a:bodyPr wrap="square" rtlCol="0">
            <a:spAutoFit/>
          </a:bodyPr>
          <a:lstStyle/>
          <a:p>
            <a:pPr algn="r">
              <a:lnSpc>
                <a:spcPct val="100000"/>
              </a:lnSpc>
            </a:pPr>
            <a:r>
              <a:rPr lang="fa-IR" sz="1600" dirty="0" smtClean="0">
                <a:latin typeface="Times New Roman" panose="02020603050405020304" pitchFamily="18" charset="0"/>
                <a:cs typeface="B Nazanin" panose="00000400000000000000" pitchFamily="2" charset="-78"/>
                <a:sym typeface="Wingdings" panose="05000000000000000000" pitchFamily="2" charset="2"/>
              </a:rPr>
              <a:t>جدول(12) : مقایسه تصویر میزبان و تصویر پنهان نگاری شده</a:t>
            </a:r>
          </a:p>
          <a:p>
            <a:pPr algn="r">
              <a:lnSpc>
                <a:spcPct val="100000"/>
              </a:lnSpc>
            </a:pPr>
            <a:r>
              <a:rPr lang="fa-IR" sz="1600" dirty="0" smtClean="0">
                <a:latin typeface="Times New Roman" panose="02020603050405020304" pitchFamily="18" charset="0"/>
                <a:cs typeface="B Nazanin" panose="00000400000000000000" pitchFamily="2" charset="-78"/>
                <a:sym typeface="Wingdings" panose="05000000000000000000" pitchFamily="2" charset="2"/>
              </a:rPr>
              <a:t>میانگین ارزیابی کلیه پایگاه داده ها بدون هرگونه حمله</a:t>
            </a:r>
            <a:endParaRPr lang="en-US" sz="1600" dirty="0">
              <a:latin typeface="Times New Roman" panose="02020603050405020304" pitchFamily="18" charset="0"/>
              <a:cs typeface="B Nazanin" panose="00000400000000000000" pitchFamily="2" charset="-78"/>
              <a:sym typeface="Wingdings" panose="05000000000000000000" pitchFamily="2" charset="2"/>
            </a:endParaRPr>
          </a:p>
        </p:txBody>
      </p:sp>
      <p:pic>
        <p:nvPicPr>
          <p:cNvPr id="10" name="Picture 9" descr="1"/>
          <p:cNvPicPr/>
          <p:nvPr/>
        </p:nvPicPr>
        <p:blipFill>
          <a:blip r:embed="rId2">
            <a:extLst>
              <a:ext uri="{28A0092B-C50C-407E-A947-70E740481C1C}">
                <a14:useLocalDpi xmlns:a14="http://schemas.microsoft.com/office/drawing/2010/main" val="0"/>
              </a:ext>
            </a:extLst>
          </a:blip>
          <a:srcRect/>
          <a:stretch>
            <a:fillRect/>
          </a:stretch>
        </p:blipFill>
        <p:spPr bwMode="auto">
          <a:xfrm>
            <a:off x="1509204" y="829113"/>
            <a:ext cx="4463191" cy="2427300"/>
          </a:xfrm>
          <a:prstGeom prst="rect">
            <a:avLst/>
          </a:prstGeom>
          <a:noFill/>
          <a:ln>
            <a:noFill/>
          </a:ln>
        </p:spPr>
      </p:pic>
      <p:sp>
        <p:nvSpPr>
          <p:cNvPr id="2" name="Rectangle 1"/>
          <p:cNvSpPr/>
          <p:nvPr/>
        </p:nvSpPr>
        <p:spPr>
          <a:xfrm>
            <a:off x="1032365" y="3212491"/>
            <a:ext cx="5503430" cy="338554"/>
          </a:xfrm>
          <a:prstGeom prst="rect">
            <a:avLst/>
          </a:prstGeom>
        </p:spPr>
        <p:txBody>
          <a:bodyPr wrap="none">
            <a:spAutoFit/>
          </a:bodyPr>
          <a:lstStyle/>
          <a:p>
            <a:r>
              <a:rPr lang="fa-IR" sz="1600" dirty="0" smtClean="0">
                <a:latin typeface="Times New Roman" panose="02020603050405020304" pitchFamily="18" charset="0"/>
                <a:ea typeface="Times New Roman" panose="02020603050405020304" pitchFamily="18" charset="0"/>
                <a:cs typeface="B Nazanin" panose="00000400000000000000" pitchFamily="2" charset="-78"/>
              </a:rPr>
              <a:t>الف. رابطه </a:t>
            </a:r>
            <a:r>
              <a:rPr lang="ar-SA" sz="1600" dirty="0" smtClean="0">
                <a:latin typeface="Times New Roman" panose="02020603050405020304" pitchFamily="18" charset="0"/>
                <a:ea typeface="Times New Roman" panose="02020603050405020304" pitchFamily="18" charset="0"/>
                <a:cs typeface="B Nazanin" panose="00000400000000000000" pitchFamily="2" charset="-78"/>
              </a:rPr>
              <a:t>ظرفیت</a:t>
            </a:r>
            <a:r>
              <a:rPr lang="ar-SA" sz="1600" dirty="0">
                <a:latin typeface="Times New Roman" panose="02020603050405020304" pitchFamily="18" charset="0"/>
                <a:ea typeface="Times New Roman" panose="02020603050405020304" pitchFamily="18" charset="0"/>
                <a:cs typeface="B Nazanin" panose="00000400000000000000" pitchFamily="2" charset="-78"/>
              </a:rPr>
              <a:t>، نامرئی بودن و مقاومت در نهان نگاری ، با توجه به ناحیه بکارگیری </a:t>
            </a:r>
            <a:endParaRPr lang="en-US" sz="1600" dirty="0"/>
          </a:p>
        </p:txBody>
      </p:sp>
      <p:cxnSp>
        <p:nvCxnSpPr>
          <p:cNvPr id="13" name="Straight Connector 12"/>
          <p:cNvCxnSpPr/>
          <p:nvPr/>
        </p:nvCxnSpPr>
        <p:spPr>
          <a:xfrm>
            <a:off x="766354" y="3712048"/>
            <a:ext cx="10711543" cy="4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21555" y="1888874"/>
            <a:ext cx="1000901" cy="307777"/>
          </a:xfrm>
          <a:prstGeom prst="rect">
            <a:avLst/>
          </a:prstGeom>
          <a:noFill/>
        </p:spPr>
        <p:txBody>
          <a:bodyPr wrap="square" rtlCol="0">
            <a:spAutoFit/>
          </a:bodyPr>
          <a:lstStyle/>
          <a:p>
            <a:r>
              <a:rPr lang="fa-IR" sz="1400" b="1" dirty="0" smtClean="0">
                <a:cs typeface="B Nazanin" panose="00000400000000000000" pitchFamily="2" charset="-78"/>
              </a:rPr>
              <a:t>(ابعاد پیام)</a:t>
            </a:r>
            <a:endParaRPr lang="en-US" sz="1400" b="1" dirty="0">
              <a:cs typeface="B Nazanin" panose="00000400000000000000" pitchFamily="2" charset="-78"/>
            </a:endParaRPr>
          </a:p>
        </p:txBody>
      </p:sp>
      <p:sp>
        <p:nvSpPr>
          <p:cNvPr id="14" name="TextBox 13"/>
          <p:cNvSpPr txBox="1"/>
          <p:nvPr/>
        </p:nvSpPr>
        <p:spPr>
          <a:xfrm>
            <a:off x="1787372" y="577945"/>
            <a:ext cx="3860100" cy="307777"/>
          </a:xfrm>
          <a:prstGeom prst="rect">
            <a:avLst/>
          </a:prstGeom>
          <a:noFill/>
        </p:spPr>
        <p:txBody>
          <a:bodyPr wrap="square" rtlCol="0">
            <a:spAutoFit/>
          </a:bodyPr>
          <a:lstStyle/>
          <a:p>
            <a:r>
              <a:rPr lang="fa-IR" sz="1400" b="1" dirty="0" smtClean="0">
                <a:cs typeface="B Nazanin" panose="00000400000000000000" pitchFamily="2" charset="-78"/>
              </a:rPr>
              <a:t>توانایی مقابله با حمله نویز ها در بازیابی صحیح تصویر پیام</a:t>
            </a:r>
            <a:endParaRPr lang="en-US" sz="1400" b="1" dirty="0">
              <a:cs typeface="B Nazanin" panose="00000400000000000000" pitchFamily="2" charset="-78"/>
            </a:endParaRPr>
          </a:p>
        </p:txBody>
      </p:sp>
      <p:sp>
        <p:nvSpPr>
          <p:cNvPr id="15" name="TextBox 14"/>
          <p:cNvSpPr txBox="1"/>
          <p:nvPr/>
        </p:nvSpPr>
        <p:spPr>
          <a:xfrm>
            <a:off x="831332" y="2875249"/>
            <a:ext cx="1355744" cy="307777"/>
          </a:xfrm>
          <a:prstGeom prst="rect">
            <a:avLst/>
          </a:prstGeom>
          <a:noFill/>
        </p:spPr>
        <p:txBody>
          <a:bodyPr wrap="square" rtlCol="0">
            <a:spAutoFit/>
          </a:bodyPr>
          <a:lstStyle/>
          <a:p>
            <a:pPr algn="r" rtl="1"/>
            <a:r>
              <a:rPr lang="fa-IR" sz="1400" b="1" dirty="0" smtClean="0">
                <a:cs typeface="B Nazanin" panose="00000400000000000000" pitchFamily="2" charset="-78"/>
              </a:rPr>
              <a:t>(تغییرات</a:t>
            </a:r>
            <a:r>
              <a:rPr lang="fa-IR" sz="1400" b="1" dirty="0" smtClean="0">
                <a:cs typeface="+mj-cs"/>
              </a:rPr>
              <a:t> </a:t>
            </a:r>
            <a:r>
              <a:rPr lang="en-US" sz="1400" b="1" dirty="0" smtClean="0">
                <a:cs typeface="+mj-cs"/>
              </a:rPr>
              <a:t>PSNR</a:t>
            </a:r>
            <a:r>
              <a:rPr lang="fa-IR" sz="1400" b="1" dirty="0" smtClean="0">
                <a:cs typeface="+mj-cs"/>
              </a:rPr>
              <a:t>)</a:t>
            </a:r>
            <a:endParaRPr lang="en-US" sz="1400" b="1" dirty="0">
              <a:cs typeface="+mj-cs"/>
            </a:endParaRPr>
          </a:p>
        </p:txBody>
      </p:sp>
      <p:sp>
        <p:nvSpPr>
          <p:cNvPr id="16" name="Rectangle 15"/>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35</a:t>
            </a:r>
            <a:endParaRPr lang="en-US" dirty="0"/>
          </a:p>
        </p:txBody>
      </p:sp>
    </p:spTree>
    <p:extLst>
      <p:ext uri="{BB962C8B-B14F-4D97-AF65-F5344CB8AC3E}">
        <p14:creationId xmlns:p14="http://schemas.microsoft.com/office/powerpoint/2010/main" val="163070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615740"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ارزیابی الگوریتم پیشنهادی بدون نویز و در برابر نویز نمک فلفل– کلیه پایگاه داده ها</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3" name="Table 2"/>
          <p:cNvGraphicFramePr>
            <a:graphicFrameLocks noGrp="1"/>
          </p:cNvGraphicFramePr>
          <p:nvPr>
            <p:extLst>
              <p:ext uri="{D42A27DB-BD31-4B8C-83A1-F6EECF244321}">
                <p14:modId xmlns:p14="http://schemas.microsoft.com/office/powerpoint/2010/main" val="4286272008"/>
              </p:ext>
            </p:extLst>
          </p:nvPr>
        </p:nvGraphicFramePr>
        <p:xfrm>
          <a:off x="4298895" y="1565971"/>
          <a:ext cx="3322452" cy="1950720"/>
        </p:xfrm>
        <a:graphic>
          <a:graphicData uri="http://schemas.openxmlformats.org/drawingml/2006/table">
            <a:tbl>
              <a:tblPr firstRow="1" firstCol="1" bandRow="1"/>
              <a:tblGrid>
                <a:gridCol w="916603"/>
                <a:gridCol w="479395"/>
                <a:gridCol w="457835"/>
                <a:gridCol w="749528"/>
                <a:gridCol w="719091"/>
              </a:tblGrid>
              <a:tr h="242394">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NC</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MSE</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just" rtl="0">
                        <a:spcBef>
                          <a:spcPts val="0"/>
                        </a:spcBef>
                        <a:spcAft>
                          <a:spcPts val="0"/>
                        </a:spcAft>
                      </a:pPr>
                      <a:r>
                        <a:rPr lang="fa-IR" sz="16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پایگاه داده</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DB.2</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DB.3</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DB.4</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DB.5</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394">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DB.6</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1995086"/>
              </p:ext>
            </p:extLst>
          </p:nvPr>
        </p:nvGraphicFramePr>
        <p:xfrm>
          <a:off x="3782590" y="4017556"/>
          <a:ext cx="4306208" cy="2682240"/>
        </p:xfrm>
        <a:graphic>
          <a:graphicData uri="http://schemas.openxmlformats.org/drawingml/2006/table">
            <a:tbl>
              <a:tblPr firstRow="1" firstCol="1" bandRow="1"/>
              <a:tblGrid>
                <a:gridCol w="909330"/>
                <a:gridCol w="925329"/>
                <a:gridCol w="827554"/>
                <a:gridCol w="729775"/>
                <a:gridCol w="914220"/>
              </a:tblGrid>
              <a:tr h="214777">
                <a:tc gridSpan="2">
                  <a:txBody>
                    <a:bodyPr/>
                    <a:lstStyle/>
                    <a:p>
                      <a:pPr marL="0" marR="0" algn="l" rtl="0">
                        <a:spcBef>
                          <a:spcPts val="0"/>
                        </a:spcBef>
                        <a:spcAft>
                          <a:spcPts val="0"/>
                        </a:spcAft>
                      </a:pP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214777">
                <a:tc gridSpan="3">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Rates:  [0.00:0.01:0.99]</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algn="justLow"/>
                      <a:endParaRPr lang="en-US" sz="1600" dirty="0">
                        <a:effectLst/>
                        <a:latin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Low"/>
                      <a:endParaRPr lang="en-US" sz="1600" dirty="0">
                        <a:effectLst/>
                        <a:latin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Low"/>
                      <a:endParaRPr lang="en-US" sz="1600">
                        <a:effectLst/>
                        <a:latin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Low"/>
                      <a:endParaRPr lang="en-US" sz="1600">
                        <a:effectLst/>
                        <a:latin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Low"/>
                      <a:endParaRPr lang="en-US" sz="1600">
                        <a:effectLst/>
                        <a:latin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NC</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MSE</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just" rtl="0">
                        <a:spcBef>
                          <a:spcPts val="0"/>
                        </a:spcBef>
                        <a:spcAft>
                          <a:spcPts val="0"/>
                        </a:spcAft>
                      </a:pPr>
                      <a:r>
                        <a:rPr lang="fa-IR" sz="16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پایگاه داده</a:t>
                      </a:r>
                      <a:endParaRPr lang="en-US" sz="1800" b="1"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99.3521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97.7583</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0.9486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95.0886</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DB.2</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99.3516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97.7519</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0.9507</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95.3194</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DB.3</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99.3538</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97.7607</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0.9477</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79.2136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DB.4</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99.3536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97.7600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0.9480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95.0333</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DB.5</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99.3525 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97.7545</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0.9501</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85.9050</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4777">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DB.6</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99.57551</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98.5680</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0.6178</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61.9194</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6" name="TextBox 35"/>
          <p:cNvSpPr txBox="1"/>
          <p:nvPr/>
        </p:nvSpPr>
        <p:spPr>
          <a:xfrm>
            <a:off x="1615740" y="981196"/>
            <a:ext cx="8087556" cy="584775"/>
          </a:xfrm>
          <a:prstGeom prst="rect">
            <a:avLst/>
          </a:prstGeom>
          <a:noFill/>
        </p:spPr>
        <p:txBody>
          <a:bodyPr wrap="square" rtlCol="0">
            <a:spAutoFit/>
          </a:bodyPr>
          <a:lstStyle/>
          <a:p>
            <a:pPr algn="r"/>
            <a:r>
              <a:rPr lang="fa-IR" sz="1600" dirty="0" smtClean="0">
                <a:latin typeface="Times New Roman" panose="02020603050405020304" pitchFamily="18" charset="0"/>
                <a:cs typeface="B Nazanin" panose="00000400000000000000" pitchFamily="2" charset="-78"/>
                <a:sym typeface="Wingdings" panose="05000000000000000000" pitchFamily="2" charset="2"/>
              </a:rPr>
              <a:t>جدول(15) </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a:t>
            </a:r>
            <a:r>
              <a:rPr lang="fa-IR" sz="1600" dirty="0">
                <a:latin typeface="Times New Roman" panose="02020603050405020304" pitchFamily="18" charset="0"/>
                <a:cs typeface="B Nazanin" panose="00000400000000000000" pitchFamily="2" charset="-78"/>
                <a:sym typeface="Wingdings" panose="05000000000000000000" pitchFamily="2" charset="2"/>
              </a:rPr>
              <a:t>مقایسه تصویر پیام اصلی و تصویر پیام بازیابی شده میانگین ارزیابی کلیه پایگاه داده ها بدون هر گونه حمله</a:t>
            </a:r>
            <a:endParaRPr lang="en-US" sz="1600" dirty="0">
              <a:latin typeface="Times New Roman" panose="02020603050405020304" pitchFamily="18" charset="0"/>
              <a:cs typeface="B Nazanin" panose="00000400000000000000" pitchFamily="2" charset="-78"/>
              <a:sym typeface="Wingdings" panose="05000000000000000000" pitchFamily="2" charset="2"/>
            </a:endParaRPr>
          </a:p>
          <a:p>
            <a:pPr algn="r">
              <a:lnSpc>
                <a:spcPct val="100000"/>
              </a:lnSpc>
            </a:pPr>
            <a:endParaRPr lang="fa-IR" sz="1600" dirty="0" smtClean="0">
              <a:latin typeface="Times New Roman" panose="02020603050405020304" pitchFamily="18" charset="0"/>
              <a:cs typeface="B Nazanin" panose="00000400000000000000" pitchFamily="2" charset="-78"/>
              <a:sym typeface="Wingdings" panose="05000000000000000000" pitchFamily="2" charset="2"/>
            </a:endParaRPr>
          </a:p>
        </p:txBody>
      </p:sp>
      <p:sp>
        <p:nvSpPr>
          <p:cNvPr id="38" name="TextBox 37"/>
          <p:cNvSpPr txBox="1"/>
          <p:nvPr/>
        </p:nvSpPr>
        <p:spPr>
          <a:xfrm>
            <a:off x="816747" y="3848279"/>
            <a:ext cx="10395412" cy="338554"/>
          </a:xfrm>
          <a:prstGeom prst="rect">
            <a:avLst/>
          </a:prstGeom>
          <a:noFill/>
        </p:spPr>
        <p:txBody>
          <a:bodyPr wrap="square" rtlCol="0">
            <a:spAutoFit/>
          </a:bodyPr>
          <a:lstStyle/>
          <a:p>
            <a:pPr algn="r">
              <a:lnSpc>
                <a:spcPct val="100000"/>
              </a:lnSpc>
            </a:pPr>
            <a:r>
              <a:rPr lang="fa-IR" sz="1600" dirty="0" smtClean="0">
                <a:latin typeface="Times New Roman" panose="02020603050405020304" pitchFamily="18" charset="0"/>
                <a:cs typeface="B Nazanin" panose="00000400000000000000" pitchFamily="2" charset="-78"/>
                <a:sym typeface="Wingdings" panose="05000000000000000000" pitchFamily="2" charset="2"/>
              </a:rPr>
              <a:t>جدول(16) </a:t>
            </a:r>
            <a:r>
              <a:rPr lang="fa-IR" sz="1600" dirty="0" smtClean="0">
                <a:latin typeface="Times New Roman" panose="02020603050405020304" pitchFamily="18" charset="0"/>
                <a:cs typeface="B Nazanin" panose="00000400000000000000" pitchFamily="2" charset="-78"/>
                <a:sym typeface="Wingdings" panose="05000000000000000000" pitchFamily="2" charset="2"/>
              </a:rPr>
              <a:t>: مقایسه </a:t>
            </a:r>
            <a:r>
              <a:rPr lang="fa-IR" sz="1600" dirty="0">
                <a:latin typeface="Times New Roman" panose="02020603050405020304" pitchFamily="18" charset="0"/>
                <a:cs typeface="B Nazanin" panose="00000400000000000000" pitchFamily="2" charset="-78"/>
                <a:sym typeface="Wingdings" panose="05000000000000000000" pitchFamily="2" charset="2"/>
              </a:rPr>
              <a:t>تصویر پیام اصلی و تصویر پیام بازیابی شده </a:t>
            </a:r>
            <a:r>
              <a:rPr lang="fa-IR" sz="1600" dirty="0" smtClean="0">
                <a:latin typeface="Times New Roman" panose="02020603050405020304" pitchFamily="18" charset="0"/>
                <a:cs typeface="B Nazanin" panose="00000400000000000000" pitchFamily="2" charset="-78"/>
                <a:sym typeface="Wingdings" panose="05000000000000000000" pitchFamily="2" charset="2"/>
              </a:rPr>
              <a:t>پس از حمله نویز نمک فلفل در نرخ های 0تا 99 درصد – </a:t>
            </a:r>
            <a:r>
              <a:rPr lang="fa-IR" sz="1600" dirty="0">
                <a:latin typeface="Times New Roman" panose="02020603050405020304" pitchFamily="18" charset="0"/>
                <a:cs typeface="B Nazanin" panose="00000400000000000000" pitchFamily="2" charset="-78"/>
                <a:sym typeface="Wingdings" panose="05000000000000000000" pitchFamily="2" charset="2"/>
              </a:rPr>
              <a:t>ارزیابی مجموع میانگین کلیه پایگاه داده ها </a:t>
            </a:r>
            <a:endParaRPr lang="en-US" sz="16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8" name="Rectangle 7"/>
          <p:cNvSpPr/>
          <p:nvPr/>
        </p:nvSpPr>
        <p:spPr>
          <a:xfrm>
            <a:off x="766354" y="95120"/>
            <a:ext cx="393056"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36</a:t>
            </a:r>
            <a:endParaRPr lang="en-US" dirty="0"/>
          </a:p>
        </p:txBody>
      </p:sp>
    </p:spTree>
    <p:extLst>
      <p:ext uri="{BB962C8B-B14F-4D97-AF65-F5344CB8AC3E}">
        <p14:creationId xmlns:p14="http://schemas.microsoft.com/office/powerpoint/2010/main" val="248917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09204" y="56803"/>
            <a:ext cx="9912291" cy="400110"/>
          </a:xfrm>
          <a:prstGeom prst="rect">
            <a:avLst/>
          </a:prstGeom>
          <a:noFill/>
        </p:spPr>
        <p:txBody>
          <a:bodyPr wrap="square" rtlCol="0">
            <a:spAutoFit/>
          </a:bodyPr>
          <a:lstStyle/>
          <a:p>
            <a:pPr algn="r" rtl="1"/>
            <a:r>
              <a:rPr lang="fa-IR" sz="2000" dirty="0" smtClean="0">
                <a:latin typeface="Times New Roman" panose="02020603050405020304" pitchFamily="18" charset="0"/>
                <a:cs typeface="B Nazanin" panose="00000400000000000000" pitchFamily="2" charset="-78"/>
                <a:sym typeface="Wingdings" panose="05000000000000000000" pitchFamily="2" charset="2"/>
              </a:rPr>
              <a:t>مقایسه الگوریتم پیشنهادی با مقالات مرتبط گذشته درحمله نویز نمک فلفل</a:t>
            </a:r>
            <a:endParaRPr lang="en-US" sz="20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7" name="Table 6"/>
          <p:cNvGraphicFramePr>
            <a:graphicFrameLocks noGrp="1"/>
          </p:cNvGraphicFramePr>
          <p:nvPr>
            <p:extLst>
              <p:ext uri="{D42A27DB-BD31-4B8C-83A1-F6EECF244321}">
                <p14:modId xmlns:p14="http://schemas.microsoft.com/office/powerpoint/2010/main" val="3499441776"/>
              </p:ext>
            </p:extLst>
          </p:nvPr>
        </p:nvGraphicFramePr>
        <p:xfrm>
          <a:off x="1524000" y="1184632"/>
          <a:ext cx="9563100" cy="2550625"/>
        </p:xfrm>
        <a:graphic>
          <a:graphicData uri="http://schemas.openxmlformats.org/drawingml/2006/table">
            <a:tbl>
              <a:tblPr firstRow="1" firstCol="1" bandRow="1"/>
              <a:tblGrid>
                <a:gridCol w="1688741"/>
                <a:gridCol w="636897"/>
                <a:gridCol w="503318"/>
                <a:gridCol w="645740"/>
                <a:gridCol w="655990"/>
                <a:gridCol w="635490"/>
                <a:gridCol w="614990"/>
                <a:gridCol w="543241"/>
                <a:gridCol w="655990"/>
                <a:gridCol w="604740"/>
                <a:gridCol w="655990"/>
                <a:gridCol w="547554"/>
                <a:gridCol w="593086"/>
                <a:gridCol w="581333"/>
              </a:tblGrid>
              <a:tr h="202888">
                <a:tc gridSpan="14">
                  <a:txBody>
                    <a:bodyPr/>
                    <a:lstStyle/>
                    <a:p>
                      <a:pPr algn="ctr"/>
                      <a:endParaRPr lang="en-US" sz="1400" dirty="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3074">
                <a:tc>
                  <a:txBody>
                    <a:bodyPr/>
                    <a:lstStyle/>
                    <a:p>
                      <a:pPr algn="ctr"/>
                      <a:r>
                        <a:rPr lang="fa-IR" sz="1800" dirty="0" smtClean="0">
                          <a:effectLst/>
                          <a:latin typeface="Calibri" panose="020F0502020204030204" pitchFamily="34" charset="0"/>
                          <a:cs typeface="B Nazanin" panose="00000400000000000000" pitchFamily="2" charset="-78"/>
                        </a:rPr>
                        <a:t>مقاله</a:t>
                      </a:r>
                      <a:endParaRPr lang="en-US" sz="1800" dirty="0">
                        <a:effectLst/>
                        <a:latin typeface="Calibri" panose="020F0502020204030204" pitchFamily="34"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&lt;=1%</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t>
                      </a:r>
                      <a:b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109">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بی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وهمکارا</a:t>
                      </a: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ن</a:t>
                      </a:r>
                      <a:r>
                        <a:rPr lang="fa-IR"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(2007)</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1.95</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072">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خلیلی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وهمکاران</a:t>
                      </a:r>
                      <a:r>
                        <a:rPr lang="fa-IR"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(2012)</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2.73</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5.44</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10.3</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072">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روحیث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وهمکاران</a:t>
                      </a:r>
                      <a:r>
                        <a:rPr lang="fa-IR"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(2012)</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0.12</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6.26</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16.4</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23.71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506">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رنجبر و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همکاران</a:t>
                      </a:r>
                      <a:r>
                        <a:rPr lang="fa-IR"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(2013)</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0072">
                <a:tc>
                  <a:txBody>
                    <a:bodyPr/>
                    <a:lstStyle/>
                    <a:p>
                      <a:pPr marL="0" marR="0" algn="ctr" rtl="0">
                        <a:spcBef>
                          <a:spcPts val="0"/>
                        </a:spcBef>
                        <a:spcAft>
                          <a:spcPts val="0"/>
                        </a:spcAft>
                      </a:pP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 </a:t>
                      </a:r>
                      <a:r>
                        <a:rPr lang="ar-SA" sz="1400"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0.11</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3.63</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22.25</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888">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bl>
          </a:graphicData>
        </a:graphic>
      </p:graphicFrame>
      <p:sp>
        <p:nvSpPr>
          <p:cNvPr id="8" name="Rectangle 7"/>
          <p:cNvSpPr/>
          <p:nvPr/>
        </p:nvSpPr>
        <p:spPr>
          <a:xfrm>
            <a:off x="3467099" y="815300"/>
            <a:ext cx="7553325" cy="338554"/>
          </a:xfrm>
          <a:prstGeom prst="rect">
            <a:avLst/>
          </a:prstGeom>
        </p:spPr>
        <p:txBody>
          <a:bodyPr wrap="square">
            <a:spAutoFit/>
          </a:bodyPr>
          <a:lstStyle/>
          <a:p>
            <a:pPr algn="r" rtl="1"/>
            <a:r>
              <a:rPr lang="fa-IR" sz="1600" dirty="0" smtClean="0">
                <a:latin typeface="Times New Roman" panose="02020603050405020304" pitchFamily="18" charset="0"/>
                <a:ea typeface="Calibri" panose="020F0502020204030204" pitchFamily="34" charset="0"/>
                <a:cs typeface="B Nazanin" panose="00000400000000000000" pitchFamily="2" charset="-78"/>
              </a:rPr>
              <a:t>جدول (</a:t>
            </a:r>
            <a:r>
              <a:rPr lang="fa-IR" sz="1600" dirty="0" smtClean="0">
                <a:latin typeface="Times New Roman" panose="02020603050405020304" pitchFamily="18" charset="0"/>
                <a:ea typeface="Calibri" panose="020F0502020204030204" pitchFamily="34" charset="0"/>
                <a:cs typeface="B Nazanin" panose="00000400000000000000" pitchFamily="2" charset="-78"/>
              </a:rPr>
              <a:t>17) </a:t>
            </a:r>
            <a:r>
              <a:rPr lang="fa-IR" sz="1600" dirty="0" smtClean="0">
                <a:latin typeface="Times New Roman" panose="02020603050405020304" pitchFamily="18" charset="0"/>
                <a:ea typeface="Calibri" panose="020F0502020204030204" pitchFamily="34" charset="0"/>
                <a:cs typeface="B Nazanin" panose="00000400000000000000" pitchFamily="2" charset="-78"/>
              </a:rPr>
              <a:t>: ارزیابی </a:t>
            </a:r>
            <a:r>
              <a:rPr lang="en-US" sz="1600" dirty="0">
                <a:latin typeface="Times New Roman" panose="02020603050405020304" pitchFamily="18" charset="0"/>
                <a:ea typeface="Calibri" panose="020F0502020204030204" pitchFamily="34" charset="0"/>
                <a:cs typeface="B Nazanin" panose="00000400000000000000" pitchFamily="2" charset="-78"/>
              </a:rPr>
              <a:t>BER</a:t>
            </a:r>
            <a:r>
              <a:rPr lang="fa-IR" sz="1600" b="1" dirty="0">
                <a:latin typeface="Times New Roman" panose="02020603050405020304" pitchFamily="18" charset="0"/>
                <a:ea typeface="Calibri" panose="020F0502020204030204" pitchFamily="34" charset="0"/>
                <a:cs typeface="B Nazanin" panose="00000400000000000000" pitchFamily="2" charset="-78"/>
              </a:rPr>
              <a:t> - </a:t>
            </a:r>
            <a:r>
              <a:rPr lang="fa-IR" sz="1600" dirty="0">
                <a:latin typeface="Times New Roman" panose="02020603050405020304" pitchFamily="18" charset="0"/>
                <a:ea typeface="Calibri" panose="020F0502020204030204" pitchFamily="34" charset="0"/>
                <a:cs typeface="B Nazanin" panose="00000400000000000000" pitchFamily="2" charset="-78"/>
              </a:rPr>
              <a:t>مقایسه الگوریتم پیشنهادی با مقاله های مرتبط بر روی تصاویر </a:t>
            </a:r>
            <a:r>
              <a:rPr lang="fa-IR" sz="1600" dirty="0" smtClean="0">
                <a:latin typeface="Times New Roman" panose="02020603050405020304" pitchFamily="18" charset="0"/>
                <a:ea typeface="Calibri" panose="020F0502020204030204" pitchFamily="34" charset="0"/>
                <a:cs typeface="B Nazanin" panose="00000400000000000000" pitchFamily="2" charset="-78"/>
              </a:rPr>
              <a:t>عمومی </a:t>
            </a:r>
            <a:r>
              <a:rPr lang="en-US" sz="1600" dirty="0" smtClean="0">
                <a:latin typeface="Times New Roman" panose="02020603050405020304" pitchFamily="18" charset="0"/>
                <a:ea typeface="Calibri" panose="020F0502020204030204" pitchFamily="34" charset="0"/>
                <a:cs typeface="B Nazanin" panose="00000400000000000000" pitchFamily="2" charset="-78"/>
              </a:rPr>
              <a:t>DB.6</a:t>
            </a:r>
            <a:endParaRPr lang="en-US" sz="1600" dirty="0">
              <a:cs typeface="B Nazanin" panose="00000400000000000000" pitchFamily="2" charset="-78"/>
            </a:endParaRPr>
          </a:p>
        </p:txBody>
      </p:sp>
      <p:sp>
        <p:nvSpPr>
          <p:cNvPr id="11" name="Rectangle 10"/>
          <p:cNvSpPr/>
          <p:nvPr/>
        </p:nvSpPr>
        <p:spPr>
          <a:xfrm>
            <a:off x="2190789" y="4532063"/>
            <a:ext cx="8982075" cy="338554"/>
          </a:xfrm>
          <a:prstGeom prst="rect">
            <a:avLst/>
          </a:prstGeom>
        </p:spPr>
        <p:txBody>
          <a:bodyPr wrap="square">
            <a:spAutoFit/>
          </a:bodyPr>
          <a:lstStyle/>
          <a:p>
            <a:pPr algn="r" rtl="1"/>
            <a:r>
              <a:rPr lang="fa-IR" sz="1600" dirty="0" smtClean="0">
                <a:latin typeface="Times New Roman" panose="02020603050405020304" pitchFamily="18" charset="0"/>
                <a:ea typeface="Calibri" panose="020F0502020204030204" pitchFamily="34" charset="0"/>
                <a:cs typeface="B Nazanin" panose="00000400000000000000" pitchFamily="2" charset="-78"/>
              </a:rPr>
              <a:t>جدول(18) </a:t>
            </a:r>
            <a:r>
              <a:rPr lang="fa-IR" sz="1600" dirty="0" smtClean="0">
                <a:latin typeface="Times New Roman" panose="02020603050405020304" pitchFamily="18" charset="0"/>
                <a:ea typeface="Calibri" panose="020F0502020204030204" pitchFamily="34" charset="0"/>
                <a:cs typeface="B Nazanin" panose="00000400000000000000" pitchFamily="2" charset="-78"/>
              </a:rPr>
              <a:t>: ارزیابی </a:t>
            </a:r>
            <a:r>
              <a:rPr lang="fa-IR" sz="1600" dirty="0">
                <a:latin typeface="Times New Roman" panose="02020603050405020304" pitchFamily="18" charset="0"/>
                <a:ea typeface="Calibri" panose="020F0502020204030204" pitchFamily="34" charset="0"/>
                <a:cs typeface="B Nazanin" panose="00000400000000000000" pitchFamily="2" charset="-78"/>
              </a:rPr>
              <a:t>میانگین مقدار </a:t>
            </a:r>
            <a:r>
              <a:rPr lang="en-US" sz="1400" dirty="0">
                <a:latin typeface="Times New Roman" panose="02020603050405020304" pitchFamily="18" charset="0"/>
                <a:ea typeface="Calibri" panose="020F0502020204030204" pitchFamily="34" charset="0"/>
              </a:rPr>
              <a:t>BER</a:t>
            </a:r>
            <a:r>
              <a:rPr lang="fa-IR" sz="1600" dirty="0">
                <a:latin typeface="Times New Roman" panose="02020603050405020304" pitchFamily="18" charset="0"/>
                <a:ea typeface="Calibri" panose="020F0502020204030204" pitchFamily="34" charset="0"/>
                <a:cs typeface="B Nazanin" panose="00000400000000000000" pitchFamily="2" charset="-78"/>
              </a:rPr>
              <a:t> الگوریتم پیشنهادی و مقاله پایه بر روی پایگاه داده تصاویر پزشکی </a:t>
            </a:r>
            <a:r>
              <a:rPr lang="fa-IR" sz="1600" dirty="0" smtClean="0">
                <a:latin typeface="Times New Roman" panose="02020603050405020304" pitchFamily="18" charset="0"/>
                <a:ea typeface="Calibri" panose="020F0502020204030204" pitchFamily="34" charset="0"/>
                <a:cs typeface="B Nazanin" panose="00000400000000000000" pitchFamily="2" charset="-78"/>
              </a:rPr>
              <a:t>مشترک </a:t>
            </a:r>
            <a:r>
              <a:rPr lang="en-US" sz="1400" dirty="0">
                <a:latin typeface="Times New Roman" panose="02020603050405020304" pitchFamily="18" charset="0"/>
                <a:ea typeface="Calibri" panose="020F0502020204030204" pitchFamily="34" charset="0"/>
              </a:rPr>
              <a:t>DB.4</a:t>
            </a:r>
            <a:endParaRPr lang="en-US" sz="2400" dirty="0"/>
          </a:p>
        </p:txBody>
      </p:sp>
      <p:graphicFrame>
        <p:nvGraphicFramePr>
          <p:cNvPr id="12" name="Table 11"/>
          <p:cNvGraphicFramePr>
            <a:graphicFrameLocks noGrp="1"/>
          </p:cNvGraphicFramePr>
          <p:nvPr>
            <p:extLst>
              <p:ext uri="{D42A27DB-BD31-4B8C-83A1-F6EECF244321}">
                <p14:modId xmlns:p14="http://schemas.microsoft.com/office/powerpoint/2010/main" val="74379895"/>
              </p:ext>
            </p:extLst>
          </p:nvPr>
        </p:nvGraphicFramePr>
        <p:xfrm>
          <a:off x="1523998" y="4984829"/>
          <a:ext cx="9577921" cy="1263571"/>
        </p:xfrm>
        <a:graphic>
          <a:graphicData uri="http://schemas.openxmlformats.org/drawingml/2006/table">
            <a:tbl>
              <a:tblPr firstRow="1" firstCol="1" bandRow="1"/>
              <a:tblGrid>
                <a:gridCol w="1735016"/>
                <a:gridCol w="685953"/>
                <a:gridCol w="650632"/>
                <a:gridCol w="650632"/>
                <a:gridCol w="650632"/>
                <a:gridCol w="650632"/>
                <a:gridCol w="650632"/>
                <a:gridCol w="650632"/>
                <a:gridCol w="650632"/>
                <a:gridCol w="650632"/>
                <a:gridCol w="650632"/>
                <a:gridCol w="650632"/>
                <a:gridCol w="650632"/>
              </a:tblGrid>
              <a:tr h="319160">
                <a:tc rowSpan="2">
                  <a:txBody>
                    <a:bodyPr/>
                    <a:lstStyle/>
                    <a:p>
                      <a:pPr algn="ctr" rtl="0" fontAlgn="ctr"/>
                      <a:r>
                        <a:rPr lang="fa-IR" sz="1400" b="0" i="0" u="none" strike="noStrike" dirty="0">
                          <a:solidFill>
                            <a:srgbClr val="000000"/>
                          </a:solidFill>
                          <a:effectLst/>
                          <a:latin typeface="Times New Roman" panose="02020603050405020304" pitchFamily="18" charset="0"/>
                        </a:rPr>
                        <a:t>  </a:t>
                      </a:r>
                      <a:r>
                        <a:rPr lang="fa-IR" sz="1800" b="0" i="0" u="none" strike="noStrike" dirty="0">
                          <a:solidFill>
                            <a:srgbClr val="000000"/>
                          </a:solidFill>
                          <a:effectLst/>
                          <a:latin typeface="B Nazanin" panose="00000400000000000000" pitchFamily="2" charset="-78"/>
                          <a:cs typeface="B Nazanin" panose="00000400000000000000" pitchFamily="2" charset="-78"/>
                        </a:rPr>
                        <a:t>مقاله</a:t>
                      </a:r>
                      <a:endParaRPr lang="fa-IR" sz="1400" b="0" i="0" u="none" strike="noStrike" dirty="0">
                        <a:solidFill>
                          <a:srgbClr val="000000"/>
                        </a:solidFill>
                        <a:effectLst/>
                        <a:latin typeface="Times New Roman" panose="02020603050405020304" pitchFamily="18" charset="0"/>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dirty="0">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0" fontAlgn="ctr"/>
                      <a:r>
                        <a:rPr lang="en-US" sz="1400" b="0" i="0" u="none" strike="noStrike">
                          <a:solidFill>
                            <a:srgbClr val="000000"/>
                          </a:solidFill>
                          <a:effectLst/>
                          <a:latin typeface="Times New Roman" panose="02020603050405020304" pitchFamily="18" charset="0"/>
                        </a:rPr>
                        <a:t>S%P</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rowSpan="2">
                  <a:txBody>
                    <a:bodyPr/>
                    <a:lstStyle/>
                    <a:p>
                      <a:pPr algn="l" rtl="0" fontAlgn="ctr"/>
                      <a:r>
                        <a:rPr lang="fa-IR" sz="1400" b="1" i="0" u="none" strike="noStrike">
                          <a:solidFill>
                            <a:srgbClr val="000000"/>
                          </a:solidFill>
                          <a:effectLst/>
                          <a:latin typeface="B Nazanin" panose="00000400000000000000" pitchFamily="2" charset="-78"/>
                          <a:cs typeface="B Nazanin" panose="00000400000000000000" pitchFamily="2" charset="-78"/>
                        </a:rPr>
                        <a:t>مجموع</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5507">
                <a:tc vMerge="1">
                  <a:txBody>
                    <a:bodyPr/>
                    <a:lstStyle/>
                    <a:p>
                      <a:endParaRPr lang="en-US"/>
                    </a:p>
                  </a:txBody>
                  <a:tcPr/>
                </a:tc>
                <a:tc>
                  <a:txBody>
                    <a:bodyPr/>
                    <a:lstStyle/>
                    <a:p>
                      <a:pPr algn="l" rtl="0" fontAlgn="ctr"/>
                      <a:r>
                        <a:rPr lang="en-US" sz="1400" b="0" i="0" u="none" strike="noStrike">
                          <a:solidFill>
                            <a:srgbClr val="000000"/>
                          </a:solidFill>
                          <a:effectLst/>
                          <a:latin typeface="Times New Roman" panose="02020603050405020304" pitchFamily="18" charset="0"/>
                        </a:rPr>
                        <a:t>1%</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5%</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10%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20%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30%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40%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50%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60%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70%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80%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90%</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r>
              <a:tr h="393631">
                <a:tc>
                  <a:txBody>
                    <a:bodyPr/>
                    <a:lstStyle/>
                    <a:p>
                      <a:pPr algn="l" rtl="1" fontAlgn="ctr"/>
                      <a:r>
                        <a:rPr lang="fa-IR" sz="1400" b="0" i="0" u="none" strike="noStrike" dirty="0">
                          <a:solidFill>
                            <a:srgbClr val="000000"/>
                          </a:solidFill>
                          <a:effectLst/>
                          <a:latin typeface="B Nazanin" panose="00000400000000000000" pitchFamily="2" charset="-78"/>
                          <a:cs typeface="B Nazanin" panose="00000400000000000000" pitchFamily="2" charset="-78"/>
                        </a:rPr>
                        <a:t>موسوی وهمکاران</a:t>
                      </a:r>
                      <a:r>
                        <a:rPr lang="fa-IR" sz="1400" b="0" i="0" u="none" strike="noStrike" dirty="0">
                          <a:solidFill>
                            <a:srgbClr val="000000"/>
                          </a:solidFill>
                          <a:effectLst/>
                          <a:latin typeface="Times New Roman" panose="02020603050405020304" pitchFamily="18" charset="0"/>
                          <a:cs typeface="B Nazanin" panose="00000400000000000000" pitchFamily="2" charset="-78"/>
                        </a:rPr>
                        <a:t> (2017)</a:t>
                      </a:r>
                      <a:endParaRPr lang="fa-IR" sz="1400" b="0" i="0" u="none" strike="noStrike" dirty="0">
                        <a:solidFill>
                          <a:srgbClr val="000000"/>
                        </a:solidFill>
                        <a:effectLst/>
                        <a:latin typeface="B Nazanin" panose="00000400000000000000" pitchFamily="2" charset="-78"/>
                        <a:cs typeface="B Nazanin" panose="00000400000000000000" pitchFamily="2" charset="-78"/>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0.01</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0.01</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0.03</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0.37</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1</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2.77</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5.89</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11.67</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dirty="0">
                          <a:solidFill>
                            <a:srgbClr val="000000"/>
                          </a:solidFill>
                          <a:effectLst/>
                          <a:latin typeface="Times New Roman" panose="02020603050405020304" pitchFamily="18" charset="0"/>
                        </a:rPr>
                        <a:t>19.07</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29.72</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42.27</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400" b="0" i="0" u="none" strike="noStrike">
                          <a:solidFill>
                            <a:srgbClr val="000000"/>
                          </a:solidFill>
                          <a:effectLst/>
                          <a:latin typeface="Times New Roman" panose="02020603050405020304" pitchFamily="18" charset="0"/>
                        </a:rPr>
                        <a:t>112.81</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800">
                <a:tc>
                  <a:txBody>
                    <a:bodyPr/>
                    <a:lstStyle/>
                    <a:p>
                      <a:pPr algn="r" rtl="0" fontAlgn="ctr"/>
                      <a:r>
                        <a:rPr lang="fa-IR" sz="1400" b="1" i="0" u="none" strike="noStrike" dirty="0" smtClean="0">
                          <a:solidFill>
                            <a:srgbClr val="000000"/>
                          </a:solidFill>
                          <a:effectLst/>
                          <a:latin typeface="Times New Roman" panose="02020603050405020304" pitchFamily="18" charset="0"/>
                          <a:cs typeface="B Nazanin" panose="00000400000000000000" pitchFamily="2" charset="-78"/>
                        </a:rPr>
                        <a:t>       الگوریتم </a:t>
                      </a:r>
                      <a:r>
                        <a:rPr lang="fa-IR" sz="1400" b="1" i="0" u="none" strike="noStrike" dirty="0">
                          <a:solidFill>
                            <a:srgbClr val="000000"/>
                          </a:solidFill>
                          <a:effectLst/>
                          <a:latin typeface="Times New Roman" panose="02020603050405020304" pitchFamily="18" charset="0"/>
                          <a:cs typeface="B Nazanin" panose="00000400000000000000" pitchFamily="2" charset="-78"/>
                        </a:rPr>
                        <a:t>پیشنهادی</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a:solidFill>
                            <a:srgbClr val="000000"/>
                          </a:solidFill>
                          <a:effectLst/>
                          <a:latin typeface="Times New Roman" panose="02020603050405020304" pitchFamily="18" charset="0"/>
                        </a:rPr>
                        <a:t>0.003</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dirty="0">
                          <a:solidFill>
                            <a:srgbClr val="000000"/>
                          </a:solidFill>
                          <a:effectLst/>
                          <a:latin typeface="Times New Roman" panose="02020603050405020304" pitchFamily="18" charset="0"/>
                        </a:rPr>
                        <a:t>0.03</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dirty="0">
                          <a:solidFill>
                            <a:srgbClr val="000000"/>
                          </a:solidFill>
                          <a:effectLst/>
                          <a:latin typeface="Times New Roman" panose="02020603050405020304" pitchFamily="18" charset="0"/>
                        </a:rPr>
                        <a:t>0.289</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dirty="0">
                          <a:solidFill>
                            <a:srgbClr val="000000"/>
                          </a:solidFill>
                          <a:effectLst/>
                          <a:latin typeface="Times New Roman" panose="02020603050405020304" pitchFamily="18" charset="0"/>
                        </a:rPr>
                        <a:t>2.198</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r>
                        <a:rPr lang="en-US" sz="1400" b="1" i="0" u="none" strike="noStrike" dirty="0">
                          <a:solidFill>
                            <a:srgbClr val="000000"/>
                          </a:solidFill>
                          <a:effectLst/>
                          <a:latin typeface="Times New Roman" panose="02020603050405020304" pitchFamily="18" charset="0"/>
                        </a:rPr>
                        <a:t>2.52</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37</a:t>
            </a:r>
            <a:endParaRPr lang="en-US" dirty="0"/>
          </a:p>
        </p:txBody>
      </p:sp>
    </p:spTree>
    <p:extLst>
      <p:ext uri="{BB962C8B-B14F-4D97-AF65-F5344CB8AC3E}">
        <p14:creationId xmlns:p14="http://schemas.microsoft.com/office/powerpoint/2010/main" val="1676667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5579180"/>
              </p:ext>
            </p:extLst>
          </p:nvPr>
        </p:nvGraphicFramePr>
        <p:xfrm>
          <a:off x="2190752" y="990601"/>
          <a:ext cx="7267573" cy="3105352"/>
        </p:xfrm>
        <a:graphic>
          <a:graphicData uri="http://schemas.openxmlformats.org/drawingml/2006/table">
            <a:tbl>
              <a:tblPr firstRow="1" firstCol="1" bandRow="1"/>
              <a:tblGrid>
                <a:gridCol w="485773"/>
                <a:gridCol w="1866900"/>
                <a:gridCol w="1000125"/>
                <a:gridCol w="1000125"/>
                <a:gridCol w="828675"/>
                <a:gridCol w="838200"/>
                <a:gridCol w="1247775"/>
              </a:tblGrid>
              <a:tr h="333374">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b"/>
                      <a:r>
                        <a:rPr lang="fa-IR" sz="1800" b="0" i="0" u="none" strike="noStrike" dirty="0">
                          <a:solidFill>
                            <a:srgbClr val="000000"/>
                          </a:solidFill>
                          <a:effectLst/>
                          <a:latin typeface="Calibri" panose="020F0502020204030204" pitchFamily="34" charset="0"/>
                          <a:cs typeface="B Nazanin" panose="00000400000000000000" pitchFamily="2" charset="-78"/>
                        </a:rPr>
                        <a:t>مقاله</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Avion</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Baboon</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Lena</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Peppers</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fontAlgn="b"/>
                      <a:r>
                        <a:rPr lang="fa-IR" sz="1400" b="0" i="0" u="none" strike="noStrike" dirty="0" smtClean="0">
                          <a:solidFill>
                            <a:srgbClr val="000000"/>
                          </a:solidFill>
                          <a:effectLst/>
                          <a:latin typeface="Calibri" panose="020F0502020204030204" pitchFamily="34" charset="0"/>
                          <a:cs typeface="B Nazanin" panose="00000400000000000000" pitchFamily="2" charset="-78"/>
                        </a:rPr>
                        <a:t>درصد </a:t>
                      </a:r>
                      <a:r>
                        <a:rPr lang="fa-IR" sz="1400" b="0" i="0" u="none" strike="noStrike" dirty="0">
                          <a:solidFill>
                            <a:srgbClr val="000000"/>
                          </a:solidFill>
                          <a:effectLst/>
                          <a:latin typeface="Calibri" panose="020F0502020204030204" pitchFamily="34" charset="0"/>
                          <a:cs typeface="B Nazanin" panose="00000400000000000000" pitchFamily="2" charset="-78"/>
                        </a:rPr>
                        <a:t>نویز نمک </a:t>
                      </a:r>
                      <a:r>
                        <a:rPr lang="fa-IR" sz="1400" b="0" i="0" u="none" strike="noStrike" dirty="0" smtClean="0">
                          <a:solidFill>
                            <a:srgbClr val="000000"/>
                          </a:solidFill>
                          <a:effectLst/>
                          <a:latin typeface="Calibri" panose="020F0502020204030204" pitchFamily="34" charset="0"/>
                          <a:cs typeface="B Nazanin" panose="00000400000000000000" pitchFamily="2" charset="-78"/>
                        </a:rPr>
                        <a:t>فلفل</a:t>
                      </a:r>
                      <a:endParaRPr lang="fa-IR" sz="1400" b="0" i="0" u="none" strike="noStrike" dirty="0">
                        <a:solidFill>
                          <a:srgbClr val="000000"/>
                        </a:solidFill>
                        <a:effectLst/>
                        <a:latin typeface="Calibri" panose="020F0502020204030204" pitchFamily="34" charset="0"/>
                        <a:cs typeface="B Nazanin" panose="00000400000000000000" pitchFamily="2" charset="-78"/>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437">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کیان وهمکاران </a:t>
                      </a:r>
                      <a:r>
                        <a:rPr lang="ar-SA" sz="1400" b="0" i="0" u="none" strike="noStrike" dirty="0">
                          <a:solidFill>
                            <a:srgbClr val="000000"/>
                          </a:solidFill>
                          <a:effectLst/>
                          <a:latin typeface="Calibri" panose="020F0502020204030204" pitchFamily="34" charset="0"/>
                          <a:cs typeface="+mj-cs"/>
                        </a:rPr>
                        <a:t>(2016)</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0.9264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0.1 %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81705">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رنجبر و همکاران  </a:t>
                      </a:r>
                      <a:r>
                        <a:rPr lang="ar-SA" sz="1400" b="0" i="0" u="none" strike="noStrike" dirty="0">
                          <a:solidFill>
                            <a:srgbClr val="000000"/>
                          </a:solidFill>
                          <a:effectLst/>
                          <a:latin typeface="Calibri" panose="020F0502020204030204" pitchFamily="34" charset="0"/>
                          <a:cs typeface="+mj-cs"/>
                        </a:rPr>
                        <a:t>(2013)</a:t>
                      </a:r>
                    </a:p>
                  </a:txBody>
                  <a:tcPr marL="7620" marR="7620" marT="762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0.995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0.1 %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70437">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کینگ تانگ و همکاران </a:t>
                      </a:r>
                      <a:r>
                        <a:rPr lang="ar-SA" sz="1400" b="0" i="0" u="none" strike="noStrike" dirty="0">
                          <a:solidFill>
                            <a:srgbClr val="000000"/>
                          </a:solidFill>
                          <a:effectLst/>
                          <a:latin typeface="Calibri" panose="020F0502020204030204" pitchFamily="34" charset="0"/>
                          <a:cs typeface="+mj-cs"/>
                        </a:rPr>
                        <a:t>(2018)</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0.9977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0.9908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0.2 %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81705">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کیان وهمکاران </a:t>
                      </a:r>
                      <a:r>
                        <a:rPr lang="ar-SA" sz="1400" b="0" i="0" u="none" strike="noStrike" dirty="0">
                          <a:solidFill>
                            <a:srgbClr val="000000"/>
                          </a:solidFill>
                          <a:effectLst/>
                          <a:latin typeface="Calibri" panose="020F0502020204030204" pitchFamily="34" charset="0"/>
                          <a:cs typeface="+mj-cs"/>
                        </a:rPr>
                        <a:t>(2016)</a:t>
                      </a:r>
                    </a:p>
                  </a:txBody>
                  <a:tcPr marL="7620" marR="7620" marT="762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0.7097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0.2 %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70437">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کینگ تانگ و همکاران </a:t>
                      </a:r>
                      <a:r>
                        <a:rPr lang="ar-SA" sz="1400" b="0" i="0" u="none" strike="noStrike" dirty="0">
                          <a:solidFill>
                            <a:srgbClr val="000000"/>
                          </a:solidFill>
                          <a:effectLst/>
                          <a:latin typeface="Calibri" panose="020F0502020204030204" pitchFamily="34" charset="0"/>
                          <a:cs typeface="+mj-cs"/>
                        </a:rPr>
                        <a:t>(2018)</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0.9839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0.9816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0.9724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0.9908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0.4 %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r>
              <a:tr h="270437">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7620" marR="7620" marT="7620" marB="0" anchor="b">
                    <a:lnL>
                      <a:noFill/>
                    </a:lnL>
                    <a:lnR>
                      <a:noFill/>
                    </a:lnR>
                    <a:lnT>
                      <a:noFill/>
                    </a:lnT>
                    <a:lnB>
                      <a:noFill/>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کینگ تانگ و همکاران</a:t>
                      </a:r>
                      <a:r>
                        <a:rPr lang="ar-SA" sz="1400" b="0" i="0" u="none" strike="noStrike" dirty="0">
                          <a:solidFill>
                            <a:srgbClr val="000000"/>
                          </a:solidFill>
                          <a:effectLst/>
                          <a:latin typeface="Calibri" panose="020F0502020204030204" pitchFamily="34" charset="0"/>
                          <a:cs typeface="+mj-cs"/>
                        </a:rPr>
                        <a:t> (2018)</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0.9378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0.9654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0.6 %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tcPr>
                </a:tc>
              </a:tr>
              <a:tr h="281705">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کینگ تانگ و همکاران</a:t>
                      </a:r>
                      <a:r>
                        <a:rPr lang="ar-SA" sz="1400" b="0" i="0" u="none" strike="noStrike" dirty="0">
                          <a:solidFill>
                            <a:srgbClr val="000000"/>
                          </a:solidFill>
                          <a:effectLst/>
                          <a:latin typeface="Calibri" panose="020F0502020204030204" pitchFamily="34" charset="0"/>
                          <a:cs typeface="+mj-cs"/>
                        </a:rPr>
                        <a:t> (2018)</a:t>
                      </a:r>
                    </a:p>
                  </a:txBody>
                  <a:tcPr marL="7620" marR="7620" marT="7620" marB="0" anchor="b">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0.9309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0.9608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0.9032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0.9447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0.8 %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r>
              <a:tr h="281705">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کینگ تانگ و همکاران</a:t>
                      </a:r>
                      <a:r>
                        <a:rPr lang="ar-SA" sz="1400" b="0" i="0" u="none" strike="noStrike" dirty="0">
                          <a:solidFill>
                            <a:srgbClr val="000000"/>
                          </a:solidFill>
                          <a:effectLst/>
                          <a:latin typeface="Calibri" panose="020F0502020204030204" pitchFamily="34" charset="0"/>
                          <a:cs typeface="+mj-cs"/>
                        </a:rPr>
                        <a:t> (2018)</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0.8917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0.9032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0.9009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0.9378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1 %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705">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1" fontAlgn="b"/>
                      <a:r>
                        <a:rPr lang="ar-SA" sz="1400" b="0" i="0" u="none" strike="noStrike" dirty="0">
                          <a:solidFill>
                            <a:srgbClr val="000000"/>
                          </a:solidFill>
                          <a:effectLst/>
                          <a:latin typeface="Calibri" panose="020F0502020204030204" pitchFamily="34" charset="0"/>
                          <a:cs typeface="B Nazanin" panose="00000400000000000000" pitchFamily="2" charset="-78"/>
                        </a:rPr>
                        <a:t>کینگ تانگ و همکاران </a:t>
                      </a:r>
                      <a:r>
                        <a:rPr lang="ar-SA" sz="1400" b="0" i="0" u="none" strike="noStrike" dirty="0">
                          <a:solidFill>
                            <a:srgbClr val="000000"/>
                          </a:solidFill>
                          <a:effectLst/>
                          <a:latin typeface="Calibri" panose="020F0502020204030204" pitchFamily="34" charset="0"/>
                          <a:cs typeface="+mj-cs"/>
                        </a:rPr>
                        <a:t>(2018)</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0.8594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0.9055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0.8687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0.9124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12 %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705">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fontAlgn="b"/>
                      <a:r>
                        <a:rPr lang="ar-SA" sz="1400" b="1" i="0" u="none" strike="noStrike" dirty="0">
                          <a:solidFill>
                            <a:srgbClr val="000000"/>
                          </a:solidFill>
                          <a:effectLst/>
                          <a:latin typeface="Calibri" panose="020F0502020204030204" pitchFamily="34" charset="0"/>
                          <a:cs typeface="B Nazanin" panose="00000400000000000000" pitchFamily="2" charset="-78"/>
                        </a:rPr>
                        <a:t>الگوریتم پیشنهادی</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Times New Roman" panose="02020603050405020304" pitchFamily="18" charset="0"/>
                          <a:cs typeface="Times New Roman" panose="02020603050405020304" pitchFamily="18"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&lt;=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80 %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1763698" y="530701"/>
            <a:ext cx="8591550" cy="338554"/>
          </a:xfrm>
          <a:prstGeom prst="rect">
            <a:avLst/>
          </a:prstGeom>
        </p:spPr>
        <p:txBody>
          <a:bodyPr wrap="square">
            <a:spAutoFit/>
          </a:bodyPr>
          <a:lstStyle/>
          <a:p>
            <a:pPr rtl="1"/>
            <a:r>
              <a:rPr lang="fa-IR" sz="1600" dirty="0" smtClean="0">
                <a:latin typeface="Times New Roman" panose="02020603050405020304" pitchFamily="18" charset="0"/>
                <a:ea typeface="Calibri" panose="020F0502020204030204" pitchFamily="34" charset="0"/>
                <a:cs typeface="B Nazanin" panose="00000400000000000000" pitchFamily="2" charset="-78"/>
              </a:rPr>
              <a:t>جدول(19) </a:t>
            </a:r>
            <a:r>
              <a:rPr lang="fa-IR" sz="1600" dirty="0" smtClean="0">
                <a:latin typeface="Times New Roman" panose="02020603050405020304" pitchFamily="18" charset="0"/>
                <a:ea typeface="Calibri" panose="020F0502020204030204" pitchFamily="34" charset="0"/>
                <a:cs typeface="B Nazanin" panose="00000400000000000000" pitchFamily="2" charset="-78"/>
              </a:rPr>
              <a:t>:</a:t>
            </a:r>
            <a:r>
              <a:rPr lang="fa-IR" sz="1600" dirty="0">
                <a:latin typeface="Times New Roman" panose="02020603050405020304" pitchFamily="18" charset="0"/>
                <a:ea typeface="Calibri" panose="020F0502020204030204" pitchFamily="34" charset="0"/>
                <a:cs typeface="B Nazanin" panose="00000400000000000000" pitchFamily="2" charset="-78"/>
              </a:rPr>
              <a:t> </a:t>
            </a:r>
            <a:r>
              <a:rPr lang="fa-IR" sz="1600" dirty="0" smtClean="0">
                <a:latin typeface="Times New Roman" panose="02020603050405020304" pitchFamily="18" charset="0"/>
                <a:ea typeface="Calibri" panose="020F0502020204030204" pitchFamily="34" charset="0"/>
                <a:cs typeface="B Nazanin" panose="00000400000000000000" pitchFamily="2" charset="-78"/>
              </a:rPr>
              <a:t>ارزیاب</a:t>
            </a:r>
            <a:r>
              <a:rPr lang="fa-IR" sz="1600" dirty="0">
                <a:latin typeface="Times New Roman" panose="02020603050405020304" pitchFamily="18" charset="0"/>
                <a:ea typeface="Calibri" panose="020F0502020204030204" pitchFamily="34" charset="0"/>
                <a:cs typeface="B Nazanin" panose="00000400000000000000" pitchFamily="2" charset="-78"/>
              </a:rPr>
              <a:t>ی</a:t>
            </a:r>
            <a:r>
              <a:rPr lang="fa-IR" sz="1600" dirty="0" smtClean="0">
                <a:latin typeface="Times New Roman" panose="02020603050405020304" pitchFamily="18" charset="0"/>
                <a:ea typeface="Calibri" panose="020F0502020204030204" pitchFamily="34" charset="0"/>
                <a:cs typeface="B Nazanin" panose="00000400000000000000" pitchFamily="2" charset="-78"/>
              </a:rPr>
              <a:t> </a:t>
            </a:r>
            <a:r>
              <a:rPr lang="en-US" sz="1600" dirty="0" smtClean="0">
                <a:latin typeface="Times New Roman" panose="02020603050405020304" pitchFamily="18" charset="0"/>
                <a:ea typeface="Calibri" panose="020F0502020204030204" pitchFamily="34" charset="0"/>
                <a:cs typeface="B Nazanin" panose="00000400000000000000" pitchFamily="2" charset="-78"/>
              </a:rPr>
              <a:t>NC</a:t>
            </a:r>
            <a:r>
              <a:rPr lang="fa-IR" sz="1600" dirty="0" smtClean="0">
                <a:latin typeface="Times New Roman" panose="02020603050405020304" pitchFamily="18" charset="0"/>
                <a:ea typeface="Calibri" panose="020F0502020204030204" pitchFamily="34" charset="0"/>
                <a:cs typeface="B Nazanin" panose="00000400000000000000" pitchFamily="2" charset="-78"/>
              </a:rPr>
              <a:t> - مقایسه </a:t>
            </a:r>
            <a:r>
              <a:rPr lang="fa-IR" sz="1600" dirty="0">
                <a:latin typeface="Times New Roman" panose="02020603050405020304" pitchFamily="18" charset="0"/>
                <a:ea typeface="Calibri" panose="020F0502020204030204" pitchFamily="34" charset="0"/>
                <a:cs typeface="B Nazanin" panose="00000400000000000000" pitchFamily="2" charset="-78"/>
              </a:rPr>
              <a:t>پیام بازیابی شده الگوریتم پیشنهادی با مقاله های مرتبط گذشته - تصاویر </a:t>
            </a:r>
            <a:r>
              <a:rPr lang="fa-IR" sz="1600" dirty="0" smtClean="0">
                <a:latin typeface="Times New Roman" panose="02020603050405020304" pitchFamily="18" charset="0"/>
                <a:ea typeface="Calibri" panose="020F0502020204030204" pitchFamily="34" charset="0"/>
                <a:cs typeface="B Nazanin" panose="00000400000000000000" pitchFamily="2" charset="-78"/>
              </a:rPr>
              <a:t>عمومی </a:t>
            </a:r>
            <a:r>
              <a:rPr lang="en-US" sz="1600" dirty="0" smtClean="0">
                <a:latin typeface="Times New Roman" panose="02020603050405020304" pitchFamily="18" charset="0"/>
                <a:ea typeface="Calibri" panose="020F0502020204030204" pitchFamily="34" charset="0"/>
                <a:cs typeface="B Nazanin" panose="00000400000000000000" pitchFamily="2" charset="-78"/>
              </a:rPr>
              <a:t>DB.6 </a:t>
            </a:r>
            <a:endParaRPr lang="en-US" sz="1600" dirty="0">
              <a:cs typeface="B Nazanin" panose="00000400000000000000" pitchFamily="2" charset="-78"/>
            </a:endParaRPr>
          </a:p>
        </p:txBody>
      </p:sp>
      <p:sp>
        <p:nvSpPr>
          <p:cNvPr id="6" name="Rectangle 5"/>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38</a:t>
            </a:r>
            <a:endParaRPr lang="en-US" dirty="0"/>
          </a:p>
        </p:txBody>
      </p:sp>
    </p:spTree>
    <p:extLst>
      <p:ext uri="{BB962C8B-B14F-4D97-AF65-F5344CB8AC3E}">
        <p14:creationId xmlns:p14="http://schemas.microsoft.com/office/powerpoint/2010/main" val="2735581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2284" y="4918530"/>
            <a:ext cx="2680185" cy="1431161"/>
          </a:xfrm>
          <a:prstGeom prst="rect">
            <a:avLst/>
          </a:prstGeom>
          <a:noFill/>
        </p:spPr>
        <p:txBody>
          <a:bodyPr wrap="square" rtlCol="0">
            <a:spAutoFit/>
          </a:bodyPr>
          <a:lstStyle/>
          <a:p>
            <a:pPr algn="r">
              <a:lnSpc>
                <a:spcPct val="150000"/>
              </a:lnSpc>
            </a:pPr>
            <a:r>
              <a:rPr lang="fa-IR" sz="2000" dirty="0" smtClean="0">
                <a:latin typeface="Times New Roman" panose="02020603050405020304" pitchFamily="18" charset="0"/>
                <a:cs typeface="B Nazanin" panose="00000400000000000000" pitchFamily="2" charset="-78"/>
              </a:rPr>
              <a:t>فرمول :</a:t>
            </a:r>
            <a:endParaRPr lang="en-US" sz="2000" dirty="0" smtClean="0">
              <a:latin typeface="Times New Roman" panose="02020603050405020304" pitchFamily="18" charset="0"/>
              <a:cs typeface="B Nazanin" panose="00000400000000000000" pitchFamily="2" charset="-78"/>
            </a:endParaRPr>
          </a:p>
          <a:p>
            <a:pPr>
              <a:lnSpc>
                <a:spcPct val="150000"/>
              </a:lnSpc>
            </a:pPr>
            <a:r>
              <a:rPr lang="en-US" dirty="0" smtClean="0">
                <a:latin typeface="Times New Roman" panose="02020603050405020304" pitchFamily="18" charset="0"/>
                <a:cs typeface="Times New Roman" panose="02020603050405020304" pitchFamily="18" charset="0"/>
              </a:rPr>
              <a:t>Bit depth = n</a:t>
            </a:r>
          </a:p>
          <a:p>
            <a:pPr>
              <a:lnSpc>
                <a:spcPct val="150000"/>
              </a:lnSpc>
            </a:pPr>
            <a:r>
              <a:rPr lang="fa-IR" sz="2000" dirty="0" smtClean="0">
                <a:latin typeface="Times New Roman" panose="02020603050405020304" pitchFamily="18" charset="0"/>
                <a:cs typeface="B Nazanin" panose="00000400000000000000" pitchFamily="2" charset="-78"/>
              </a:rPr>
              <a:t>سیاه</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0   ,  </a:t>
            </a:r>
            <a:r>
              <a:rPr lang="fa-IR" sz="2000" dirty="0" smtClean="0">
                <a:latin typeface="Times New Roman" panose="02020603050405020304" pitchFamily="18" charset="0"/>
                <a:cs typeface="B Nazanin" panose="00000400000000000000" pitchFamily="2" charset="-78"/>
              </a:rPr>
              <a:t>سفید</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-1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77" y="673547"/>
            <a:ext cx="3234675" cy="3234675"/>
          </a:xfrm>
          <a:prstGeom prst="rect">
            <a:avLst/>
          </a:prstGeom>
        </p:spPr>
      </p:pic>
      <p:cxnSp>
        <p:nvCxnSpPr>
          <p:cNvPr id="8" name="Straight Connector 7"/>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28461" y="52731"/>
            <a:ext cx="1602691"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معرفی نویز برش :</a:t>
            </a:r>
            <a:endParaRPr lang="en-US" sz="2000" dirty="0">
              <a:latin typeface="Times New Roman" panose="02020603050405020304" pitchFamily="18" charset="0"/>
              <a:cs typeface="B Nazanin" panose="00000400000000000000" pitchFamily="2" charset="-78"/>
            </a:endParaRPr>
          </a:p>
        </p:txBody>
      </p:sp>
      <p:sp>
        <p:nvSpPr>
          <p:cNvPr id="11" name="TextBox 10"/>
          <p:cNvSpPr txBox="1"/>
          <p:nvPr/>
        </p:nvSpPr>
        <p:spPr>
          <a:xfrm>
            <a:off x="4881154" y="4105300"/>
            <a:ext cx="2682524"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ب. برش سیاه – 50 درصد</a:t>
            </a:r>
            <a:endParaRPr lang="en-US" sz="2000" dirty="0">
              <a:latin typeface="Times New Roman" panose="02020603050405020304" pitchFamily="18" charset="0"/>
              <a:cs typeface="B Nazanin" panose="00000400000000000000" pitchFamily="2" charset="-78"/>
            </a:endParaRPr>
          </a:p>
        </p:txBody>
      </p:sp>
      <p:sp>
        <p:nvSpPr>
          <p:cNvPr id="12" name="TextBox 11"/>
          <p:cNvSpPr txBox="1"/>
          <p:nvPr/>
        </p:nvSpPr>
        <p:spPr>
          <a:xfrm>
            <a:off x="8635116" y="4105300"/>
            <a:ext cx="2682524" cy="400110"/>
          </a:xfrm>
          <a:prstGeom prst="rect">
            <a:avLst/>
          </a:prstGeom>
          <a:noFill/>
        </p:spPr>
        <p:txBody>
          <a:bodyPr wrap="square" rtlCol="0">
            <a:spAutoFit/>
          </a:bodyPr>
          <a:lstStyle/>
          <a:p>
            <a:r>
              <a:rPr lang="fa-IR" sz="2000" dirty="0" smtClean="0">
                <a:latin typeface="Times New Roman" panose="02020603050405020304" pitchFamily="18" charset="0"/>
                <a:cs typeface="B Nazanin" panose="00000400000000000000" pitchFamily="2" charset="-78"/>
              </a:rPr>
              <a:t>ج. </a:t>
            </a:r>
            <a:r>
              <a:rPr lang="fa-IR" sz="2000" dirty="0">
                <a:latin typeface="Times New Roman" panose="02020603050405020304" pitchFamily="18" charset="0"/>
                <a:cs typeface="B Nazanin" panose="00000400000000000000" pitchFamily="2" charset="-78"/>
              </a:rPr>
              <a:t>برش </a:t>
            </a:r>
            <a:r>
              <a:rPr lang="fa-IR" sz="2000" dirty="0" smtClean="0">
                <a:latin typeface="Times New Roman" panose="02020603050405020304" pitchFamily="18" charset="0"/>
                <a:cs typeface="B Nazanin" panose="00000400000000000000" pitchFamily="2" charset="-78"/>
              </a:rPr>
              <a:t>سفید </a:t>
            </a:r>
            <a:r>
              <a:rPr lang="fa-IR" sz="2000" dirty="0">
                <a:latin typeface="Times New Roman" panose="02020603050405020304" pitchFamily="18" charset="0"/>
                <a:cs typeface="B Nazanin" panose="00000400000000000000" pitchFamily="2" charset="-78"/>
              </a:rPr>
              <a:t>– 50 درصد</a:t>
            </a:r>
            <a:endParaRPr lang="en-US" sz="2000" dirty="0">
              <a:latin typeface="Times New Roman" panose="02020603050405020304" pitchFamily="18" charset="0"/>
              <a:cs typeface="B Nazanin" panose="00000400000000000000" pitchFamily="2" charset="-78"/>
            </a:endParaRPr>
          </a:p>
        </p:txBody>
      </p:sp>
      <p:sp>
        <p:nvSpPr>
          <p:cNvPr id="13" name="TextBox 12"/>
          <p:cNvSpPr txBox="1"/>
          <p:nvPr/>
        </p:nvSpPr>
        <p:spPr>
          <a:xfrm>
            <a:off x="1214040" y="4000361"/>
            <a:ext cx="1661235"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الف. تصویر میزبان</a:t>
            </a:r>
            <a:endParaRPr lang="en-US" sz="2000" dirty="0">
              <a:latin typeface="Times New Roman" panose="02020603050405020304" pitchFamily="18" charset="0"/>
              <a:cs typeface="B Nazanin" panose="00000400000000000000" pitchFamily="2" charset="-7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787" y="673547"/>
            <a:ext cx="3234675" cy="32346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957" y="706771"/>
            <a:ext cx="3232105" cy="3232105"/>
          </a:xfrm>
          <a:prstGeom prst="rect">
            <a:avLst/>
          </a:prstGeom>
          <a:effectLst>
            <a:outerShdw sx="101000" sy="101000" algn="ctr" rotWithShape="0">
              <a:srgbClr val="000000">
                <a:alpha val="43137"/>
              </a:srgbClr>
            </a:outerShdw>
          </a:effectLst>
        </p:spPr>
      </p:pic>
      <p:sp>
        <p:nvSpPr>
          <p:cNvPr id="16" name="Oval 15"/>
          <p:cNvSpPr/>
          <p:nvPr/>
        </p:nvSpPr>
        <p:spPr>
          <a:xfrm>
            <a:off x="1985362" y="3255184"/>
            <a:ext cx="424526" cy="42777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7" name="Straight Arrow Connector 16"/>
          <p:cNvCxnSpPr>
            <a:stCxn id="16" idx="5"/>
          </p:cNvCxnSpPr>
          <p:nvPr/>
        </p:nvCxnSpPr>
        <p:spPr>
          <a:xfrm>
            <a:off x="2347718" y="3620310"/>
            <a:ext cx="1795618" cy="11294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227176023"/>
              </p:ext>
            </p:extLst>
          </p:nvPr>
        </p:nvGraphicFramePr>
        <p:xfrm>
          <a:off x="3154170" y="4759364"/>
          <a:ext cx="2484990" cy="1676400"/>
        </p:xfrm>
        <a:graphic>
          <a:graphicData uri="http://schemas.openxmlformats.org/drawingml/2006/table">
            <a:tbl>
              <a:tblPr firstRow="1" bandRow="1">
                <a:tableStyleId>{5C22544A-7EE6-4342-B048-85BDC9FD1C3A}</a:tableStyleId>
              </a:tblPr>
              <a:tblGrid>
                <a:gridCol w="496998">
                  <a:extLst>
                    <a:ext uri="{9D8B030D-6E8A-4147-A177-3AD203B41FA5}">
                      <a16:colId xmlns:a16="http://schemas.microsoft.com/office/drawing/2014/main" xmlns="" val="241681845"/>
                    </a:ext>
                  </a:extLst>
                </a:gridCol>
                <a:gridCol w="496998">
                  <a:extLst>
                    <a:ext uri="{9D8B030D-6E8A-4147-A177-3AD203B41FA5}">
                      <a16:colId xmlns:a16="http://schemas.microsoft.com/office/drawing/2014/main" xmlns="" val="3030281732"/>
                    </a:ext>
                  </a:extLst>
                </a:gridCol>
                <a:gridCol w="496998">
                  <a:extLst>
                    <a:ext uri="{9D8B030D-6E8A-4147-A177-3AD203B41FA5}">
                      <a16:colId xmlns:a16="http://schemas.microsoft.com/office/drawing/2014/main" xmlns="" val="2899432316"/>
                    </a:ext>
                  </a:extLst>
                </a:gridCol>
                <a:gridCol w="496998">
                  <a:extLst>
                    <a:ext uri="{9D8B030D-6E8A-4147-A177-3AD203B41FA5}">
                      <a16:colId xmlns:a16="http://schemas.microsoft.com/office/drawing/2014/main" xmlns="" val="3410761696"/>
                    </a:ext>
                  </a:extLst>
                </a:gridCol>
                <a:gridCol w="496998">
                  <a:extLst>
                    <a:ext uri="{9D8B030D-6E8A-4147-A177-3AD203B41FA5}">
                      <a16:colId xmlns:a16="http://schemas.microsoft.com/office/drawing/2014/main" xmlns="" val="2646718675"/>
                    </a:ext>
                  </a:extLst>
                </a:gridCol>
              </a:tblGrid>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89569765"/>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126</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126</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89691304"/>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126</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126</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74721061"/>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127</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126</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124</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69072778"/>
                  </a:ext>
                </a:extLst>
              </a:tr>
              <a:tr h="30141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127</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127</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0602268"/>
                  </a:ext>
                </a:extLst>
              </a:tr>
            </a:tbl>
          </a:graphicData>
        </a:graphic>
      </p:graphicFrame>
      <p:sp>
        <p:nvSpPr>
          <p:cNvPr id="20" name="Oval 19"/>
          <p:cNvSpPr/>
          <p:nvPr/>
        </p:nvSpPr>
        <p:spPr>
          <a:xfrm>
            <a:off x="5959556" y="3247361"/>
            <a:ext cx="424526" cy="42777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1" name="Straight Arrow Connector 20"/>
          <p:cNvCxnSpPr>
            <a:stCxn id="20" idx="5"/>
          </p:cNvCxnSpPr>
          <p:nvPr/>
        </p:nvCxnSpPr>
        <p:spPr>
          <a:xfrm>
            <a:off x="6321912" y="3612487"/>
            <a:ext cx="306414" cy="11468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1953206840"/>
              </p:ext>
            </p:extLst>
          </p:nvPr>
        </p:nvGraphicFramePr>
        <p:xfrm>
          <a:off x="6136994" y="4749744"/>
          <a:ext cx="2484990" cy="1676400"/>
        </p:xfrm>
        <a:graphic>
          <a:graphicData uri="http://schemas.openxmlformats.org/drawingml/2006/table">
            <a:tbl>
              <a:tblPr firstRow="1" bandRow="1">
                <a:tableStyleId>{5C22544A-7EE6-4342-B048-85BDC9FD1C3A}</a:tableStyleId>
              </a:tblPr>
              <a:tblGrid>
                <a:gridCol w="496998">
                  <a:extLst>
                    <a:ext uri="{9D8B030D-6E8A-4147-A177-3AD203B41FA5}">
                      <a16:colId xmlns:a16="http://schemas.microsoft.com/office/drawing/2014/main" xmlns="" val="241681845"/>
                    </a:ext>
                  </a:extLst>
                </a:gridCol>
                <a:gridCol w="496998">
                  <a:extLst>
                    <a:ext uri="{9D8B030D-6E8A-4147-A177-3AD203B41FA5}">
                      <a16:colId xmlns:a16="http://schemas.microsoft.com/office/drawing/2014/main" xmlns="" val="3030281732"/>
                    </a:ext>
                  </a:extLst>
                </a:gridCol>
                <a:gridCol w="496998">
                  <a:extLst>
                    <a:ext uri="{9D8B030D-6E8A-4147-A177-3AD203B41FA5}">
                      <a16:colId xmlns:a16="http://schemas.microsoft.com/office/drawing/2014/main" xmlns="" val="2899432316"/>
                    </a:ext>
                  </a:extLst>
                </a:gridCol>
                <a:gridCol w="496998">
                  <a:extLst>
                    <a:ext uri="{9D8B030D-6E8A-4147-A177-3AD203B41FA5}">
                      <a16:colId xmlns:a16="http://schemas.microsoft.com/office/drawing/2014/main" xmlns="" val="3410761696"/>
                    </a:ext>
                  </a:extLst>
                </a:gridCol>
                <a:gridCol w="496998">
                  <a:extLst>
                    <a:ext uri="{9D8B030D-6E8A-4147-A177-3AD203B41FA5}">
                      <a16:colId xmlns:a16="http://schemas.microsoft.com/office/drawing/2014/main" xmlns="" val="2646718675"/>
                    </a:ext>
                  </a:extLst>
                </a:gridCol>
              </a:tblGrid>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89569765"/>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89691304"/>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74721061"/>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124</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69072778"/>
                  </a:ext>
                </a:extLst>
              </a:tr>
              <a:tr h="30141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0</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0602268"/>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51878429"/>
              </p:ext>
            </p:extLst>
          </p:nvPr>
        </p:nvGraphicFramePr>
        <p:xfrm>
          <a:off x="9109407" y="4749744"/>
          <a:ext cx="2484990" cy="1676400"/>
        </p:xfrm>
        <a:graphic>
          <a:graphicData uri="http://schemas.openxmlformats.org/drawingml/2006/table">
            <a:tbl>
              <a:tblPr firstRow="1" bandRow="1">
                <a:tableStyleId>{5C22544A-7EE6-4342-B048-85BDC9FD1C3A}</a:tableStyleId>
              </a:tblPr>
              <a:tblGrid>
                <a:gridCol w="496998">
                  <a:extLst>
                    <a:ext uri="{9D8B030D-6E8A-4147-A177-3AD203B41FA5}">
                      <a16:colId xmlns:a16="http://schemas.microsoft.com/office/drawing/2014/main" xmlns="" val="241681845"/>
                    </a:ext>
                  </a:extLst>
                </a:gridCol>
                <a:gridCol w="496998">
                  <a:extLst>
                    <a:ext uri="{9D8B030D-6E8A-4147-A177-3AD203B41FA5}">
                      <a16:colId xmlns:a16="http://schemas.microsoft.com/office/drawing/2014/main" xmlns="" val="3030281732"/>
                    </a:ext>
                  </a:extLst>
                </a:gridCol>
                <a:gridCol w="496998">
                  <a:extLst>
                    <a:ext uri="{9D8B030D-6E8A-4147-A177-3AD203B41FA5}">
                      <a16:colId xmlns:a16="http://schemas.microsoft.com/office/drawing/2014/main" xmlns="" val="2899432316"/>
                    </a:ext>
                  </a:extLst>
                </a:gridCol>
                <a:gridCol w="496998">
                  <a:extLst>
                    <a:ext uri="{9D8B030D-6E8A-4147-A177-3AD203B41FA5}">
                      <a16:colId xmlns:a16="http://schemas.microsoft.com/office/drawing/2014/main" xmlns="" val="3410761696"/>
                    </a:ext>
                  </a:extLst>
                </a:gridCol>
                <a:gridCol w="496998">
                  <a:extLst>
                    <a:ext uri="{9D8B030D-6E8A-4147-A177-3AD203B41FA5}">
                      <a16:colId xmlns:a16="http://schemas.microsoft.com/office/drawing/2014/main" xmlns="" val="2646718675"/>
                    </a:ext>
                  </a:extLst>
                </a:gridCol>
              </a:tblGrid>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89569765"/>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89691304"/>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74721061"/>
                  </a:ext>
                </a:extLst>
              </a:tr>
              <a:tr h="32713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124</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69072778"/>
                  </a:ext>
                </a:extLst>
              </a:tr>
              <a:tr h="301414">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u="none" dirty="0" smtClean="0">
                          <a:solidFill>
                            <a:schemeClr val="tx1"/>
                          </a:solidFill>
                          <a:latin typeface="Times New Roman" panose="02020603050405020304" pitchFamily="18" charset="0"/>
                          <a:cs typeface="Times New Roman" panose="02020603050405020304" pitchFamily="18" charset="0"/>
                        </a:rPr>
                        <a:t>255</a:t>
                      </a:r>
                      <a:endParaRPr lang="en-US" sz="1600" b="1"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126</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u="none" dirty="0" smtClean="0">
                          <a:solidFill>
                            <a:schemeClr val="tx1"/>
                          </a:solidFill>
                          <a:latin typeface="Times New Roman" panose="02020603050405020304" pitchFamily="18" charset="0"/>
                          <a:cs typeface="Times New Roman" panose="02020603050405020304" pitchFamily="18" charset="0"/>
                        </a:rPr>
                        <a:t>125</a:t>
                      </a:r>
                      <a:endParaRPr lang="en-US" sz="1600" b="0" u="none"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0602268"/>
                  </a:ext>
                </a:extLst>
              </a:tr>
            </a:tbl>
          </a:graphicData>
        </a:graphic>
      </p:graphicFrame>
      <p:sp>
        <p:nvSpPr>
          <p:cNvPr id="28" name="Oval 27"/>
          <p:cNvSpPr/>
          <p:nvPr/>
        </p:nvSpPr>
        <p:spPr>
          <a:xfrm>
            <a:off x="9602653" y="3266087"/>
            <a:ext cx="424526" cy="42777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9" name="Straight Arrow Connector 28"/>
          <p:cNvCxnSpPr/>
          <p:nvPr/>
        </p:nvCxnSpPr>
        <p:spPr>
          <a:xfrm flipH="1">
            <a:off x="9602653" y="3693859"/>
            <a:ext cx="178356" cy="1055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54170" y="6426144"/>
            <a:ext cx="2361385"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جدول(3) : مقادیر پیکسل‌ها</a:t>
            </a:r>
            <a:endParaRPr lang="en-US" sz="2000" dirty="0">
              <a:latin typeface="Times New Roman" panose="02020603050405020304" pitchFamily="18" charset="0"/>
              <a:cs typeface="B Nazanin" panose="00000400000000000000" pitchFamily="2" charset="-78"/>
            </a:endParaRPr>
          </a:p>
        </p:txBody>
      </p:sp>
      <p:sp>
        <p:nvSpPr>
          <p:cNvPr id="25" name="TextBox 24"/>
          <p:cNvSpPr txBox="1"/>
          <p:nvPr/>
        </p:nvSpPr>
        <p:spPr>
          <a:xfrm>
            <a:off x="6198796" y="6409931"/>
            <a:ext cx="2361385"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جدول(4) : مقادیر پیکسل‌ها</a:t>
            </a:r>
            <a:endParaRPr lang="en-US" sz="2000" dirty="0">
              <a:latin typeface="Times New Roman" panose="02020603050405020304" pitchFamily="18" charset="0"/>
              <a:cs typeface="B Nazanin" panose="00000400000000000000" pitchFamily="2" charset="-78"/>
            </a:endParaRPr>
          </a:p>
        </p:txBody>
      </p:sp>
      <p:sp>
        <p:nvSpPr>
          <p:cNvPr id="26" name="TextBox 25"/>
          <p:cNvSpPr txBox="1"/>
          <p:nvPr/>
        </p:nvSpPr>
        <p:spPr>
          <a:xfrm>
            <a:off x="9171209" y="6409931"/>
            <a:ext cx="2361385"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جدول(5) : مقادیر پیکسل‌ها</a:t>
            </a:r>
            <a:endParaRPr lang="en-US" sz="2000" dirty="0">
              <a:latin typeface="Times New Roman" panose="02020603050405020304" pitchFamily="18" charset="0"/>
              <a:cs typeface="B Nazanin" panose="00000400000000000000" pitchFamily="2" charset="-78"/>
            </a:endParaRPr>
          </a:p>
        </p:txBody>
      </p:sp>
      <p:sp>
        <p:nvSpPr>
          <p:cNvPr id="27" name="Rectangle 26"/>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a:t>
            </a:r>
            <a:endParaRPr lang="en-US" dirty="0"/>
          </a:p>
        </p:txBody>
      </p:sp>
    </p:spTree>
    <p:extLst>
      <p:ext uri="{BB962C8B-B14F-4D97-AF65-F5344CB8AC3E}">
        <p14:creationId xmlns:p14="http://schemas.microsoft.com/office/powerpoint/2010/main" val="35466707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3292004"/>
              </p:ext>
            </p:extLst>
          </p:nvPr>
        </p:nvGraphicFramePr>
        <p:xfrm>
          <a:off x="2008627" y="1106370"/>
          <a:ext cx="7734270" cy="2819356"/>
        </p:xfrm>
        <a:graphic>
          <a:graphicData uri="http://schemas.openxmlformats.org/drawingml/2006/table">
            <a:tbl>
              <a:tblPr firstRow="1" firstCol="1" bandRow="1"/>
              <a:tblGrid>
                <a:gridCol w="1705610"/>
                <a:gridCol w="1332373"/>
                <a:gridCol w="1269506"/>
                <a:gridCol w="1553593"/>
                <a:gridCol w="1873188"/>
              </a:tblGrid>
              <a:tr h="626522">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IQMs</a:t>
                      </a:r>
                      <a:r>
                        <a:rPr lang="fa-IR"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X=[0..9]</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NC&lt;=0.999X</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CC&lt;=0.999X</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MSE &lt;=0.00XX</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l"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 &lt;=0.0XXX</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13262">
                <a:tc>
                  <a:txBody>
                    <a:bodyPr/>
                    <a:lstStyle/>
                    <a:p>
                      <a:pPr marL="0" marR="0" algn="ctr" rtl="0">
                        <a:spcBef>
                          <a:spcPts val="0"/>
                        </a:spcBef>
                        <a:spcAft>
                          <a:spcPts val="0"/>
                        </a:spcAft>
                      </a:pPr>
                      <a:r>
                        <a:rPr lang="fa-IR" sz="18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پایگاه</a:t>
                      </a:r>
                      <a:r>
                        <a:rPr lang="fa-IR" sz="1800" baseline="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داده</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DB.1-</a:t>
                      </a:r>
                      <a:r>
                        <a:rPr lang="fa-IR"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a-IR" sz="1800" dirty="0" smtClean="0">
                          <a:solidFill>
                            <a:schemeClr val="tx1"/>
                          </a:solidFill>
                          <a:effectLst/>
                          <a:latin typeface="Times New Roman" panose="02020603050405020304" pitchFamily="18" charset="0"/>
                          <a:ea typeface="+mn-ea"/>
                          <a:cs typeface="B Nazanin" panose="00000400000000000000" pitchFamily="2" charset="-78"/>
                        </a:rPr>
                        <a:t>پزشکی</a:t>
                      </a:r>
                      <a:r>
                        <a:rPr lang="fa-IR" sz="1800" baseline="0" dirty="0" smtClean="0">
                          <a:solidFill>
                            <a:schemeClr val="tx1"/>
                          </a:solidFill>
                          <a:effectLst/>
                          <a:latin typeface="Times New Roman" panose="02020603050405020304" pitchFamily="18" charset="0"/>
                          <a:ea typeface="+mn-ea"/>
                          <a:cs typeface="B Nazanin" panose="00000400000000000000" pitchFamily="2" charset="-78"/>
                        </a:rPr>
                        <a:t> </a:t>
                      </a:r>
                      <a:r>
                        <a:rPr lang="en-US" sz="1600" dirty="0" smtClean="0">
                          <a:solidFill>
                            <a:schemeClr val="tx1"/>
                          </a:solidFill>
                          <a:effectLst/>
                          <a:latin typeface="Times New Roman" panose="02020603050405020304" pitchFamily="18" charset="0"/>
                          <a:cs typeface="Times New Roman" panose="02020603050405020304" pitchFamily="18" charset="0"/>
                        </a:rPr>
                        <a:t>, CR</a:t>
                      </a:r>
                      <a:endParaRPr lang="en-US" sz="16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effectLst/>
                          <a:latin typeface="Times New Roman" panose="02020603050405020304" pitchFamily="18" charset="0"/>
                          <a:ea typeface="Times New Roman" panose="02020603050405020304" pitchFamily="18" charset="0"/>
                          <a:cs typeface="B Nazanin" panose="00000400000000000000" pitchFamily="2" charset="-78"/>
                        </a:rPr>
                        <a:t>70 %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DB.2-</a:t>
                      </a:r>
                      <a:r>
                        <a:rPr lang="fa-I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a-IR" sz="1800" dirty="0" smtClean="0">
                          <a:solidFill>
                            <a:schemeClr val="tx1"/>
                          </a:solidFill>
                          <a:effectLst/>
                          <a:latin typeface="Times New Roman" panose="02020603050405020304" pitchFamily="18" charset="0"/>
                          <a:ea typeface="+mn-ea"/>
                          <a:cs typeface="B Nazanin" panose="00000400000000000000" pitchFamily="2" charset="-78"/>
                        </a:rPr>
                        <a:t>پزشکی</a:t>
                      </a:r>
                      <a:r>
                        <a:rPr lang="fa-IR" sz="1600" baseline="0" dirty="0" smtClean="0">
                          <a:solidFill>
                            <a:schemeClr val="tx1"/>
                          </a:solidFill>
                          <a:effectLst/>
                          <a:latin typeface="Times New Roman" panose="02020603050405020304" pitchFamily="18" charset="0"/>
                          <a:ea typeface="+mn-ea"/>
                          <a:cs typeface="B Nazanin" panose="00000400000000000000" pitchFamily="2" charset="-78"/>
                        </a:rPr>
                        <a:t> </a:t>
                      </a:r>
                      <a:r>
                        <a:rPr lang="en-US" sz="1600" dirty="0" smtClean="0">
                          <a:solidFill>
                            <a:schemeClr val="tx1"/>
                          </a:solidFill>
                          <a:effectLst/>
                          <a:latin typeface="Times New Roman" panose="02020603050405020304" pitchFamily="18" charset="0"/>
                          <a:cs typeface="Times New Roman" panose="02020603050405020304" pitchFamily="18" charset="0"/>
                        </a:rPr>
                        <a:t>, CT</a:t>
                      </a:r>
                      <a:endParaRPr lang="en-US" sz="16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DB.3-</a:t>
                      </a:r>
                      <a:r>
                        <a:rPr lang="fa-I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a-IR" sz="1800" dirty="0" smtClean="0">
                          <a:solidFill>
                            <a:schemeClr val="tx1"/>
                          </a:solidFill>
                          <a:effectLst/>
                          <a:latin typeface="Times New Roman" panose="02020603050405020304" pitchFamily="18" charset="0"/>
                          <a:ea typeface="+mn-ea"/>
                          <a:cs typeface="B Nazanin" panose="00000400000000000000" pitchFamily="2" charset="-78"/>
                        </a:rPr>
                        <a:t>پزشکی</a:t>
                      </a:r>
                      <a:r>
                        <a:rPr lang="fa-IR" sz="1600" baseline="0" dirty="0" smtClean="0">
                          <a:solidFill>
                            <a:schemeClr val="tx1"/>
                          </a:solidFill>
                          <a:effectLst/>
                          <a:latin typeface="Times New Roman" panose="02020603050405020304" pitchFamily="18" charset="0"/>
                          <a:ea typeface="+mn-ea"/>
                          <a:cs typeface="B Nazanin" panose="00000400000000000000" pitchFamily="2" charset="-78"/>
                        </a:rPr>
                        <a:t> </a:t>
                      </a:r>
                      <a:r>
                        <a:rPr lang="en-US" sz="1600" dirty="0" smtClean="0">
                          <a:solidFill>
                            <a:schemeClr val="tx1"/>
                          </a:solidFill>
                          <a:effectLst/>
                          <a:latin typeface="Times New Roman" panose="02020603050405020304" pitchFamily="18" charset="0"/>
                          <a:cs typeface="Times New Roman" panose="02020603050405020304" pitchFamily="18" charset="0"/>
                        </a:rPr>
                        <a:t>, SC</a:t>
                      </a:r>
                      <a:endParaRPr lang="en-US" sz="16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effectLst/>
                          <a:latin typeface="Times New Roman" panose="02020603050405020304" pitchFamily="18" charset="0"/>
                          <a:ea typeface="Times New Roman" panose="02020603050405020304" pitchFamily="18" charset="0"/>
                          <a:cs typeface="B Nazanin" panose="00000400000000000000" pitchFamily="2" charset="-78"/>
                        </a:rPr>
                        <a:t>76 %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effectLst/>
                          <a:latin typeface="Times New Roman" panose="02020603050405020304" pitchFamily="18" charset="0"/>
                          <a:ea typeface="Times New Roman" panose="02020603050405020304" pitchFamily="18" charset="0"/>
                          <a:cs typeface="B Nazanin" panose="00000400000000000000" pitchFamily="2" charset="-78"/>
                        </a:rPr>
                        <a:t>86 %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a:t>
                      </a: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DB.4-</a:t>
                      </a:r>
                      <a:r>
                        <a:rPr lang="fa-I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a-IR" sz="1800" dirty="0" smtClean="0">
                          <a:solidFill>
                            <a:schemeClr val="tx1"/>
                          </a:solidFill>
                          <a:effectLst/>
                          <a:latin typeface="Times New Roman" panose="02020603050405020304" pitchFamily="18" charset="0"/>
                          <a:ea typeface="+mn-ea"/>
                          <a:cs typeface="B Nazanin" panose="00000400000000000000" pitchFamily="2" charset="-78"/>
                        </a:rPr>
                        <a:t>پزشکی</a:t>
                      </a:r>
                      <a:r>
                        <a:rPr lang="fa-IR" sz="1600" baseline="0" dirty="0" smtClean="0">
                          <a:solidFill>
                            <a:schemeClr val="tx1"/>
                          </a:solidFill>
                          <a:effectLst/>
                          <a:latin typeface="Times New Roman" panose="02020603050405020304" pitchFamily="18" charset="0"/>
                          <a:ea typeface="+mn-ea"/>
                          <a:cs typeface="B Nazanin" panose="00000400000000000000" pitchFamily="2" charset="-78"/>
                        </a:rPr>
                        <a:t> </a:t>
                      </a:r>
                      <a:r>
                        <a:rPr lang="en-US" sz="1600" dirty="0" smtClean="0">
                          <a:solidFill>
                            <a:schemeClr val="tx1"/>
                          </a:solidFill>
                          <a:effectLst/>
                          <a:latin typeface="Times New Roman" panose="02020603050405020304" pitchFamily="18" charset="0"/>
                          <a:cs typeface="Times New Roman" panose="02020603050405020304" pitchFamily="18" charset="0"/>
                        </a:rPr>
                        <a:t>, MR</a:t>
                      </a:r>
                      <a:endParaRPr lang="en-US" sz="16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a:t>
                      </a: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74 %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DB.5-</a:t>
                      </a:r>
                      <a:r>
                        <a:rPr lang="fa-I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a-IR" sz="1800" dirty="0" smtClean="0">
                          <a:solidFill>
                            <a:schemeClr val="tx1"/>
                          </a:solidFill>
                          <a:effectLst/>
                          <a:latin typeface="Times New Roman" panose="02020603050405020304" pitchFamily="18" charset="0"/>
                          <a:ea typeface="+mn-ea"/>
                          <a:cs typeface="B Nazanin" panose="00000400000000000000" pitchFamily="2" charset="-78"/>
                        </a:rPr>
                        <a:t>پزشکی</a:t>
                      </a:r>
                      <a:r>
                        <a:rPr lang="fa-IR" sz="1600" baseline="0" dirty="0" smtClean="0">
                          <a:solidFill>
                            <a:schemeClr val="tx1"/>
                          </a:solidFill>
                          <a:effectLst/>
                          <a:latin typeface="Times New Roman" panose="02020603050405020304" pitchFamily="18" charset="0"/>
                          <a:ea typeface="+mn-ea"/>
                          <a:cs typeface="B Nazanin" panose="00000400000000000000" pitchFamily="2" charset="-78"/>
                        </a:rPr>
                        <a:t> </a:t>
                      </a:r>
                      <a:r>
                        <a:rPr lang="en-US" sz="1600" dirty="0" smtClean="0">
                          <a:solidFill>
                            <a:schemeClr val="tx1"/>
                          </a:solidFill>
                          <a:effectLst/>
                          <a:latin typeface="Times New Roman" panose="02020603050405020304" pitchFamily="18" charset="0"/>
                          <a:cs typeface="Times New Roman" panose="02020603050405020304" pitchFamily="18" charset="0"/>
                        </a:rPr>
                        <a:t>, NM</a:t>
                      </a:r>
                      <a:endParaRPr lang="en-US" sz="16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86 %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DB.6-</a:t>
                      </a:r>
                      <a:r>
                        <a:rPr lang="fa-IR" sz="1800" dirty="0" smtClean="0">
                          <a:solidFill>
                            <a:schemeClr val="tx1"/>
                          </a:solidFill>
                          <a:effectLst/>
                          <a:latin typeface="Times New Roman" panose="02020603050405020304" pitchFamily="18" charset="0"/>
                          <a:cs typeface="B Nazanin" panose="00000400000000000000" pitchFamily="2" charset="-78"/>
                        </a:rPr>
                        <a:t>عمومی </a:t>
                      </a:r>
                      <a:endParaRPr lang="en-US" sz="160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1">
                        <a:spcBef>
                          <a:spcPts val="0"/>
                        </a:spcBef>
                        <a:spcAft>
                          <a:spcPts val="0"/>
                        </a:spcAft>
                      </a:pPr>
                      <a:r>
                        <a:rPr lang="en-US"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79 %</a:t>
                      </a:r>
                      <a:r>
                        <a:rPr lang="fa-IR" sz="16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5" name="Straight Connector 4"/>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sym typeface="Wingdings" panose="05000000000000000000" pitchFamily="2" charset="2"/>
              </a:rPr>
              <a:t>عملکرد الگوریتم پیشنهادی در بازیابی بدون خطای تصویر پیام در حمله نویز نمک فلفل</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7" name="TextBox 6"/>
          <p:cNvSpPr txBox="1"/>
          <p:nvPr/>
        </p:nvSpPr>
        <p:spPr>
          <a:xfrm>
            <a:off x="1249894" y="702149"/>
            <a:ext cx="8566951" cy="369332"/>
          </a:xfrm>
          <a:prstGeom prst="rect">
            <a:avLst/>
          </a:prstGeom>
          <a:noFill/>
        </p:spPr>
        <p:txBody>
          <a:bodyPr wrap="square" rtlCol="0">
            <a:spAutoFit/>
          </a:bodyPr>
          <a:lstStyle/>
          <a:p>
            <a:pPr algn="r">
              <a:lnSpc>
                <a:spcPct val="100000"/>
              </a:lnSpc>
            </a:pPr>
            <a:r>
              <a:rPr lang="fa-IR" dirty="0" smtClean="0">
                <a:latin typeface="Times New Roman" panose="02020603050405020304" pitchFamily="18" charset="0"/>
                <a:cs typeface="B Nazanin" panose="00000400000000000000" pitchFamily="2" charset="-78"/>
                <a:sym typeface="Wingdings" panose="05000000000000000000" pitchFamily="2" charset="2"/>
              </a:rPr>
              <a:t>جدول(20)‌ </a:t>
            </a:r>
            <a:r>
              <a:rPr lang="fa-IR" dirty="0" smtClean="0">
                <a:latin typeface="Times New Roman" panose="02020603050405020304" pitchFamily="18" charset="0"/>
                <a:cs typeface="B Nazanin" panose="00000400000000000000" pitchFamily="2" charset="-78"/>
                <a:sym typeface="Wingdings" panose="05000000000000000000" pitchFamily="2" charset="2"/>
              </a:rPr>
              <a:t>: تعیین آستانه بازیابی بدون خطای تصویر پیام در بالاترین نرخ  توان مقابله با حمله نویز نمک فلفل</a:t>
            </a:r>
            <a:endParaRPr lang="en-US" sz="1200" dirty="0">
              <a:latin typeface="Times New Roman" panose="02020603050405020304" pitchFamily="18" charset="0"/>
              <a:cs typeface="B Nazanin" panose="00000400000000000000" pitchFamily="2" charset="-78"/>
              <a:sym typeface="Wingdings" panose="05000000000000000000" pitchFamily="2" charset="2"/>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2990" y="4162557"/>
            <a:ext cx="2609217" cy="1739478"/>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7475" y="4162557"/>
            <a:ext cx="2609217" cy="173947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8505" y="4162557"/>
            <a:ext cx="2609217" cy="173947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019" y="4162557"/>
            <a:ext cx="2609218" cy="1739478"/>
          </a:xfrm>
          <a:prstGeom prst="rect">
            <a:avLst/>
          </a:prstGeom>
        </p:spPr>
      </p:pic>
      <p:sp>
        <p:nvSpPr>
          <p:cNvPr id="12" name="Rectangle 11"/>
          <p:cNvSpPr/>
          <p:nvPr/>
        </p:nvSpPr>
        <p:spPr>
          <a:xfrm>
            <a:off x="4480399" y="5949168"/>
            <a:ext cx="665567" cy="369332"/>
          </a:xfrm>
          <a:prstGeom prst="rect">
            <a:avLst/>
          </a:prstGeom>
        </p:spPr>
        <p:txBody>
          <a:bodyPr wrap="none">
            <a:spAutoFit/>
          </a:bodyPr>
          <a:lstStyle/>
          <a:p>
            <a:pPr algn="ct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70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3" name="Rectangle 12"/>
          <p:cNvSpPr/>
          <p:nvPr/>
        </p:nvSpPr>
        <p:spPr>
          <a:xfrm>
            <a:off x="9793951" y="5919982"/>
            <a:ext cx="665567" cy="369332"/>
          </a:xfrm>
          <a:prstGeom prst="rect">
            <a:avLst/>
          </a:prstGeom>
        </p:spPr>
        <p:txBody>
          <a:bodyPr wrap="none">
            <a:spAutoFit/>
          </a:bodyPr>
          <a:lstStyle/>
          <a:p>
            <a:pPr algn="ct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90 %</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4" name="Rectangle 13"/>
          <p:cNvSpPr/>
          <p:nvPr/>
        </p:nvSpPr>
        <p:spPr>
          <a:xfrm>
            <a:off x="7009878" y="5938454"/>
            <a:ext cx="665567" cy="369332"/>
          </a:xfrm>
          <a:prstGeom prst="rect">
            <a:avLst/>
          </a:prstGeom>
        </p:spPr>
        <p:txBody>
          <a:bodyPr wrap="none">
            <a:spAutoFit/>
          </a:bodyPr>
          <a:lstStyle/>
          <a:p>
            <a:pPr algn="ct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80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5" name="Rectangle 14"/>
          <p:cNvSpPr/>
          <p:nvPr/>
        </p:nvSpPr>
        <p:spPr>
          <a:xfrm>
            <a:off x="1733552" y="5959232"/>
            <a:ext cx="550151" cy="369332"/>
          </a:xfrm>
          <a:prstGeom prst="rect">
            <a:avLst/>
          </a:prstGeom>
        </p:spPr>
        <p:txBody>
          <a:bodyPr wrap="none">
            <a:spAutoFit/>
          </a:bodyPr>
          <a:lstStyle/>
          <a:p>
            <a:pPr algn="ct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16" name="TextBox 15"/>
          <p:cNvSpPr txBox="1"/>
          <p:nvPr/>
        </p:nvSpPr>
        <p:spPr>
          <a:xfrm>
            <a:off x="2112886" y="6375697"/>
            <a:ext cx="7386686" cy="369332"/>
          </a:xfrm>
          <a:prstGeom prst="rect">
            <a:avLst/>
          </a:prstGeom>
          <a:noFill/>
        </p:spPr>
        <p:txBody>
          <a:bodyPr wrap="square" rtlCol="0">
            <a:spAutoFit/>
          </a:bodyPr>
          <a:lstStyle/>
          <a:p>
            <a:pPr algn="r">
              <a:lnSpc>
                <a:spcPct val="100000"/>
              </a:lnSpc>
            </a:pPr>
            <a:r>
              <a:rPr lang="fa-IR" dirty="0" smtClean="0">
                <a:latin typeface="Times New Roman" panose="02020603050405020304" pitchFamily="18" charset="0"/>
                <a:cs typeface="B Nazanin" panose="00000400000000000000" pitchFamily="2" charset="-78"/>
                <a:sym typeface="Wingdings" panose="05000000000000000000" pitchFamily="2" charset="2"/>
              </a:rPr>
              <a:t>ب. تاثیر نویز نمک فلفل در نرخ های مشخص بر روی تصویر دختر – پایگاه داده تصاویر عمومی</a:t>
            </a:r>
            <a:endParaRPr lang="en-US" sz="12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17" name="Rectangle 16"/>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39</a:t>
            </a:r>
            <a:endParaRPr lang="en-US" dirty="0"/>
          </a:p>
        </p:txBody>
      </p:sp>
    </p:spTree>
    <p:extLst>
      <p:ext uri="{BB962C8B-B14F-4D97-AF65-F5344CB8AC3E}">
        <p14:creationId xmlns:p14="http://schemas.microsoft.com/office/powerpoint/2010/main" val="345821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نمونه ای از تصاویر خروجی از الگوریتم پیشنهادی در برابر نویز نمک فلفل– پایگاه داده تصاویر عمومی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90" y="946550"/>
            <a:ext cx="2137645" cy="21376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390" y="956888"/>
            <a:ext cx="2137645" cy="21196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190" y="956887"/>
            <a:ext cx="2147982" cy="211968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4327" y="956888"/>
            <a:ext cx="2158319" cy="212730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4801" y="942341"/>
            <a:ext cx="2141854" cy="215328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6391" y="3385623"/>
            <a:ext cx="1219200" cy="1219200"/>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2120" y="3385623"/>
            <a:ext cx="1219200" cy="12192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76128" y="3385623"/>
            <a:ext cx="1219200" cy="12192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604" y="3385623"/>
            <a:ext cx="1219200" cy="1219200"/>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13612" y="3385623"/>
            <a:ext cx="1219200" cy="1219200"/>
          </a:xfrm>
          <a:prstGeom prst="rect">
            <a:avLst/>
          </a:prstGeom>
        </p:spPr>
      </p:pic>
      <p:sp>
        <p:nvSpPr>
          <p:cNvPr id="17" name="Rectangle 16"/>
          <p:cNvSpPr/>
          <p:nvPr/>
        </p:nvSpPr>
        <p:spPr>
          <a:xfrm>
            <a:off x="623678" y="4991657"/>
            <a:ext cx="1802096" cy="1200329"/>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BER (%) </a:t>
            </a:r>
            <a:r>
              <a:rPr lang="en-US" dirty="0" smtClean="0">
                <a:latin typeface="Times New Roman" panose="02020603050405020304" pitchFamily="18" charset="0"/>
                <a:cs typeface="Times New Roman" panose="02020603050405020304" pitchFamily="18" charset="0"/>
              </a:rPr>
              <a:t>= 0.000</a:t>
            </a:r>
          </a:p>
          <a:p>
            <a:r>
              <a:rPr lang="en-US" dirty="0" smtClean="0">
                <a:latin typeface="Times New Roman" panose="02020603050405020304" pitchFamily="18" charset="0"/>
                <a:cs typeface="Times New Roman" panose="02020603050405020304" pitchFamily="18" charset="0"/>
              </a:rPr>
              <a:t>MSE = 0.000 </a:t>
            </a:r>
          </a:p>
          <a:p>
            <a:r>
              <a:rPr lang="en-US" dirty="0" smtClean="0">
                <a:latin typeface="Times New Roman" panose="02020603050405020304" pitchFamily="18" charset="0"/>
                <a:cs typeface="Times New Roman" panose="02020603050405020304" pitchFamily="18" charset="0"/>
              </a:rPr>
              <a:t>CC = 1.000</a:t>
            </a:r>
          </a:p>
          <a:p>
            <a:r>
              <a:rPr lang="en-US" dirty="0" smtClean="0">
                <a:latin typeface="Times New Roman" panose="02020603050405020304" pitchFamily="18" charset="0"/>
                <a:cs typeface="Times New Roman" panose="02020603050405020304" pitchFamily="18" charset="0"/>
              </a:rPr>
              <a:t>NC = 1.000</a:t>
            </a:r>
            <a:endParaRPr lang="en-US" dirty="0"/>
          </a:p>
        </p:txBody>
      </p:sp>
      <p:sp>
        <p:nvSpPr>
          <p:cNvPr id="18" name="Rectangle 17"/>
          <p:cNvSpPr/>
          <p:nvPr/>
        </p:nvSpPr>
        <p:spPr>
          <a:xfrm>
            <a:off x="812296" y="3095625"/>
            <a:ext cx="133402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Rate = 30 %</a:t>
            </a:r>
            <a:endParaRPr lang="en-US" dirty="0">
              <a:latin typeface="Times New Roman" panose="02020603050405020304" pitchFamily="18" charset="0"/>
              <a:cs typeface="Times New Roman" panose="02020603050405020304" pitchFamily="18" charset="0"/>
            </a:endParaRPr>
          </a:p>
        </p:txBody>
      </p:sp>
      <p:sp>
        <p:nvSpPr>
          <p:cNvPr id="19" name="Rectangle 18"/>
          <p:cNvSpPr/>
          <p:nvPr/>
        </p:nvSpPr>
        <p:spPr>
          <a:xfrm>
            <a:off x="3039895" y="3095625"/>
            <a:ext cx="133402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Rate = 96 %</a:t>
            </a:r>
            <a:endParaRPr lang="en-US" dirty="0">
              <a:latin typeface="Times New Roman" panose="02020603050405020304" pitchFamily="18" charset="0"/>
              <a:cs typeface="Times New Roman" panose="02020603050405020304" pitchFamily="18" charset="0"/>
            </a:endParaRPr>
          </a:p>
        </p:txBody>
      </p:sp>
      <p:sp>
        <p:nvSpPr>
          <p:cNvPr id="20" name="Rectangle 19"/>
          <p:cNvSpPr/>
          <p:nvPr/>
        </p:nvSpPr>
        <p:spPr>
          <a:xfrm>
            <a:off x="5259909" y="3095625"/>
            <a:ext cx="133402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Rate = 97 %</a:t>
            </a:r>
            <a:endParaRPr lang="en-US" dirty="0">
              <a:latin typeface="Times New Roman" panose="02020603050405020304" pitchFamily="18" charset="0"/>
              <a:cs typeface="Times New Roman" panose="02020603050405020304" pitchFamily="18" charset="0"/>
            </a:endParaRPr>
          </a:p>
        </p:txBody>
      </p:sp>
      <p:sp>
        <p:nvSpPr>
          <p:cNvPr id="21" name="Rectangle 20"/>
          <p:cNvSpPr/>
          <p:nvPr/>
        </p:nvSpPr>
        <p:spPr>
          <a:xfrm>
            <a:off x="7496476" y="3095625"/>
            <a:ext cx="133402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Rate = 98 %</a:t>
            </a:r>
            <a:endParaRPr 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9738527" y="3095625"/>
            <a:ext cx="133402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Rate = 99 %</a:t>
            </a:r>
            <a:endParaRPr lang="en-US" dirty="0">
              <a:latin typeface="Times New Roman" panose="02020603050405020304" pitchFamily="18" charset="0"/>
              <a:cs typeface="Times New Roman" panose="02020603050405020304" pitchFamily="18" charset="0"/>
            </a:endParaRPr>
          </a:p>
        </p:txBody>
      </p:sp>
      <p:sp>
        <p:nvSpPr>
          <p:cNvPr id="23" name="Rectangle 22"/>
          <p:cNvSpPr/>
          <p:nvPr/>
        </p:nvSpPr>
        <p:spPr>
          <a:xfrm>
            <a:off x="2938755" y="4991654"/>
            <a:ext cx="1744388" cy="1200329"/>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BER (%) </a:t>
            </a:r>
            <a:r>
              <a:rPr lang="en-US" dirty="0" smtClean="0">
                <a:latin typeface="Times New Roman" panose="02020603050405020304" pitchFamily="18" charset="0"/>
                <a:cs typeface="Times New Roman" panose="02020603050405020304" pitchFamily="18" charset="0"/>
              </a:rPr>
              <a:t>=5.304</a:t>
            </a:r>
          </a:p>
          <a:p>
            <a:r>
              <a:rPr lang="en-US" dirty="0" smtClean="0">
                <a:latin typeface="Times New Roman" panose="02020603050405020304" pitchFamily="18" charset="0"/>
                <a:cs typeface="Times New Roman" panose="02020603050405020304" pitchFamily="18" charset="0"/>
              </a:rPr>
              <a:t>MSE = 0.053</a:t>
            </a:r>
          </a:p>
          <a:p>
            <a:r>
              <a:rPr lang="en-US" dirty="0" smtClean="0">
                <a:latin typeface="Times New Roman" panose="02020603050405020304" pitchFamily="18" charset="0"/>
                <a:cs typeface="Times New Roman" panose="02020603050405020304" pitchFamily="18" charset="0"/>
              </a:rPr>
              <a:t>CC = 0.879</a:t>
            </a:r>
          </a:p>
          <a:p>
            <a:r>
              <a:rPr lang="en-US" dirty="0" smtClean="0">
                <a:latin typeface="Times New Roman" panose="02020603050405020304" pitchFamily="18" charset="0"/>
                <a:cs typeface="Times New Roman" panose="02020603050405020304" pitchFamily="18" charset="0"/>
              </a:rPr>
              <a:t>NC= 0.961</a:t>
            </a:r>
            <a:endParaRPr lang="en-US" dirty="0"/>
          </a:p>
        </p:txBody>
      </p:sp>
      <p:sp>
        <p:nvSpPr>
          <p:cNvPr id="24" name="Rectangle 23"/>
          <p:cNvSpPr/>
          <p:nvPr/>
        </p:nvSpPr>
        <p:spPr>
          <a:xfrm>
            <a:off x="5065987" y="4991654"/>
            <a:ext cx="1744388" cy="1200329"/>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BER (%) </a:t>
            </a:r>
            <a:r>
              <a:rPr lang="en-US" dirty="0" smtClean="0">
                <a:latin typeface="Times New Roman" panose="02020603050405020304" pitchFamily="18" charset="0"/>
                <a:cs typeface="Times New Roman" panose="02020603050405020304" pitchFamily="18" charset="0"/>
              </a:rPr>
              <a:t>=7.629</a:t>
            </a:r>
          </a:p>
          <a:p>
            <a:r>
              <a:rPr lang="en-US" dirty="0" smtClean="0">
                <a:latin typeface="Times New Roman" panose="02020603050405020304" pitchFamily="18" charset="0"/>
                <a:cs typeface="Times New Roman" panose="02020603050405020304" pitchFamily="18" charset="0"/>
              </a:rPr>
              <a:t>MSE = 0.076 </a:t>
            </a:r>
          </a:p>
          <a:p>
            <a:r>
              <a:rPr lang="en-US" dirty="0" smtClean="0">
                <a:latin typeface="Times New Roman" panose="02020603050405020304" pitchFamily="18" charset="0"/>
                <a:cs typeface="Times New Roman" panose="02020603050405020304" pitchFamily="18" charset="0"/>
              </a:rPr>
              <a:t>CC = 0.825</a:t>
            </a:r>
          </a:p>
          <a:p>
            <a:r>
              <a:rPr lang="en-US" dirty="0" smtClean="0">
                <a:latin typeface="Times New Roman" panose="02020603050405020304" pitchFamily="18" charset="0"/>
                <a:cs typeface="Times New Roman" panose="02020603050405020304" pitchFamily="18" charset="0"/>
              </a:rPr>
              <a:t>NC= 0.945</a:t>
            </a:r>
            <a:endParaRPr lang="en-US" dirty="0"/>
          </a:p>
        </p:txBody>
      </p:sp>
      <p:sp>
        <p:nvSpPr>
          <p:cNvPr id="25" name="Rectangle 24"/>
          <p:cNvSpPr/>
          <p:nvPr/>
        </p:nvSpPr>
        <p:spPr>
          <a:xfrm>
            <a:off x="7359583" y="4991654"/>
            <a:ext cx="1851212" cy="1200329"/>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BER (%) </a:t>
            </a:r>
            <a:r>
              <a:rPr lang="en-US" dirty="0" smtClean="0">
                <a:latin typeface="Times New Roman" panose="02020603050405020304" pitchFamily="18" charset="0"/>
                <a:cs typeface="Times New Roman" panose="02020603050405020304" pitchFamily="18" charset="0"/>
              </a:rPr>
              <a:t>=11.487</a:t>
            </a:r>
          </a:p>
          <a:p>
            <a:r>
              <a:rPr lang="en-US" dirty="0" smtClean="0">
                <a:latin typeface="Times New Roman" panose="02020603050405020304" pitchFamily="18" charset="0"/>
                <a:cs typeface="Times New Roman" panose="02020603050405020304" pitchFamily="18" charset="0"/>
              </a:rPr>
              <a:t>MSE = 0.115</a:t>
            </a:r>
          </a:p>
          <a:p>
            <a:r>
              <a:rPr lang="en-US" dirty="0" smtClean="0">
                <a:latin typeface="Times New Roman" panose="02020603050405020304" pitchFamily="18" charset="0"/>
                <a:cs typeface="Times New Roman" panose="02020603050405020304" pitchFamily="18" charset="0"/>
              </a:rPr>
              <a:t>CC = 0.734</a:t>
            </a:r>
          </a:p>
          <a:p>
            <a:r>
              <a:rPr lang="en-US" dirty="0" smtClean="0">
                <a:latin typeface="Times New Roman" panose="02020603050405020304" pitchFamily="18" charset="0"/>
                <a:cs typeface="Times New Roman" panose="02020603050405020304" pitchFamily="18" charset="0"/>
              </a:rPr>
              <a:t>NC= 0.919</a:t>
            </a:r>
            <a:endParaRPr lang="en-US" dirty="0"/>
          </a:p>
        </p:txBody>
      </p:sp>
      <p:sp>
        <p:nvSpPr>
          <p:cNvPr id="26" name="Rectangle 25"/>
          <p:cNvSpPr/>
          <p:nvPr/>
        </p:nvSpPr>
        <p:spPr>
          <a:xfrm>
            <a:off x="9614702" y="4991654"/>
            <a:ext cx="1859805" cy="1200329"/>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BER (%) </a:t>
            </a:r>
            <a:r>
              <a:rPr lang="en-US" dirty="0" smtClean="0">
                <a:latin typeface="Times New Roman" panose="02020603050405020304" pitchFamily="18" charset="0"/>
                <a:cs typeface="Times New Roman" panose="02020603050405020304" pitchFamily="18" charset="0"/>
              </a:rPr>
              <a:t>=21.918</a:t>
            </a:r>
          </a:p>
          <a:p>
            <a:r>
              <a:rPr lang="en-US" dirty="0" smtClean="0">
                <a:latin typeface="Times New Roman" panose="02020603050405020304" pitchFamily="18" charset="0"/>
                <a:cs typeface="Times New Roman" panose="02020603050405020304" pitchFamily="18" charset="0"/>
              </a:rPr>
              <a:t>MSE = 0.219</a:t>
            </a:r>
          </a:p>
          <a:p>
            <a:r>
              <a:rPr lang="en-US" dirty="0" smtClean="0">
                <a:latin typeface="Times New Roman" panose="02020603050405020304" pitchFamily="18" charset="0"/>
                <a:cs typeface="Times New Roman" panose="02020603050405020304" pitchFamily="18" charset="0"/>
              </a:rPr>
              <a:t>CC = 0.478</a:t>
            </a:r>
          </a:p>
          <a:p>
            <a:r>
              <a:rPr lang="en-US" dirty="0" smtClean="0">
                <a:latin typeface="Times New Roman" panose="02020603050405020304" pitchFamily="18" charset="0"/>
                <a:cs typeface="Times New Roman" panose="02020603050405020304" pitchFamily="18" charset="0"/>
              </a:rPr>
              <a:t>NC= 0.861</a:t>
            </a:r>
            <a:endParaRPr lang="en-US" dirty="0"/>
          </a:p>
        </p:txBody>
      </p:sp>
      <p:sp>
        <p:nvSpPr>
          <p:cNvPr id="27" name="TextBox 26"/>
          <p:cNvSpPr txBox="1"/>
          <p:nvPr/>
        </p:nvSpPr>
        <p:spPr>
          <a:xfrm>
            <a:off x="590142" y="4613574"/>
            <a:ext cx="1992093" cy="369332"/>
          </a:xfrm>
          <a:prstGeom prst="rect">
            <a:avLst/>
          </a:prstGeom>
          <a:noFill/>
        </p:spPr>
        <p:txBody>
          <a:bodyPr wrap="square" rtlCol="0">
            <a:spAutoFit/>
          </a:bodyPr>
          <a:lstStyle/>
          <a:p>
            <a:r>
              <a:rPr lang="fa-IR" dirty="0" smtClean="0">
                <a:solidFill>
                  <a:srgbClr val="FF0000"/>
                </a:solidFill>
                <a:cs typeface="B Nazanin" panose="00000400000000000000" pitchFamily="2" charset="-78"/>
              </a:rPr>
              <a:t>تصویر پیام بدون تخریب</a:t>
            </a:r>
            <a:endParaRPr lang="en-US" dirty="0">
              <a:solidFill>
                <a:srgbClr val="FF0000"/>
              </a:solidFill>
              <a:cs typeface="B Nazanin" panose="00000400000000000000" pitchFamily="2" charset="-78"/>
            </a:endParaRPr>
          </a:p>
        </p:txBody>
      </p:sp>
      <p:sp>
        <p:nvSpPr>
          <p:cNvPr id="28" name="Rectangle 27"/>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40</a:t>
            </a:r>
            <a:endParaRPr lang="en-US" dirty="0"/>
          </a:p>
        </p:txBody>
      </p:sp>
    </p:spTree>
    <p:extLst>
      <p:ext uri="{BB962C8B-B14F-4D97-AF65-F5344CB8AC3E}">
        <p14:creationId xmlns:p14="http://schemas.microsoft.com/office/powerpoint/2010/main" val="2267661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56736328"/>
              </p:ext>
            </p:extLst>
          </p:nvPr>
        </p:nvGraphicFramePr>
        <p:xfrm>
          <a:off x="2324100" y="1036320"/>
          <a:ext cx="7162800" cy="5242560"/>
        </p:xfrm>
        <a:graphic>
          <a:graphicData uri="http://schemas.openxmlformats.org/drawingml/2006/table">
            <a:tbl>
              <a:tblPr firstRow="1" firstCol="1" bandRow="1"/>
              <a:tblGrid>
                <a:gridCol w="1194799"/>
                <a:gridCol w="133944"/>
                <a:gridCol w="492169"/>
                <a:gridCol w="2329708"/>
                <a:gridCol w="654822"/>
                <a:gridCol w="658459"/>
                <a:gridCol w="557327"/>
                <a:gridCol w="557327"/>
                <a:gridCol w="584245"/>
              </a:tblGrid>
              <a:tr h="212935">
                <a:tc gridSpan="2">
                  <a:txBody>
                    <a:bodyPr/>
                    <a:lstStyle/>
                    <a:p>
                      <a:pPr algn="ctr"/>
                      <a:r>
                        <a:rPr lang="fa-IR" sz="14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ب. تصویر</a:t>
                      </a:r>
                      <a:r>
                        <a:rPr lang="fa-IR" sz="1400" baseline="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تخریب</a:t>
                      </a:r>
                      <a:r>
                        <a:rPr lang="fa-IR" sz="14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شده</a:t>
                      </a:r>
                      <a:endParaRPr lang="en-US" sz="1400" dirty="0">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Position Crop</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MSE</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c>
                  <a:txBody>
                    <a:bodyPr/>
                    <a:lstStyle/>
                    <a:p>
                      <a:pPr marL="0" marR="0" algn="l" rtl="0">
                        <a:spcBef>
                          <a:spcPts val="0"/>
                        </a:spcBef>
                        <a:spcAft>
                          <a:spcPts val="0"/>
                        </a:spcAft>
                      </a:pPr>
                      <a:r>
                        <a:rPr lang="en-US" sz="1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NC</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2F2F2"/>
                    </a:solidFill>
                  </a:tcPr>
                </a:tc>
              </a:tr>
              <a:tr h="178395">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128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dirty="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192 × 192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14.06%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320 × 320</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39.06%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384 × 384</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56.25%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757">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 Crop 448 × 448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ctr"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76.56%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9.1919</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0.0919</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0.7941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0.9373</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r>
              <a:tr h="144726">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98.44%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30.3955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0.3040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0.2203</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0.8289</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128 ×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93.75%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8.5388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0.0854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0.8101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0.9418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192 × 192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85.94%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0.4639</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0.0046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0.9895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256 × 256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75.00%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320 × 320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60.94%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384 × 384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43.75%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757">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Center Crop 448 × 448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23.44%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98.44%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23.9441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0.2394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0.4449</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0.8581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128 ×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93.75%</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192 × 192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85.94%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256 × 256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75.00%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320 × 320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60.94%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384 × 384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43.75%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757">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Inverse Left Corner Crop  448 × 448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23.44%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12.50%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128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25.00%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192</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37.50%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256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320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62.50%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26">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a:endParaRPr lang="en-US" sz="1200">
                        <a:effectLst/>
                        <a:latin typeface="Calibri" panose="020F0502020204030204" pitchFamily="34" charset="0"/>
                        <a:cs typeface="Arial" panose="020B0604020202020204" pitchFamily="34" charset="0"/>
                      </a:endParaRPr>
                    </a:p>
                  </a:txBody>
                  <a:tcPr marL="54272" marR="54272" marT="0" marB="0" anchor="b">
                    <a:lnL>
                      <a:noFill/>
                    </a:lnL>
                    <a:lnR w="19050" cap="flat" cmpd="sng" algn="ctr">
                      <a:solidFill>
                        <a:srgbClr val="000000"/>
                      </a:solidFill>
                      <a:prstDash val="solid"/>
                      <a:round/>
                      <a:headEnd type="none" w="med" len="med"/>
                      <a:tailEnd type="none" w="med" len="med"/>
                    </a:lnR>
                    <a:lnT>
                      <a:noFill/>
                    </a:lnT>
                    <a:lnB>
                      <a:noFill/>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384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75.00%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0757">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a:noFill/>
                    </a:lnL>
                    <a:lnR w="190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en-US" sz="1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Left Edge Crop 512 × 448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ctr"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87.50%</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c>
                  <a:txBody>
                    <a:bodyPr/>
                    <a:lstStyle/>
                    <a:p>
                      <a:pPr marL="0" marR="0" algn="l" rtl="0">
                        <a:spcBef>
                          <a:spcPts val="0"/>
                        </a:spcBef>
                        <a:spcAft>
                          <a:spcPts val="0"/>
                        </a:spcAft>
                      </a:pP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4272" marR="5427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0000"/>
                    </a:solidFill>
                  </a:tcPr>
                </a:tc>
              </a:tr>
            </a:tbl>
          </a:graphicData>
        </a:graphic>
      </p:graphicFrame>
      <p:cxnSp>
        <p:nvCxnSpPr>
          <p:cNvPr id="9" name="Straight Connector 8"/>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بررسی کارایی الگوریتم پیشنهادی در مقابله با نویز برش– پایگاه داده تصاویر عمومی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284418"/>
            <a:ext cx="1238250" cy="12382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2529095"/>
            <a:ext cx="1238250" cy="12382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3804252"/>
            <a:ext cx="1238250" cy="123825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2200" y="5050635"/>
            <a:ext cx="1238250" cy="122782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325" y="2543824"/>
            <a:ext cx="1761241" cy="1761241"/>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6899" y="1263463"/>
            <a:ext cx="1219200" cy="121920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6899" y="2558283"/>
            <a:ext cx="1219200" cy="12192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02112" y="3812977"/>
            <a:ext cx="1219200" cy="1219200"/>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7309" y="5078589"/>
            <a:ext cx="1219200" cy="1219200"/>
          </a:xfrm>
          <a:prstGeom prst="rect">
            <a:avLst/>
          </a:prstGeom>
        </p:spPr>
      </p:pic>
      <p:cxnSp>
        <p:nvCxnSpPr>
          <p:cNvPr id="17" name="Straight Connector 16"/>
          <p:cNvCxnSpPr/>
          <p:nvPr/>
        </p:nvCxnSpPr>
        <p:spPr>
          <a:xfrm flipV="1">
            <a:off x="9477375" y="2512802"/>
            <a:ext cx="1344875" cy="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9471686" y="1247321"/>
            <a:ext cx="1344875" cy="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9471687" y="3778283"/>
            <a:ext cx="1344875" cy="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486899" y="5032177"/>
            <a:ext cx="1344875" cy="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9490735" y="6276244"/>
            <a:ext cx="1344875" cy="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497309" y="975921"/>
            <a:ext cx="1295547" cy="307777"/>
          </a:xfrm>
          <a:prstGeom prst="rect">
            <a:avLst/>
          </a:prstGeom>
        </p:spPr>
        <p:txBody>
          <a:bodyPr wrap="none">
            <a:spAutoFit/>
          </a:bodyPr>
          <a:lstStyle/>
          <a:p>
            <a:r>
              <a:rPr lang="fa-IR" sz="14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ج. تصویربازیابی شده</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4" name="Rectangle 33"/>
          <p:cNvSpPr/>
          <p:nvPr/>
        </p:nvSpPr>
        <p:spPr>
          <a:xfrm>
            <a:off x="198129" y="4406414"/>
            <a:ext cx="1877437" cy="584775"/>
          </a:xfrm>
          <a:prstGeom prst="rect">
            <a:avLst/>
          </a:prstGeom>
        </p:spPr>
        <p:txBody>
          <a:bodyPr wrap="none">
            <a:spAutoFit/>
          </a:bodyPr>
          <a:lstStyle/>
          <a:p>
            <a:pPr algn="ct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الف. تصویرپنهان‌نگاری شده</a:t>
            </a:r>
          </a:p>
          <a:p>
            <a:pPr algn="ct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بدون هرگونه تخریب</a:t>
            </a:r>
            <a:endParaRPr lang="en-US" sz="1600" dirty="0">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21" name="Rectangle 20"/>
          <p:cNvSpPr/>
          <p:nvPr/>
        </p:nvSpPr>
        <p:spPr>
          <a:xfrm>
            <a:off x="3686103" y="682697"/>
            <a:ext cx="5811206" cy="338554"/>
          </a:xfrm>
          <a:prstGeom prst="rect">
            <a:avLst/>
          </a:prstGeom>
        </p:spPr>
        <p:txBody>
          <a:bodyPr wrap="none">
            <a:spAutoFit/>
          </a:bodyPr>
          <a:lstStyle/>
          <a:p>
            <a:pPr algn="r" rtl="1"/>
            <a:r>
              <a:rPr lang="fa-IR" sz="1600" dirty="0" smtClean="0">
                <a:latin typeface="Times New Roman" panose="02020603050405020304" pitchFamily="18" charset="0"/>
                <a:ea typeface="Calibri" panose="020F0502020204030204" pitchFamily="34" charset="0"/>
                <a:cs typeface="B Nazanin" panose="00000400000000000000" pitchFamily="2" charset="-78"/>
              </a:rPr>
              <a:t>جدول (22) : بررسی عملکرد الگوریتم پیشنهادی در برابرنویز برش</a:t>
            </a:r>
            <a:r>
              <a:rPr lang="en-US" sz="1600" dirty="0" smtClean="0">
                <a:latin typeface="Times New Roman" panose="02020603050405020304" pitchFamily="18" charset="0"/>
                <a:ea typeface="Calibri" panose="020F0502020204030204" pitchFamily="34" charset="0"/>
                <a:cs typeface="B Nazanin" panose="00000400000000000000" pitchFamily="2" charset="-78"/>
              </a:rPr>
              <a:t> </a:t>
            </a:r>
            <a:r>
              <a:rPr lang="fa-IR" sz="1600" dirty="0" smtClean="0">
                <a:latin typeface="Times New Roman" panose="02020603050405020304" pitchFamily="18" charset="0"/>
                <a:ea typeface="Calibri" panose="020F0502020204030204" pitchFamily="34" charset="0"/>
                <a:cs typeface="B Nazanin" panose="00000400000000000000" pitchFamily="2" charset="-78"/>
              </a:rPr>
              <a:t> با ابعاد پیام </a:t>
            </a:r>
            <a:r>
              <a:rPr lang="en-US" sz="1200" dirty="0" smtClean="0">
                <a:latin typeface="Times New Roman" panose="02020603050405020304" pitchFamily="18" charset="0"/>
                <a:ea typeface="Calibri" panose="020F0502020204030204" pitchFamily="34" charset="0"/>
                <a:cs typeface="B Nazanin" panose="00000400000000000000" pitchFamily="2" charset="-78"/>
              </a:rPr>
              <a:t>128</a:t>
            </a:r>
            <a:r>
              <a:rPr 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200" dirty="0" smtClean="0">
                <a:latin typeface="Times New Roman" panose="02020603050405020304" pitchFamily="18" charset="0"/>
                <a:ea typeface="Calibri" panose="020F0502020204030204" pitchFamily="34" charset="0"/>
                <a:cs typeface="B Nazanin" panose="00000400000000000000" pitchFamily="2" charset="-78"/>
              </a:rPr>
              <a:t>128</a:t>
            </a:r>
            <a:endParaRPr lang="en-US" sz="1200" dirty="0">
              <a:cs typeface="B Nazanin" panose="00000400000000000000" pitchFamily="2" charset="-78"/>
            </a:endParaRPr>
          </a:p>
        </p:txBody>
      </p:sp>
      <p:sp>
        <p:nvSpPr>
          <p:cNvPr id="22" name="Rectangle 21"/>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41</a:t>
            </a:r>
            <a:endParaRPr lang="en-US" dirty="0"/>
          </a:p>
        </p:txBody>
      </p:sp>
    </p:spTree>
    <p:extLst>
      <p:ext uri="{BB962C8B-B14F-4D97-AF65-F5344CB8AC3E}">
        <p14:creationId xmlns:p14="http://schemas.microsoft.com/office/powerpoint/2010/main" val="21765785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13806579"/>
              </p:ext>
            </p:extLst>
          </p:nvPr>
        </p:nvGraphicFramePr>
        <p:xfrm>
          <a:off x="650241" y="936296"/>
          <a:ext cx="10901678" cy="3472339"/>
        </p:xfrm>
        <a:graphic>
          <a:graphicData uri="http://schemas.openxmlformats.org/drawingml/2006/table">
            <a:tbl>
              <a:tblPr firstRow="1" firstCol="1" bandRow="1"/>
              <a:tblGrid>
                <a:gridCol w="2036418"/>
                <a:gridCol w="918322"/>
                <a:gridCol w="976894"/>
                <a:gridCol w="372350"/>
                <a:gridCol w="918322"/>
                <a:gridCol w="963297"/>
                <a:gridCol w="403726"/>
                <a:gridCol w="1116002"/>
                <a:gridCol w="999904"/>
                <a:gridCol w="278217"/>
                <a:gridCol w="918322"/>
                <a:gridCol w="999904"/>
              </a:tblGrid>
              <a:tr h="158115">
                <a:tc gridSpan="12">
                  <a:txBody>
                    <a:bodyPr/>
                    <a:lstStyle/>
                    <a:p>
                      <a:pPr algn="justLow"/>
                      <a:endParaRPr lang="en-US" sz="1100" dirty="0">
                        <a:effectLst/>
                        <a:latin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30">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justLow"/>
                      <a:endParaRPr lang="en-US" sz="1400">
                        <a:effectLst/>
                        <a:latin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r h="158115">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gridSpan="2">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Lena</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gridSpan="2">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Baboon</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gridSpan="2">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Peppers</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gridSpan="2">
                  <a:txBody>
                    <a:bodyPr/>
                    <a:lstStyle/>
                    <a:p>
                      <a:pPr marL="0" marR="0" algn="ctr"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Barbara</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679609">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ctr">
                    <a:lnL>
                      <a:noFill/>
                    </a:lnL>
                    <a:lnR>
                      <a:noFill/>
                    </a:lnR>
                    <a:lnT>
                      <a:noFill/>
                    </a:lnT>
                    <a:lnB>
                      <a:noFill/>
                    </a:lnB>
                    <a:solidFill>
                      <a:srgbClr val="FFFFFF"/>
                    </a:solidFill>
                  </a:tcPr>
                </a:tc>
                <a:tc>
                  <a:txBody>
                    <a:bodyPr/>
                    <a:lstStyle/>
                    <a:p>
                      <a:pPr marL="0" marR="0" algn="l" rtl="0">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اعتماد و همکاران</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ar-SA" sz="1400" b="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ar-SA" sz="1400" b="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اعتماد و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همکاران</a:t>
                      </a:r>
                    </a:p>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(2018)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ar-SA" sz="1400"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ar-SA" sz="1400"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اعتماد و همکاران</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ar-SA" sz="1400" b="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ar-SA" sz="1400" b="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اعتماد و همکاران</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ar-SA" sz="1400" b="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l" rtl="0">
                        <a:spcBef>
                          <a:spcPts val="0"/>
                        </a:spcBef>
                        <a:spcAft>
                          <a:spcPts val="0"/>
                        </a:spcAft>
                      </a:pPr>
                      <a:r>
                        <a:rPr lang="ar-SA" sz="1400" b="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3375">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Edge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512 × 64</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0.9946</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0.9957</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0.9968</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0.9968</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rtl="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400" baseline="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Edge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512 × 128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0.9615</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0.9872</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0.9936</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0.9861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Edge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512 × 256</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0.6348</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0.9274</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0.9689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0.9518</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Corner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64 × 64</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Corner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128 × 128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Corner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256 × 256</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0.9503</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0.9936</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0.9936</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0.9925</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Center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64 × 64</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1130">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Center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128 ×128</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0.9968</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64465">
                <a:tc>
                  <a:txBody>
                    <a:bodyPr/>
                    <a:lstStyle/>
                    <a:p>
                      <a:pPr marL="0" marR="0" algn="l" rtl="0">
                        <a:spcBef>
                          <a:spcPts val="0"/>
                        </a:spcBef>
                        <a:spcAft>
                          <a:spcPts val="0"/>
                        </a:spcAft>
                      </a:pPr>
                      <a:r>
                        <a:rPr lang="en-US"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Center </a:t>
                      </a:r>
                      <a:r>
                        <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Crop 256 × 256</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0.9377</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0.9851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0.9829</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l" rtl="0">
                        <a:spcBef>
                          <a:spcPts val="0"/>
                        </a:spcBef>
                        <a:spcAft>
                          <a:spcPts val="0"/>
                        </a:spcAft>
                      </a:pPr>
                      <a:r>
                        <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0.9851</a:t>
                      </a:r>
                      <a:endParaRPr lang="en-US" sz="1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c>
                  <a:txBody>
                    <a:bodyPr/>
                    <a:lstStyle/>
                    <a:p>
                      <a:pPr marL="0" marR="0" algn="ctr" rtl="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a:noFill/>
                    </a:lnB>
                    <a:solidFill>
                      <a:srgbClr val="FFFFFF"/>
                    </a:solidFill>
                  </a:tcPr>
                </a:tc>
              </a:tr>
              <a:tr h="158115">
                <a:tc>
                  <a:txBody>
                    <a:bodyPr/>
                    <a:lstStyle/>
                    <a:p>
                      <a:pPr marL="0" marR="0" algn="l" rtl="0">
                        <a:spcBef>
                          <a:spcPts val="0"/>
                        </a:spcBef>
                        <a:spcAft>
                          <a:spcPts val="0"/>
                        </a:spcAft>
                      </a:pPr>
                      <a:r>
                        <a:rPr lang="en-US" sz="9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rtl="0">
                        <a:spcBef>
                          <a:spcPts val="0"/>
                        </a:spcBef>
                        <a:spcAft>
                          <a:spcPts val="0"/>
                        </a:spcAft>
                      </a:pPr>
                      <a:r>
                        <a:rPr lang="en-US"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5" name="Rectangle 4"/>
          <p:cNvSpPr/>
          <p:nvPr/>
        </p:nvSpPr>
        <p:spPr>
          <a:xfrm>
            <a:off x="6051695" y="673496"/>
            <a:ext cx="5500224" cy="338554"/>
          </a:xfrm>
          <a:prstGeom prst="rect">
            <a:avLst/>
          </a:prstGeom>
        </p:spPr>
        <p:txBody>
          <a:bodyPr wrap="none">
            <a:spAutoFit/>
          </a:bodyPr>
          <a:lstStyle/>
          <a:p>
            <a:pPr algn="r" rtl="1"/>
            <a:r>
              <a:rPr lang="fa-IR" sz="1600" dirty="0" smtClean="0">
                <a:latin typeface="Times New Roman" panose="02020603050405020304" pitchFamily="18" charset="0"/>
                <a:ea typeface="Calibri" panose="020F0502020204030204" pitchFamily="34" charset="0"/>
                <a:cs typeface="B Nazanin" panose="00000400000000000000" pitchFamily="2" charset="-78"/>
              </a:rPr>
              <a:t>جدول (21) : </a:t>
            </a:r>
            <a:r>
              <a:rPr lang="fa-IR" sz="1600" dirty="0">
                <a:latin typeface="Times New Roman" panose="02020603050405020304" pitchFamily="18" charset="0"/>
                <a:ea typeface="Calibri" panose="020F0502020204030204" pitchFamily="34" charset="0"/>
                <a:cs typeface="B Nazanin" panose="00000400000000000000" pitchFamily="2" charset="-78"/>
              </a:rPr>
              <a:t>ارزیابی </a:t>
            </a:r>
            <a:r>
              <a:rPr lang="en-US" sz="1200" dirty="0">
                <a:latin typeface="Times New Roman" panose="02020603050405020304" pitchFamily="18" charset="0"/>
                <a:ea typeface="Calibri" panose="020F0502020204030204" pitchFamily="34" charset="0"/>
                <a:cs typeface="B Nazanin" panose="00000400000000000000" pitchFamily="2" charset="-78"/>
              </a:rPr>
              <a:t>NC</a:t>
            </a:r>
            <a:r>
              <a:rPr lang="en-US" sz="1050" dirty="0">
                <a:latin typeface="Times New Roman" panose="02020603050405020304" pitchFamily="18" charset="0"/>
                <a:ea typeface="Calibri" panose="020F0502020204030204" pitchFamily="34" charset="0"/>
                <a:cs typeface="B Nazanin" panose="00000400000000000000" pitchFamily="2" charset="-78"/>
              </a:rPr>
              <a:t> </a:t>
            </a:r>
            <a:r>
              <a:rPr lang="fa-IR" sz="1050" dirty="0" smtClean="0">
                <a:latin typeface="Times New Roman" panose="02020603050405020304" pitchFamily="18" charset="0"/>
                <a:ea typeface="Calibri" panose="020F0502020204030204" pitchFamily="34" charset="0"/>
                <a:cs typeface="B Nazanin" panose="00000400000000000000" pitchFamily="2" charset="-78"/>
              </a:rPr>
              <a:t>- </a:t>
            </a:r>
            <a:r>
              <a:rPr lang="fa-IR" sz="1600" dirty="0" smtClean="0">
                <a:latin typeface="Times New Roman" panose="02020603050405020304" pitchFamily="18" charset="0"/>
                <a:ea typeface="Calibri" panose="020F0502020204030204" pitchFamily="34" charset="0"/>
                <a:cs typeface="B Nazanin" panose="00000400000000000000" pitchFamily="2" charset="-78"/>
              </a:rPr>
              <a:t>مقایسه </a:t>
            </a:r>
            <a:r>
              <a:rPr lang="fa-IR" sz="1600" dirty="0">
                <a:latin typeface="Times New Roman" panose="02020603050405020304" pitchFamily="18" charset="0"/>
                <a:ea typeface="Calibri" panose="020F0502020204030204" pitchFamily="34" charset="0"/>
                <a:cs typeface="B Nazanin" panose="00000400000000000000" pitchFamily="2" charset="-78"/>
              </a:rPr>
              <a:t>روش پیشنهادی با مقاله پایه در برخورد با نویز برش</a:t>
            </a:r>
            <a:endParaRPr lang="en-US" sz="1600" dirty="0">
              <a:cs typeface="B Nazanin" panose="00000400000000000000" pitchFamily="2" charset="-78"/>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4450" y="4562381"/>
            <a:ext cx="1723009" cy="172300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1319" y="4562382"/>
            <a:ext cx="1723009" cy="172300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0535" y="4562381"/>
            <a:ext cx="1723009" cy="1723009"/>
          </a:xfrm>
          <a:prstGeom prst="rect">
            <a:avLst/>
          </a:prstGeom>
        </p:spPr>
      </p:pic>
      <p:sp>
        <p:nvSpPr>
          <p:cNvPr id="7" name="Rectangle 6"/>
          <p:cNvSpPr/>
          <p:nvPr/>
        </p:nvSpPr>
        <p:spPr>
          <a:xfrm>
            <a:off x="2424261" y="6396280"/>
            <a:ext cx="2063385" cy="369332"/>
          </a:xfrm>
          <a:prstGeom prst="rect">
            <a:avLst/>
          </a:prstGeom>
        </p:spPr>
        <p:txBody>
          <a:bodyPr wrap="none">
            <a:spAutoFit/>
          </a:bodyPr>
          <a:lstStyle/>
          <a:p>
            <a:pPr algn="r" rtl="1"/>
            <a:r>
              <a:rPr lang="fa-IR"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الف. </a:t>
            </a:r>
            <a:r>
              <a:rPr lang="en-US" sz="1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Edge </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Crop 512 × 256</a:t>
            </a:r>
            <a:endParaRPr lang="en-US" sz="1400" dirty="0"/>
          </a:p>
        </p:txBody>
      </p:sp>
      <p:sp>
        <p:nvSpPr>
          <p:cNvPr id="8" name="Rectangle 7"/>
          <p:cNvSpPr/>
          <p:nvPr/>
        </p:nvSpPr>
        <p:spPr>
          <a:xfrm>
            <a:off x="4813766" y="6439138"/>
            <a:ext cx="2238113" cy="369332"/>
          </a:xfrm>
          <a:prstGeom prst="rect">
            <a:avLst/>
          </a:prstGeom>
        </p:spPr>
        <p:txBody>
          <a:bodyPr wrap="none">
            <a:spAutoFit/>
          </a:bodyPr>
          <a:lstStyle/>
          <a:p>
            <a:pPr algn="r" rtl="1"/>
            <a:r>
              <a:rPr lang="fa-IR"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ب. </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Corner Crop  256 × 256</a:t>
            </a:r>
            <a:endParaRPr lang="en-US" sz="1400" dirty="0"/>
          </a:p>
        </p:txBody>
      </p:sp>
      <p:sp>
        <p:nvSpPr>
          <p:cNvPr id="10" name="Rectangle 9"/>
          <p:cNvSpPr/>
          <p:nvPr/>
        </p:nvSpPr>
        <p:spPr>
          <a:xfrm>
            <a:off x="7191168" y="6415702"/>
            <a:ext cx="2119490" cy="369332"/>
          </a:xfrm>
          <a:prstGeom prst="rect">
            <a:avLst/>
          </a:prstGeom>
        </p:spPr>
        <p:txBody>
          <a:bodyPr wrap="none">
            <a:spAutoFit/>
          </a:bodyPr>
          <a:lstStyle/>
          <a:p>
            <a:pPr algn="r" rtl="1"/>
            <a:r>
              <a:rPr lang="fa-IR"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ج. </a:t>
            </a:r>
            <a:r>
              <a:rPr lang="en-US"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Center Crop 256 × 256</a:t>
            </a:r>
            <a:endParaRPr lang="en-US" sz="1400" dirty="0"/>
          </a:p>
        </p:txBody>
      </p:sp>
      <p:cxnSp>
        <p:nvCxnSpPr>
          <p:cNvPr id="11" name="Straight Connector 10"/>
          <p:cNvCxnSpPr/>
          <p:nvPr/>
        </p:nvCxnSpPr>
        <p:spPr>
          <a:xfrm>
            <a:off x="766354" y="531053"/>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20070" y="56803"/>
            <a:ext cx="6201425"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مقایسه الگوریتم پیشنهادی در مقابله با نویز برش– پایگاه داده تصاویر عمومی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
        <p:nvSpPr>
          <p:cNvPr id="13" name="Rectangle 12"/>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42</a:t>
            </a:r>
            <a:endParaRPr lang="en-US" dirty="0"/>
          </a:p>
        </p:txBody>
      </p:sp>
    </p:spTree>
    <p:extLst>
      <p:ext uri="{BB962C8B-B14F-4D97-AF65-F5344CB8AC3E}">
        <p14:creationId xmlns:p14="http://schemas.microsoft.com/office/powerpoint/2010/main" val="180397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565606" y="56388"/>
            <a:ext cx="9912291" cy="400110"/>
          </a:xfrm>
          <a:prstGeom prst="rect">
            <a:avLst/>
          </a:prstGeom>
          <a:noFill/>
        </p:spPr>
        <p:txBody>
          <a:bodyPr wrap="square" rtlCol="0">
            <a:spAutoFit/>
          </a:bodyPr>
          <a:lstStyle/>
          <a:p>
            <a:pPr algn="r" rtl="1">
              <a:lnSpc>
                <a:spcPct val="100000"/>
              </a:lnSpc>
            </a:pPr>
            <a:r>
              <a:rPr lang="fa-IR" sz="2000" dirty="0" smtClean="0">
                <a:latin typeface="Times New Roman" panose="02020603050405020304" pitchFamily="18" charset="0"/>
                <a:cs typeface="B Nazanin" panose="00000400000000000000" pitchFamily="2" charset="-78"/>
              </a:rPr>
              <a:t>ارزیابی </a:t>
            </a:r>
            <a:r>
              <a:rPr lang="en-US" sz="2000" dirty="0" smtClean="0">
                <a:latin typeface="Times New Roman" panose="02020603050405020304" pitchFamily="18" charset="0"/>
                <a:cs typeface="B Nazanin" panose="00000400000000000000" pitchFamily="2" charset="-78"/>
              </a:rPr>
              <a:t>NC</a:t>
            </a:r>
            <a:r>
              <a:rPr lang="fa-IR" sz="2000" dirty="0" smtClean="0">
                <a:latin typeface="Times New Roman" panose="02020603050405020304" pitchFamily="18" charset="0"/>
                <a:cs typeface="B Nazanin" panose="00000400000000000000" pitchFamily="2" charset="-78"/>
              </a:rPr>
              <a:t> در مقابله با نویز برش – پایگاه داده تصاویر عمومی</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889920808"/>
              </p:ext>
            </p:extLst>
          </p:nvPr>
        </p:nvGraphicFramePr>
        <p:xfrm>
          <a:off x="2556769" y="1626682"/>
          <a:ext cx="6554962" cy="4596779"/>
        </p:xfrm>
        <a:graphic>
          <a:graphicData uri="http://schemas.openxmlformats.org/drawingml/2006/table">
            <a:tbl>
              <a:tblPr firstRow="1" firstCol="1" bandRow="1"/>
              <a:tblGrid>
                <a:gridCol w="443932"/>
                <a:gridCol w="1509156"/>
                <a:gridCol w="843693"/>
                <a:gridCol w="809354"/>
                <a:gridCol w="2948827"/>
              </a:tblGrid>
              <a:tr h="210996">
                <a:tc gridSpan="5">
                  <a:txBody>
                    <a:bodyPr/>
                    <a:lstStyle/>
                    <a:p>
                      <a:pPr algn="justLow"/>
                      <a:endParaRPr lang="en-US" sz="1000" dirty="0">
                        <a:effectLst/>
                        <a:latin typeface="Calibri" panose="020F0502020204030204" pitchFamily="34" charset="0"/>
                        <a:cs typeface="Arial" panose="020B0604020202020204" pitchFamily="34" charset="0"/>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44825">
                <a:tc>
                  <a:txBody>
                    <a:bodyPr/>
                    <a:lstStyle/>
                    <a:p>
                      <a:pPr marL="0" marR="0" algn="ctr" rtl="0">
                        <a:spcBef>
                          <a:spcPts val="0"/>
                        </a:spcBef>
                        <a:spcAft>
                          <a:spcPts val="0"/>
                        </a:spcAft>
                      </a:pP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ردیف</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مقاله</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a:spcBef>
                          <a:spcPts val="0"/>
                        </a:spcBef>
                        <a:spcAft>
                          <a:spcPts val="0"/>
                        </a:spcAft>
                      </a:pP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اندازه پیام</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NC</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rtl="0">
                        <a:spcBef>
                          <a:spcPts val="0"/>
                        </a:spcBef>
                        <a:spcAft>
                          <a:spcPts val="0"/>
                        </a:spcAft>
                      </a:pP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اندازه نویز برش</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399">
                <a:tc>
                  <a:txBody>
                    <a:bodyPr/>
                    <a:lstStyle/>
                    <a:p>
                      <a:pPr marL="0" marR="0" algn="r"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نایاک و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همکاران</a:t>
                      </a: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2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 ×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0.9511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Left Corner Crop  161 × 161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r>
              <a:tr h="315982">
                <a:tc>
                  <a:txBody>
                    <a:bodyPr/>
                    <a:lstStyle/>
                    <a:p>
                      <a:pPr marL="0" marR="0" algn="r"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r>
                        <a:rPr lang="fa-IR" sz="1400" b="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 ×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Left Corner Crop  161 × 161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r>
              <a:tr h="309399">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kumimoji="0" lang="ar-SA"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نایاک و همکاران</a:t>
                      </a:r>
                      <a:r>
                        <a:rPr kumimoji="0" lang="fa-IR"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 </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 ×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0.8472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Left Corner Crop  256 × 256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r>
              <a:tr h="309399">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a:noFill/>
                    </a:lnB>
                  </a:tcPr>
                </a:tc>
                <a:tc>
                  <a:txBody>
                    <a:bodyPr/>
                    <a:lstStyle/>
                    <a:p>
                      <a:pPr marL="0" marR="0" algn="l" rtl="1">
                        <a:spcBef>
                          <a:spcPts val="0"/>
                        </a:spcBef>
                        <a:spcAft>
                          <a:spcPts val="0"/>
                        </a:spcAft>
                      </a:pPr>
                      <a:r>
                        <a:rPr lang="ar-SA" sz="14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پارا و </a:t>
                      </a:r>
                      <a:r>
                        <a:rPr lang="ar-SA"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همکاران</a:t>
                      </a:r>
                      <a:r>
                        <a:rPr lang="fa-IR" sz="14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2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Left Corner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a:noFill/>
                    </a:lnB>
                  </a:tcPr>
                </a:tc>
              </a:tr>
              <a:tr h="315982">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ar-SA" sz="1400" b="1"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الگوریتم</a:t>
                      </a:r>
                      <a:r>
                        <a:rPr kumimoji="0" lang="fa-IR" sz="1400" b="0" i="0" u="none" strike="noStrike" kern="1200" cap="none" spc="0" normalizeH="0" baseline="0" noProof="0" dirty="0" smtClean="0">
                          <a:ln>
                            <a:noFill/>
                          </a:ln>
                          <a:solidFill>
                            <a:prstClr val="black"/>
                          </a:solidFill>
                          <a:effectLst/>
                          <a:uLnTx/>
                          <a:uFillTx/>
                          <a:latin typeface="Times New Roman" panose="02020603050405020304" pitchFamily="18" charset="0"/>
                          <a:ea typeface="Times New Roman" panose="02020603050405020304" pitchFamily="18" charset="0"/>
                          <a:cs typeface="B Nazanin" panose="00000400000000000000" pitchFamily="2" charset="-78"/>
                        </a:rPr>
                        <a:t> </a:t>
                      </a:r>
                      <a:r>
                        <a:rPr kumimoji="0" lang="ar-SA" sz="1400" b="1"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پیشنهادی</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b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 × 128</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Left Corner Crop  256 × 256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r>
              <a:tr h="309399">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kumimoji="0" lang="ar-SA"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پارا و همکاران</a:t>
                      </a:r>
                      <a:r>
                        <a:rPr kumimoji="0" lang="fa-IR"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 </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0.9986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Right Corner Crop  256 × 256</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r>
              <a:tr h="315982">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r>
                        <a:rPr lang="fa-IR" sz="1400" b="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Bottom Right Corner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r>
              <a:tr h="309399">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kumimoji="0" lang="ar-SA"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نایاک و همکاران</a:t>
                      </a:r>
                      <a:r>
                        <a:rPr kumimoji="0" lang="fa-IR"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 </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 × 128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0.3609</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Right Edge Crop 512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315982">
                <a:tc>
                  <a:txBody>
                    <a:bodyPr/>
                    <a:lstStyle/>
                    <a:p>
                      <a:pPr marL="0" marR="0" algn="r"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r>
                        <a:rPr lang="fa-IR" sz="1400" b="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128 × 128</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Right Edge Crop 512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r h="309399">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kumimoji="0" lang="ar-SA"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پارا و همکاران</a:t>
                      </a:r>
                      <a:r>
                        <a:rPr kumimoji="0" lang="fa-IR"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 </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0.9975</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Left Corner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r>
              <a:tr h="315982">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r>
                        <a:rPr lang="fa-IR" sz="1400" b="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Left Corner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r>
              <a:tr h="309399">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1">
                        <a:spcBef>
                          <a:spcPts val="0"/>
                        </a:spcBef>
                        <a:spcAft>
                          <a:spcPts val="0"/>
                        </a:spcAft>
                      </a:pPr>
                      <a:r>
                        <a:rPr kumimoji="0" lang="ar-SA"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پارا و همکاران</a:t>
                      </a:r>
                      <a:r>
                        <a:rPr kumimoji="0" lang="fa-IR"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 </a:t>
                      </a:r>
                      <a:r>
                        <a:rPr kumimoji="0" lang="en-US" sz="1200" b="0" i="0" u="none" strike="noStrike" kern="1200" cap="none" spc="0" normalizeH="0" baseline="0" noProof="0" dirty="0" smtClean="0">
                          <a:ln>
                            <a:noFill/>
                          </a:ln>
                          <a:solidFill>
                            <a:srgbClr val="000000"/>
                          </a:solidFill>
                          <a:effectLst/>
                          <a:uLnTx/>
                          <a:uFillTx/>
                          <a:latin typeface="Times New Roman" panose="02020603050405020304" pitchFamily="18" charset="0"/>
                          <a:ea typeface="Times New Roman" panose="02020603050405020304" pitchFamily="18" charset="0"/>
                          <a:cs typeface="B Nazanin" panose="00000400000000000000" pitchFamily="2" charset="-78"/>
                        </a:rPr>
                        <a:t>(2017)</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0.9975</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right Corner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w="12700" cap="flat" cmpd="sng" algn="ctr">
                      <a:solidFill>
                        <a:srgbClr val="000000"/>
                      </a:solidFill>
                      <a:prstDash val="solid"/>
                      <a:round/>
                      <a:headEnd type="none" w="med" len="med"/>
                      <a:tailEnd type="none" w="med" len="med"/>
                    </a:lnT>
                    <a:lnB>
                      <a:noFill/>
                    </a:lnB>
                  </a:tcPr>
                </a:tc>
              </a:tr>
              <a:tr h="315982">
                <a:tc>
                  <a:txBody>
                    <a:bodyPr/>
                    <a:lstStyle/>
                    <a:p>
                      <a:pPr marL="0" marR="0" algn="r"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الگوریتم</a:t>
                      </a:r>
                      <a:r>
                        <a:rPr lang="fa-IR" sz="1400" b="0" baseline="0" dirty="0" smtClean="0">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ar-SA" sz="1400" b="1"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پیشنهادی</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64 × 64</a:t>
                      </a:r>
                      <a:endParaRPr lang="en-US" sz="120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rtl="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right Corner Crop  256 × 256</a:t>
                      </a:r>
                      <a:endParaRPr lang="en-US" sz="12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59247" marR="59247"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2574364" y="1173916"/>
            <a:ext cx="6537367" cy="369332"/>
          </a:xfrm>
          <a:prstGeom prst="rect">
            <a:avLst/>
          </a:prstGeom>
        </p:spPr>
        <p:txBody>
          <a:bodyPr wrap="none">
            <a:spAutoFit/>
          </a:bodyPr>
          <a:lstStyle/>
          <a:p>
            <a:pPr algn="r" rtl="1"/>
            <a:r>
              <a:rPr lang="fa-IR" dirty="0" smtClean="0">
                <a:latin typeface="Times New Roman" panose="02020603050405020304" pitchFamily="18" charset="0"/>
                <a:ea typeface="Calibri" panose="020F0502020204030204" pitchFamily="34" charset="0"/>
                <a:cs typeface="B Nazanin" panose="00000400000000000000" pitchFamily="2" charset="-78"/>
              </a:rPr>
              <a:t>جدول (23) : ارزیابی </a:t>
            </a:r>
            <a:r>
              <a:rPr lang="en-US" sz="1400" dirty="0">
                <a:latin typeface="Times New Roman" panose="02020603050405020304" pitchFamily="18" charset="0"/>
                <a:ea typeface="Calibri" panose="020F0502020204030204" pitchFamily="34" charset="0"/>
              </a:rPr>
              <a:t>NC</a:t>
            </a:r>
            <a:r>
              <a:rPr lang="en-US" dirty="0">
                <a:latin typeface="B Nazanin" panose="00000400000000000000" pitchFamily="2" charset="-78"/>
                <a:ea typeface="Calibri" panose="020F0502020204030204" pitchFamily="34" charset="0"/>
              </a:rPr>
              <a:t> </a:t>
            </a:r>
            <a:r>
              <a:rPr lang="fa-IR" dirty="0" smtClean="0">
                <a:latin typeface="B Nazanin" panose="00000400000000000000" pitchFamily="2" charset="-78"/>
                <a:ea typeface="Calibri" panose="020F0502020204030204" pitchFamily="34" charset="0"/>
              </a:rPr>
              <a:t> - </a:t>
            </a:r>
            <a:r>
              <a:rPr lang="fa-IR" dirty="0" smtClean="0">
                <a:latin typeface="Times New Roman" panose="02020603050405020304" pitchFamily="18" charset="0"/>
                <a:ea typeface="Calibri" panose="020F0502020204030204" pitchFamily="34" charset="0"/>
                <a:cs typeface="B Nazanin" panose="00000400000000000000" pitchFamily="2" charset="-78"/>
              </a:rPr>
              <a:t>مقایسه </a:t>
            </a:r>
            <a:r>
              <a:rPr lang="fa-IR" dirty="0">
                <a:latin typeface="Times New Roman" panose="02020603050405020304" pitchFamily="18" charset="0"/>
                <a:ea typeface="Calibri" panose="020F0502020204030204" pitchFamily="34" charset="0"/>
                <a:cs typeface="B Nazanin" panose="00000400000000000000" pitchFamily="2" charset="-78"/>
              </a:rPr>
              <a:t>روش پیشنهادی با مقاله های دیگر بر روی تصویر </a:t>
            </a:r>
            <a:r>
              <a:rPr lang="en-US" sz="1400" dirty="0">
                <a:latin typeface="Times New Roman" panose="02020603050405020304" pitchFamily="18" charset="0"/>
                <a:ea typeface="Calibri" panose="020F0502020204030204" pitchFamily="34" charset="0"/>
              </a:rPr>
              <a:t>Lena</a:t>
            </a:r>
            <a:endParaRPr lang="en-US" dirty="0"/>
          </a:p>
        </p:txBody>
      </p:sp>
      <p:sp>
        <p:nvSpPr>
          <p:cNvPr id="8" name="Rectangle 7"/>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43</a:t>
            </a:r>
            <a:endParaRPr lang="en-US" dirty="0"/>
          </a:p>
        </p:txBody>
      </p:sp>
    </p:spTree>
    <p:extLst>
      <p:ext uri="{BB962C8B-B14F-4D97-AF65-F5344CB8AC3E}">
        <p14:creationId xmlns:p14="http://schemas.microsoft.com/office/powerpoint/2010/main" val="1434502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32073" y="58374"/>
            <a:ext cx="3967166"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نتیجه گیری :</a:t>
            </a:r>
            <a:endParaRPr lang="en-US" sz="2000" dirty="0">
              <a:latin typeface="Times New Roman" panose="02020603050405020304" pitchFamily="18" charset="0"/>
              <a:cs typeface="B Nazanin" panose="00000400000000000000" pitchFamily="2" charset="-78"/>
            </a:endParaRPr>
          </a:p>
        </p:txBody>
      </p:sp>
      <p:sp>
        <p:nvSpPr>
          <p:cNvPr id="6" name="TextBox 5"/>
          <p:cNvSpPr txBox="1"/>
          <p:nvPr/>
        </p:nvSpPr>
        <p:spPr>
          <a:xfrm>
            <a:off x="6814461" y="1444770"/>
            <a:ext cx="3967166"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ویژگی های الگوریتم پیشنهادی :</a:t>
            </a:r>
            <a:endParaRPr lang="en-US" sz="2000" dirty="0">
              <a:latin typeface="Times New Roman" panose="02020603050405020304" pitchFamily="18" charset="0"/>
              <a:cs typeface="B Nazanin" panose="00000400000000000000" pitchFamily="2" charset="-78"/>
            </a:endParaRPr>
          </a:p>
        </p:txBody>
      </p:sp>
      <p:sp>
        <p:nvSpPr>
          <p:cNvPr id="7" name="TextBox 6"/>
          <p:cNvSpPr txBox="1"/>
          <p:nvPr/>
        </p:nvSpPr>
        <p:spPr>
          <a:xfrm>
            <a:off x="994299" y="2395360"/>
            <a:ext cx="9115500" cy="707886"/>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1. جای گذاری بسیار مناسب تصویر پیام درون تصویر میزبان با حداقل میزان ایجاد نویز و تغییر ساختار ، نسبت به مقالات گذشته.</a:t>
            </a:r>
            <a:endParaRPr lang="en-US" sz="2000" dirty="0">
              <a:latin typeface="Times New Roman" panose="02020603050405020304" pitchFamily="18" charset="0"/>
              <a:cs typeface="B Nazanin" panose="00000400000000000000" pitchFamily="2" charset="-78"/>
            </a:endParaRPr>
          </a:p>
        </p:txBody>
      </p:sp>
      <p:sp>
        <p:nvSpPr>
          <p:cNvPr id="8" name="TextBox 7"/>
          <p:cNvSpPr txBox="1"/>
          <p:nvPr/>
        </p:nvSpPr>
        <p:spPr>
          <a:xfrm>
            <a:off x="1760654" y="3185307"/>
            <a:ext cx="8349145"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2. ظرفیت دو تا پنج برابری در انتخاب اندازه تصویر پیام ، نسبت به مقالات گذشته بدون افزایش اثر نویز . </a:t>
            </a:r>
            <a:endParaRPr lang="en-US" sz="2000" dirty="0">
              <a:latin typeface="Times New Roman" panose="02020603050405020304" pitchFamily="18" charset="0"/>
              <a:cs typeface="B Nazanin" panose="00000400000000000000" pitchFamily="2" charset="-78"/>
            </a:endParaRPr>
          </a:p>
        </p:txBody>
      </p:sp>
      <p:sp>
        <p:nvSpPr>
          <p:cNvPr id="9" name="TextBox 8"/>
          <p:cNvSpPr txBox="1"/>
          <p:nvPr/>
        </p:nvSpPr>
        <p:spPr>
          <a:xfrm>
            <a:off x="1760654" y="3772713"/>
            <a:ext cx="8349145"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3. امکان تشخیص چشمی تصویر پیام بازیابی شده تا 97 درصد نویز نمک فلفل . </a:t>
            </a:r>
            <a:endParaRPr lang="en-US" sz="2000" dirty="0">
              <a:latin typeface="Times New Roman" panose="02020603050405020304" pitchFamily="18" charset="0"/>
              <a:cs typeface="B Nazanin" panose="00000400000000000000" pitchFamily="2" charset="-78"/>
            </a:endParaRPr>
          </a:p>
        </p:txBody>
      </p:sp>
      <p:sp>
        <p:nvSpPr>
          <p:cNvPr id="10" name="TextBox 9"/>
          <p:cNvSpPr txBox="1"/>
          <p:nvPr/>
        </p:nvSpPr>
        <p:spPr>
          <a:xfrm>
            <a:off x="1269508" y="4386748"/>
            <a:ext cx="8840292"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4. ایجاد موازنه بین سه کمیت ظرفیت جای گذاری ، مقاومت چشمگیر و نامرئی بدون نسب به مقالات بروز .</a:t>
            </a:r>
            <a:endParaRPr lang="en-US" sz="2000" dirty="0">
              <a:latin typeface="Times New Roman" panose="02020603050405020304" pitchFamily="18" charset="0"/>
              <a:cs typeface="B Nazanin" panose="00000400000000000000" pitchFamily="2" charset="-78"/>
            </a:endParaRPr>
          </a:p>
        </p:txBody>
      </p:sp>
      <p:sp>
        <p:nvSpPr>
          <p:cNvPr id="11" name="Rectangle 10"/>
          <p:cNvSpPr/>
          <p:nvPr/>
        </p:nvSpPr>
        <p:spPr>
          <a:xfrm>
            <a:off x="766354" y="95120"/>
            <a:ext cx="402674"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44</a:t>
            </a:r>
            <a:endParaRPr lang="en-US" dirty="0"/>
          </a:p>
        </p:txBody>
      </p:sp>
    </p:spTree>
    <p:extLst>
      <p:ext uri="{BB962C8B-B14F-4D97-AF65-F5344CB8AC3E}">
        <p14:creationId xmlns:p14="http://schemas.microsoft.com/office/powerpoint/2010/main" val="1420635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0159" y="2601158"/>
            <a:ext cx="3382392" cy="1323439"/>
          </a:xfrm>
          <a:prstGeom prst="rect">
            <a:avLst/>
          </a:prstGeom>
          <a:noFill/>
        </p:spPr>
        <p:txBody>
          <a:bodyPr wrap="square" rtlCol="0">
            <a:spAutoFit/>
          </a:bodyPr>
          <a:lstStyle/>
          <a:p>
            <a:r>
              <a:rPr lang="fa-IR" sz="8000" dirty="0" smtClean="0">
                <a:cs typeface="B Nazanin" panose="00000400000000000000" pitchFamily="2" charset="-78"/>
              </a:rPr>
              <a:t>پرسش ؟</a:t>
            </a:r>
            <a:endParaRPr lang="en-US" sz="8000" dirty="0">
              <a:cs typeface="B Nazanin" panose="00000400000000000000" pitchFamily="2" charset="-78"/>
            </a:endParaRPr>
          </a:p>
        </p:txBody>
      </p:sp>
    </p:spTree>
    <p:extLst>
      <p:ext uri="{BB962C8B-B14F-4D97-AF65-F5344CB8AC3E}">
        <p14:creationId xmlns:p14="http://schemas.microsoft.com/office/powerpoint/2010/main" val="2934696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1905" y="2216243"/>
            <a:ext cx="6050872" cy="1121761"/>
          </a:xfrm>
        </p:spPr>
        <p:txBody>
          <a:bodyPr>
            <a:noAutofit/>
          </a:bodyPr>
          <a:lstStyle/>
          <a:p>
            <a:pPr marL="0" indent="0">
              <a:buNone/>
            </a:pPr>
            <a:r>
              <a:rPr lang="fa-IR" sz="6600" dirty="0" smtClean="0">
                <a:cs typeface="B Nazanin" panose="00000400000000000000" pitchFamily="2" charset="-78"/>
              </a:rPr>
              <a:t>با سپاس از توجه شما</a:t>
            </a:r>
          </a:p>
        </p:txBody>
      </p:sp>
      <p:sp>
        <p:nvSpPr>
          <p:cNvPr id="4" name="Rectangle 3"/>
          <p:cNvSpPr/>
          <p:nvPr/>
        </p:nvSpPr>
        <p:spPr>
          <a:xfrm>
            <a:off x="1844142" y="5633083"/>
            <a:ext cx="1848583" cy="646331"/>
          </a:xfrm>
          <a:prstGeom prst="rect">
            <a:avLst/>
          </a:prstGeom>
        </p:spPr>
        <p:txBody>
          <a:bodyPr wrap="none">
            <a:spAutoFit/>
          </a:bodyPr>
          <a:lstStyle/>
          <a:p>
            <a:r>
              <a:rPr lang="fa-IR" sz="3600" dirty="0">
                <a:cs typeface="B Nazanin" panose="00000400000000000000" pitchFamily="2" charset="-78"/>
              </a:rPr>
              <a:t>وحید زارعی</a:t>
            </a:r>
            <a:endParaRPr lang="en-US" sz="3600" dirty="0">
              <a:cs typeface="B Nazanin" panose="00000400000000000000" pitchFamily="2" charset="-78"/>
            </a:endParaRPr>
          </a:p>
        </p:txBody>
      </p:sp>
    </p:spTree>
    <p:extLst>
      <p:ext uri="{BB962C8B-B14F-4D97-AF65-F5344CB8AC3E}">
        <p14:creationId xmlns:p14="http://schemas.microsoft.com/office/powerpoint/2010/main" val="31841742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06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25584"/>
            <a:ext cx="2147982" cy="21196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655" y="3795042"/>
            <a:ext cx="1219200" cy="1219200"/>
          </a:xfrm>
          <a:prstGeom prst="rect">
            <a:avLst/>
          </a:prstGeom>
        </p:spPr>
      </p:pic>
      <p:sp>
        <p:nvSpPr>
          <p:cNvPr id="6" name="Rectangle 5"/>
          <p:cNvSpPr/>
          <p:nvPr/>
        </p:nvSpPr>
        <p:spPr>
          <a:xfrm>
            <a:off x="711781" y="3279601"/>
            <a:ext cx="133402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Rate = 97 %</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506597" y="5160351"/>
            <a:ext cx="1744388" cy="1200329"/>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BER (%) </a:t>
            </a:r>
            <a:r>
              <a:rPr lang="en-US" dirty="0" smtClean="0">
                <a:latin typeface="Times New Roman" panose="02020603050405020304" pitchFamily="18" charset="0"/>
                <a:cs typeface="Times New Roman" panose="02020603050405020304" pitchFamily="18" charset="0"/>
              </a:rPr>
              <a:t>=7.629</a:t>
            </a:r>
          </a:p>
          <a:p>
            <a:r>
              <a:rPr lang="en-US" dirty="0" smtClean="0">
                <a:latin typeface="Times New Roman" panose="02020603050405020304" pitchFamily="18" charset="0"/>
                <a:cs typeface="Times New Roman" panose="02020603050405020304" pitchFamily="18" charset="0"/>
              </a:rPr>
              <a:t>MSE = 0.076 </a:t>
            </a:r>
          </a:p>
          <a:p>
            <a:r>
              <a:rPr lang="en-US" dirty="0" smtClean="0">
                <a:latin typeface="Times New Roman" panose="02020603050405020304" pitchFamily="18" charset="0"/>
                <a:cs typeface="Times New Roman" panose="02020603050405020304" pitchFamily="18" charset="0"/>
              </a:rPr>
              <a:t>CC = 0.825</a:t>
            </a:r>
          </a:p>
          <a:p>
            <a:r>
              <a:rPr lang="en-US" dirty="0" smtClean="0">
                <a:latin typeface="Times New Roman" panose="02020603050405020304" pitchFamily="18" charset="0"/>
                <a:cs typeface="Times New Roman" panose="02020603050405020304" pitchFamily="18" charset="0"/>
              </a:rPr>
              <a:t>NC= 0.945</a:t>
            </a:r>
            <a:endParaRPr lang="en-US" dirty="0"/>
          </a:p>
        </p:txBody>
      </p:sp>
      <p:sp>
        <p:nvSpPr>
          <p:cNvPr id="8" name="Rectangle 7"/>
          <p:cNvSpPr/>
          <p:nvPr/>
        </p:nvSpPr>
        <p:spPr>
          <a:xfrm>
            <a:off x="2704822" y="1677234"/>
            <a:ext cx="4095993"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 : تعداد بیت های سالم با تکرار تصویر پنهان نگاری شده</a:t>
            </a:r>
            <a:r>
              <a:rPr lang="en-US" dirty="0" smtClean="0">
                <a:latin typeface="Times New Roman" panose="02020603050405020304" pitchFamily="18" charset="0"/>
                <a:cs typeface="B Nazanin" panose="00000400000000000000" pitchFamily="2" charset="-78"/>
              </a:rPr>
              <a:t> </a:t>
            </a:r>
            <a:endParaRPr lang="en-US" dirty="0">
              <a:latin typeface="Times New Roman" panose="02020603050405020304" pitchFamily="18" charset="0"/>
              <a:cs typeface="B Nazanin" panose="00000400000000000000" pitchFamily="2" charset="-78"/>
            </a:endParaRPr>
          </a:p>
        </p:txBody>
      </p:sp>
      <p:sp>
        <p:nvSpPr>
          <p:cNvPr id="9" name="Rectangle 8"/>
          <p:cNvSpPr/>
          <p:nvPr/>
        </p:nvSpPr>
        <p:spPr>
          <a:xfrm>
            <a:off x="6718969" y="1668358"/>
            <a:ext cx="2908168" cy="369332"/>
          </a:xfrm>
          <a:prstGeom prst="rect">
            <a:avLst/>
          </a:prstGeom>
        </p:spPr>
        <p:txBody>
          <a:bodyPr wrap="none">
            <a:spAutoFit/>
          </a:bodyPr>
          <a:lstStyle/>
          <a:p>
            <a:r>
              <a:rPr lang="en-US" dirty="0" smtClean="0">
                <a:latin typeface="Times New Roman" panose="02020603050405020304" pitchFamily="18" charset="0"/>
                <a:cs typeface="B Nazanin" panose="00000400000000000000" pitchFamily="2" charset="-78"/>
              </a:rPr>
              <a:t>512</a:t>
            </a:r>
            <a:r>
              <a:rPr lang="fa-IR" dirty="0" smtClean="0">
                <a:latin typeface="Times New Roman" panose="02020603050405020304" pitchFamily="18" charset="0"/>
                <a:cs typeface="B Nazanin" panose="00000400000000000000" pitchFamily="2" charset="-78"/>
              </a:rPr>
              <a:t> </a:t>
            </a:r>
            <a:r>
              <a:rPr lang="en-US" dirty="0" smtClean="0"/>
              <a:t>×</a:t>
            </a:r>
            <a:r>
              <a:rPr lang="fa-IR" dirty="0" smtClean="0"/>
              <a:t> </a:t>
            </a:r>
            <a:r>
              <a:rPr lang="en-US" dirty="0" smtClean="0">
                <a:latin typeface="Times New Roman" panose="02020603050405020304" pitchFamily="18" charset="0"/>
                <a:cs typeface="B Nazanin" panose="00000400000000000000" pitchFamily="2" charset="-78"/>
              </a:rPr>
              <a:t>512</a:t>
            </a:r>
            <a:r>
              <a:rPr lang="fa-IR" dirty="0" smtClean="0">
                <a:latin typeface="Times New Roman" panose="02020603050405020304" pitchFamily="18" charset="0"/>
                <a:cs typeface="B Nazanin" panose="00000400000000000000" pitchFamily="2" charset="-78"/>
              </a:rPr>
              <a:t> </a:t>
            </a:r>
            <a:r>
              <a:rPr lang="en-US" dirty="0" smtClean="0"/>
              <a:t>×</a:t>
            </a:r>
            <a:r>
              <a:rPr lang="en-US" dirty="0" smtClean="0">
                <a:latin typeface="Times New Roman" panose="02020603050405020304" pitchFamily="18" charset="0"/>
                <a:cs typeface="B Nazanin" panose="00000400000000000000" pitchFamily="2" charset="-78"/>
              </a:rPr>
              <a:t> 0.03 = 7864   Bit</a:t>
            </a:r>
            <a:endParaRPr lang="en-US" dirty="0">
              <a:latin typeface="Times New Roman" panose="02020603050405020304" pitchFamily="18" charset="0"/>
              <a:cs typeface="B Nazanin" panose="00000400000000000000" pitchFamily="2" charset="-78"/>
            </a:endParaRPr>
          </a:p>
        </p:txBody>
      </p:sp>
      <p:sp>
        <p:nvSpPr>
          <p:cNvPr id="10" name="Rectangle 9"/>
          <p:cNvSpPr/>
          <p:nvPr/>
        </p:nvSpPr>
        <p:spPr>
          <a:xfrm>
            <a:off x="4548182" y="2087089"/>
            <a:ext cx="2170787"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 : تعداد بیت های تصویر پیام</a:t>
            </a:r>
            <a:endParaRPr lang="en-US" dirty="0">
              <a:latin typeface="Times New Roman" panose="02020603050405020304" pitchFamily="18" charset="0"/>
              <a:cs typeface="B Nazanin" panose="00000400000000000000" pitchFamily="2" charset="-78"/>
            </a:endParaRPr>
          </a:p>
        </p:txBody>
      </p:sp>
      <p:sp>
        <p:nvSpPr>
          <p:cNvPr id="11" name="Rectangle 10"/>
          <p:cNvSpPr/>
          <p:nvPr/>
        </p:nvSpPr>
        <p:spPr>
          <a:xfrm>
            <a:off x="6702690" y="2087089"/>
            <a:ext cx="2323072" cy="369332"/>
          </a:xfrm>
          <a:prstGeom prst="rect">
            <a:avLst/>
          </a:prstGeom>
        </p:spPr>
        <p:txBody>
          <a:bodyPr wrap="none">
            <a:spAutoFit/>
          </a:bodyPr>
          <a:lstStyle/>
          <a:p>
            <a:r>
              <a:rPr lang="en-US" dirty="0" smtClean="0">
                <a:latin typeface="Times New Roman" panose="02020603050405020304" pitchFamily="18" charset="0"/>
                <a:cs typeface="B Nazanin" panose="00000400000000000000" pitchFamily="2" charset="-78"/>
              </a:rPr>
              <a:t>128</a:t>
            </a:r>
            <a:r>
              <a:rPr lang="fa-IR" dirty="0" smtClean="0">
                <a:latin typeface="Times New Roman" panose="02020603050405020304" pitchFamily="18" charset="0"/>
                <a:cs typeface="B Nazanin" panose="00000400000000000000" pitchFamily="2" charset="-78"/>
              </a:rPr>
              <a:t> </a:t>
            </a:r>
            <a:r>
              <a:rPr lang="en-US" dirty="0" smtClean="0"/>
              <a:t>×</a:t>
            </a:r>
            <a:r>
              <a:rPr lang="fa-IR" dirty="0" smtClean="0"/>
              <a:t> </a:t>
            </a:r>
            <a:r>
              <a:rPr lang="en-US" dirty="0" smtClean="0">
                <a:latin typeface="Times New Roman" panose="02020603050405020304" pitchFamily="18" charset="0"/>
                <a:cs typeface="B Nazanin" panose="00000400000000000000" pitchFamily="2" charset="-78"/>
              </a:rPr>
              <a:t>128</a:t>
            </a:r>
            <a:r>
              <a:rPr lang="en-US" dirty="0" smtClean="0"/>
              <a:t>  </a:t>
            </a:r>
            <a:r>
              <a:rPr lang="en-US" dirty="0" smtClean="0">
                <a:latin typeface="Times New Roman" panose="02020603050405020304" pitchFamily="18" charset="0"/>
                <a:cs typeface="B Nazanin" panose="00000400000000000000" pitchFamily="2" charset="-78"/>
              </a:rPr>
              <a:t>= 16384 Bit</a:t>
            </a:r>
            <a:endParaRPr lang="en-US" dirty="0">
              <a:latin typeface="Times New Roman" panose="02020603050405020304" pitchFamily="18" charset="0"/>
              <a:cs typeface="B Nazanin" panose="00000400000000000000" pitchFamily="2" charset="-78"/>
            </a:endParaRPr>
          </a:p>
        </p:txBody>
      </p:sp>
      <p:sp>
        <p:nvSpPr>
          <p:cNvPr id="12" name="Rectangle 11"/>
          <p:cNvSpPr/>
          <p:nvPr/>
        </p:nvSpPr>
        <p:spPr>
          <a:xfrm>
            <a:off x="3249501" y="2485229"/>
            <a:ext cx="3453189" cy="369332"/>
          </a:xfrm>
          <a:prstGeom prst="rect">
            <a:avLst/>
          </a:prstGeom>
        </p:spPr>
        <p:txBody>
          <a:bodyPr wrap="none">
            <a:spAutoFit/>
          </a:bodyPr>
          <a:lstStyle/>
          <a:p>
            <a:pPr algn="r" rtl="1"/>
            <a:r>
              <a:rPr lang="fa-IR" dirty="0" smtClean="0">
                <a:latin typeface="Times New Roman" panose="02020603050405020304" pitchFamily="18" charset="0"/>
                <a:cs typeface="B Nazanin" panose="00000400000000000000" pitchFamily="2" charset="-78"/>
              </a:rPr>
              <a:t> : تعداد بیت صحیح بازیابی شده در نرخ </a:t>
            </a:r>
            <a:r>
              <a:rPr lang="en-US" dirty="0" smtClean="0">
                <a:latin typeface="Times New Roman" panose="02020603050405020304" pitchFamily="18" charset="0"/>
                <a:cs typeface="B Nazanin" panose="00000400000000000000" pitchFamily="2" charset="-78"/>
              </a:rPr>
              <a:t>97 %</a:t>
            </a:r>
            <a:endParaRPr lang="en-US" dirty="0">
              <a:latin typeface="Times New Roman" panose="02020603050405020304" pitchFamily="18" charset="0"/>
              <a:cs typeface="B Nazanin" panose="00000400000000000000" pitchFamily="2" charset="-78"/>
            </a:endParaRPr>
          </a:p>
        </p:txBody>
      </p:sp>
      <p:sp>
        <p:nvSpPr>
          <p:cNvPr id="13" name="Rectangle 12"/>
          <p:cNvSpPr/>
          <p:nvPr/>
        </p:nvSpPr>
        <p:spPr>
          <a:xfrm>
            <a:off x="6704165" y="2488068"/>
            <a:ext cx="3869970" cy="369332"/>
          </a:xfrm>
          <a:prstGeom prst="rect">
            <a:avLst/>
          </a:prstGeom>
        </p:spPr>
        <p:txBody>
          <a:bodyPr wrap="none">
            <a:spAutoFit/>
          </a:bodyPr>
          <a:lstStyle/>
          <a:p>
            <a:r>
              <a:rPr lang="en-US" dirty="0" smtClean="0">
                <a:latin typeface="Times New Roman" panose="02020603050405020304" pitchFamily="18" charset="0"/>
                <a:cs typeface="B Nazanin" panose="00000400000000000000" pitchFamily="2" charset="-78"/>
              </a:rPr>
              <a:t>16384 - (16384</a:t>
            </a:r>
            <a:r>
              <a:rPr lang="en-US" dirty="0"/>
              <a:t> × </a:t>
            </a:r>
            <a:r>
              <a:rPr lang="en-US" dirty="0" smtClean="0"/>
              <a:t> </a:t>
            </a:r>
            <a:r>
              <a:rPr lang="en-US" dirty="0" smtClean="0">
                <a:latin typeface="Times New Roman" panose="02020603050405020304" pitchFamily="18" charset="0"/>
                <a:cs typeface="Times New Roman" panose="02020603050405020304" pitchFamily="18" charset="0"/>
              </a:rPr>
              <a:t>0.07629) </a:t>
            </a:r>
            <a:r>
              <a:rPr lang="en-US" dirty="0" smtClean="0">
                <a:latin typeface="Times New Roman" panose="02020603050405020304" pitchFamily="18" charset="0"/>
                <a:cs typeface="B Nazanin" panose="00000400000000000000" pitchFamily="2" charset="-78"/>
              </a:rPr>
              <a:t>= 16384 Bit</a:t>
            </a:r>
            <a:endParaRPr lang="en-US" dirty="0">
              <a:latin typeface="Times New Roman" panose="02020603050405020304" pitchFamily="18" charset="0"/>
              <a:cs typeface="B Nazanin" panose="00000400000000000000" pitchFamily="2" charset="-78"/>
            </a:endParaRPr>
          </a:p>
        </p:txBody>
      </p:sp>
      <p:sp>
        <p:nvSpPr>
          <p:cNvPr id="14" name="Rectangle 13"/>
          <p:cNvSpPr/>
          <p:nvPr/>
        </p:nvSpPr>
        <p:spPr>
          <a:xfrm>
            <a:off x="3249501" y="2997277"/>
            <a:ext cx="6537367"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 : تفریق تعداد بیت های صحیح بازیابی شده از تعداد بیت های سالم تصویر پنهان‌نگاری شده</a:t>
            </a:r>
            <a:endParaRPr lang="en-US" dirty="0">
              <a:latin typeface="Times New Roman" panose="02020603050405020304" pitchFamily="18" charset="0"/>
              <a:cs typeface="B Nazanin" panose="00000400000000000000" pitchFamily="2" charset="-78"/>
            </a:endParaRPr>
          </a:p>
        </p:txBody>
      </p:sp>
      <p:sp>
        <p:nvSpPr>
          <p:cNvPr id="15" name="Rectangle 14"/>
          <p:cNvSpPr/>
          <p:nvPr/>
        </p:nvSpPr>
        <p:spPr>
          <a:xfrm>
            <a:off x="9627137" y="3028924"/>
            <a:ext cx="2161169" cy="369332"/>
          </a:xfrm>
          <a:prstGeom prst="rect">
            <a:avLst/>
          </a:prstGeom>
        </p:spPr>
        <p:txBody>
          <a:bodyPr wrap="none">
            <a:spAutoFit/>
          </a:bodyPr>
          <a:lstStyle/>
          <a:p>
            <a:r>
              <a:rPr lang="en-US" dirty="0" smtClean="0">
                <a:latin typeface="Times New Roman" panose="02020603050405020304" pitchFamily="18" charset="0"/>
                <a:cs typeface="B Nazanin" panose="00000400000000000000" pitchFamily="2" charset="-78"/>
              </a:rPr>
              <a:t>16384 – 7864 = 8520</a:t>
            </a:r>
            <a:endParaRPr lang="en-US" dirty="0">
              <a:latin typeface="Times New Roman" panose="02020603050405020304" pitchFamily="18" charset="0"/>
              <a:cs typeface="B Nazanin" panose="00000400000000000000" pitchFamily="2" charset="-78"/>
            </a:endParaRPr>
          </a:p>
        </p:txBody>
      </p:sp>
      <p:cxnSp>
        <p:nvCxnSpPr>
          <p:cNvPr id="16" name="Straight Connector 15"/>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09204" y="56803"/>
            <a:ext cx="9912291"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رفع ابهام ...   - بررسی کیفیت الگوریتم پیشنهادی در بازیابی تصویر پیام</a:t>
            </a:r>
            <a:endParaRPr lang="en-US" sz="1400" dirty="0">
              <a:latin typeface="Times New Roman" panose="02020603050405020304" pitchFamily="18" charset="0"/>
              <a:cs typeface="B Nazanin" panose="00000400000000000000" pitchFamily="2" charset="-78"/>
              <a:sym typeface="Wingdings" panose="05000000000000000000" pitchFamily="2" charset="2"/>
            </a:endParaRPr>
          </a:p>
        </p:txBody>
      </p:sp>
    </p:spTree>
    <p:extLst>
      <p:ext uri="{BB962C8B-B14F-4D97-AF65-F5344CB8AC3E}">
        <p14:creationId xmlns:p14="http://schemas.microsoft.com/office/powerpoint/2010/main" val="3213217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0343" y="2791569"/>
            <a:ext cx="7330853" cy="707886"/>
          </a:xfrm>
          <a:prstGeom prst="rect">
            <a:avLst/>
          </a:prstGeom>
        </p:spPr>
        <p:txBody>
          <a:bodyPr wrap="none">
            <a:spAutoFit/>
          </a:bodyPr>
          <a:lstStyle/>
          <a:p>
            <a:r>
              <a:rPr lang="fa-IR" sz="4000" dirty="0" smtClean="0">
                <a:cs typeface="B Nazanin" panose="00000400000000000000" pitchFamily="2" charset="-78"/>
              </a:rPr>
              <a:t>روش جای گذاری تصویر پیام در تصویر میزبان</a:t>
            </a:r>
            <a:endParaRPr lang="en-US" sz="4000" dirty="0">
              <a:cs typeface="B Nazanin" panose="00000400000000000000" pitchFamily="2" charset="-78"/>
            </a:endParaRPr>
          </a:p>
        </p:txBody>
      </p:sp>
    </p:spTree>
    <p:extLst>
      <p:ext uri="{BB962C8B-B14F-4D97-AF65-F5344CB8AC3E}">
        <p14:creationId xmlns:p14="http://schemas.microsoft.com/office/powerpoint/2010/main" val="2271995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9512359"/>
              </p:ext>
            </p:extLst>
          </p:nvPr>
        </p:nvGraphicFramePr>
        <p:xfrm>
          <a:off x="5915935" y="3889447"/>
          <a:ext cx="3139575" cy="2103120"/>
        </p:xfrm>
        <a:graphic>
          <a:graphicData uri="http://schemas.openxmlformats.org/drawingml/2006/table">
            <a:tbl>
              <a:tblPr firstRow="1" bandRow="1">
                <a:tableStyleId>{5C22544A-7EE6-4342-B048-85BDC9FD1C3A}</a:tableStyleId>
              </a:tblPr>
              <a:tblGrid>
                <a:gridCol w="1075653">
                  <a:extLst>
                    <a:ext uri="{9D8B030D-6E8A-4147-A177-3AD203B41FA5}">
                      <a16:colId xmlns:a16="http://schemas.microsoft.com/office/drawing/2014/main" xmlns="" val="1074157573"/>
                    </a:ext>
                  </a:extLst>
                </a:gridCol>
                <a:gridCol w="961534">
                  <a:extLst>
                    <a:ext uri="{9D8B030D-6E8A-4147-A177-3AD203B41FA5}">
                      <a16:colId xmlns:a16="http://schemas.microsoft.com/office/drawing/2014/main" xmlns="" val="3245583973"/>
                    </a:ext>
                  </a:extLst>
                </a:gridCol>
                <a:gridCol w="1102388">
                  <a:extLst>
                    <a:ext uri="{9D8B030D-6E8A-4147-A177-3AD203B41FA5}">
                      <a16:colId xmlns:a16="http://schemas.microsoft.com/office/drawing/2014/main" xmlns="" val="3294188028"/>
                    </a:ext>
                  </a:extLst>
                </a:gridCol>
              </a:tblGrid>
              <a:tr h="341248">
                <a:tc>
                  <a:txBody>
                    <a:bodyPr/>
                    <a:lstStyle/>
                    <a:p>
                      <a:pPr algn="ctr"/>
                      <a:r>
                        <a:rPr lang="en-US" sz="1800" b="0" dirty="0" smtClean="0">
                          <a:solidFill>
                            <a:schemeClr val="tx1"/>
                          </a:solidFill>
                          <a:latin typeface="Times New Roman" panose="02020603050405020304" pitchFamily="18" charset="0"/>
                          <a:cs typeface="Times New Roman" panose="02020603050405020304" pitchFamily="18" charset="0"/>
                        </a:rPr>
                        <a:t>Bit.1 (P1)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Bit.2 (P2)</a:t>
                      </a:r>
                      <a:endParaRPr lang="en-US"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Times New Roman" panose="02020603050405020304" pitchFamily="18" charset="0"/>
                          <a:cs typeface="Times New Roman" panose="02020603050405020304" pitchFamily="18" charset="0"/>
                        </a:rPr>
                        <a:t>XOR (P1,P2)</a:t>
                      </a:r>
                      <a:endParaRPr lang="en-US"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2584102896"/>
                  </a:ext>
                </a:extLst>
              </a:tr>
              <a:tr h="293101">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34635943"/>
                  </a:ext>
                </a:extLst>
              </a:tr>
              <a:tr h="341248">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186440533"/>
                  </a:ext>
                </a:extLst>
              </a:tr>
              <a:tr h="341248">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4118239632"/>
                  </a:ext>
                </a:extLst>
              </a:tr>
              <a:tr h="341248">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69846794"/>
                  </a:ext>
                </a:extLst>
              </a:tr>
            </a:tbl>
          </a:graphicData>
        </a:graphic>
      </p:graphicFrame>
    </p:spTree>
    <p:extLst>
      <p:ext uri="{BB962C8B-B14F-4D97-AF65-F5344CB8AC3E}">
        <p14:creationId xmlns:p14="http://schemas.microsoft.com/office/powerpoint/2010/main" val="26455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32073" y="58374"/>
            <a:ext cx="3967166"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فلوچارت روش جای گذاری الگوریتم پیشنهادی :</a:t>
            </a:r>
            <a:endParaRPr lang="en-US" sz="2000" dirty="0">
              <a:latin typeface="Times New Roman" panose="02020603050405020304" pitchFamily="18" charset="0"/>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2829307066"/>
              </p:ext>
            </p:extLst>
          </p:nvPr>
        </p:nvGraphicFramePr>
        <p:xfrm>
          <a:off x="1092108" y="106667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تصویر خاکستری میزبان</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اندازه</a:t>
                      </a:r>
                      <a:r>
                        <a:rPr lang="en-US" sz="1800" b="0" baseline="0" dirty="0" smtClean="0">
                          <a:solidFill>
                            <a:schemeClr val="tx1"/>
                          </a:solidFill>
                          <a:latin typeface="Times New Roman" panose="02020603050405020304" pitchFamily="18" charset="0"/>
                          <a:cs typeface="B Nazanin" panose="00000400000000000000" pitchFamily="2" charset="-78"/>
                        </a:rPr>
                        <a:t> [</a:t>
                      </a:r>
                      <a:r>
                        <a:rPr lang="en-US" sz="1800" b="0" baseline="0" dirty="0" err="1" smtClean="0">
                          <a:solidFill>
                            <a:schemeClr val="tx1"/>
                          </a:solidFill>
                          <a:latin typeface="Times New Roman" panose="02020603050405020304" pitchFamily="18" charset="0"/>
                          <a:cs typeface="B Nazanin" panose="00000400000000000000" pitchFamily="2" charset="-78"/>
                        </a:rPr>
                        <a:t>m,n</a:t>
                      </a:r>
                      <a:r>
                        <a:rPr lang="en-US" sz="1800" b="0" baseline="0" dirty="0" smtClean="0">
                          <a:solidFill>
                            <a:schemeClr val="tx1"/>
                          </a:solidFill>
                          <a:latin typeface="Times New Roman" panose="02020603050405020304" pitchFamily="18" charset="0"/>
                          <a:cs typeface="B Nazanin" panose="00000400000000000000" pitchFamily="2" charset="-78"/>
                        </a:rPr>
                        <a:t>]</a:t>
                      </a: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یک</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29997622"/>
              </p:ext>
            </p:extLst>
          </p:nvPr>
        </p:nvGraphicFramePr>
        <p:xfrm>
          <a:off x="3168558" y="1066676"/>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پیش پردازش</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fa-IR" sz="16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endParaRPr lang="en-US" sz="16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دو</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65076586"/>
              </p:ext>
            </p:extLst>
          </p:nvPr>
        </p:nvGraphicFramePr>
        <p:xfrm>
          <a:off x="5234667" y="1066676"/>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تقسیم به 16 بلاک و چینش به روش سودوکو</a:t>
                      </a:r>
                    </a:p>
                    <a:p>
                      <a:pPr algn="ctr">
                        <a:lnSpc>
                          <a:spcPct val="100000"/>
                        </a:lnSpc>
                      </a:pPr>
                      <a:endParaRPr lang="en-US" sz="1600" b="0" baseline="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سه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33230249"/>
              </p:ext>
            </p:extLst>
          </p:nvPr>
        </p:nvGraphicFramePr>
        <p:xfrm>
          <a:off x="9373416" y="1066675"/>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800" b="0" baseline="0" dirty="0" smtClean="0">
                          <a:solidFill>
                            <a:schemeClr val="tx1"/>
                          </a:solidFill>
                          <a:latin typeface="Times New Roman" panose="02020603050405020304" pitchFamily="18" charset="0"/>
                          <a:cs typeface="B Nazanin" panose="00000400000000000000" pitchFamily="2" charset="-78"/>
                        </a:rPr>
                        <a:t>دسته بندی بلاک ها</a:t>
                      </a:r>
                      <a:endParaRPr lang="en-US" sz="1800" b="0" baseline="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4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پنج</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96418495"/>
              </p:ext>
            </p:extLst>
          </p:nvPr>
        </p:nvGraphicFramePr>
        <p:xfrm>
          <a:off x="7307307" y="1066675"/>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جهت دهی به بلاک</a:t>
                      </a:r>
                      <a:r>
                        <a:rPr lang="fa-IR" sz="1800" b="0" baseline="0" dirty="0" smtClean="0">
                          <a:solidFill>
                            <a:schemeClr val="tx1"/>
                          </a:solidFill>
                          <a:latin typeface="Times New Roman" panose="02020603050405020304" pitchFamily="18" charset="0"/>
                          <a:cs typeface="B Nazanin" panose="00000400000000000000" pitchFamily="2" charset="-78"/>
                        </a:rPr>
                        <a:t> ها</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2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چهار</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74903900"/>
              </p:ext>
            </p:extLst>
          </p:nvPr>
        </p:nvGraphicFramePr>
        <p:xfrm>
          <a:off x="9379947" y="3108954"/>
          <a:ext cx="1445624" cy="1455417"/>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55417">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جای</a:t>
                      </a:r>
                      <a:r>
                        <a:rPr lang="fa-IR" sz="1800" b="0" baseline="0" dirty="0" smtClean="0">
                          <a:solidFill>
                            <a:schemeClr val="tx1"/>
                          </a:solidFill>
                          <a:latin typeface="Times New Roman" panose="02020603050405020304" pitchFamily="18" charset="0"/>
                          <a:cs typeface="B Nazanin" panose="00000400000000000000" pitchFamily="2" charset="-78"/>
                        </a:rPr>
                        <a:t> گذاری و </a:t>
                      </a: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رمزگذاری</a:t>
                      </a: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rPr>
                        <a:t>فاز یک</a:t>
                      </a:r>
                      <a:endParaRPr lang="en-US" sz="12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endParaRPr lang="fa-IR" sz="1400" b="0" baseline="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شش</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35610306"/>
              </p:ext>
            </p:extLst>
          </p:nvPr>
        </p:nvGraphicFramePr>
        <p:xfrm>
          <a:off x="7299328" y="3108954"/>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جای</a:t>
                      </a:r>
                      <a:r>
                        <a:rPr lang="fa-IR" sz="1800" b="0" baseline="0" dirty="0" smtClean="0">
                          <a:solidFill>
                            <a:schemeClr val="tx1"/>
                          </a:solidFill>
                          <a:latin typeface="Times New Roman" panose="02020603050405020304" pitchFamily="18" charset="0"/>
                          <a:cs typeface="B Nazanin" panose="00000400000000000000" pitchFamily="2" charset="-78"/>
                        </a:rPr>
                        <a:t> گذاری و </a:t>
                      </a: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رمزگذاری</a:t>
                      </a: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rPr>
                        <a:t>فاز دو</a:t>
                      </a:r>
                      <a:endParaRPr lang="en-US" sz="12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endParaRPr lang="fa-IR" sz="1400" b="0" baseline="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هفت</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09723136"/>
              </p:ext>
            </p:extLst>
          </p:nvPr>
        </p:nvGraphicFramePr>
        <p:xfrm>
          <a:off x="1092108" y="3108954"/>
          <a:ext cx="1445624" cy="1478280"/>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تصویر پیام باینری</a:t>
                      </a:r>
                      <a:endParaRPr lang="en-US"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en-US" sz="10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بیشترین اندازه: </a:t>
                      </a:r>
                      <a:r>
                        <a:rPr lang="en-US" sz="1800" b="0" baseline="0" dirty="0" smtClean="0">
                          <a:solidFill>
                            <a:schemeClr val="tx1"/>
                          </a:solidFill>
                          <a:latin typeface="Times New Roman" panose="02020603050405020304" pitchFamily="18" charset="0"/>
                          <a:cs typeface="B Nazanin" panose="00000400000000000000" pitchFamily="2" charset="-78"/>
                        </a:rPr>
                        <a:t>[m/4,n/4]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a-IR" sz="900" b="0" baseline="0" dirty="0" smtClean="0">
                        <a:solidFill>
                          <a:schemeClr val="tx1"/>
                        </a:solidFill>
                        <a:latin typeface="Times New Roman" panose="02020603050405020304" pitchFamily="18" charset="0"/>
                        <a:cs typeface="B Nazanin" panose="00000400000000000000" pitchFamily="2" charset="-7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a-IR" sz="1800" b="0" baseline="0" dirty="0" smtClean="0">
                          <a:solidFill>
                            <a:schemeClr val="tx1"/>
                          </a:solidFill>
                          <a:latin typeface="Times New Roman" panose="02020603050405020304" pitchFamily="18" charset="0"/>
                          <a:cs typeface="B Nazanin" panose="00000400000000000000" pitchFamily="2" charset="-78"/>
                        </a:rPr>
                        <a:t>گام یک</a:t>
                      </a:r>
                      <a:endParaRPr lang="en-US" sz="1800" b="0" dirty="0" smtClean="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10022143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51741944"/>
              </p:ext>
            </p:extLst>
          </p:nvPr>
        </p:nvGraphicFramePr>
        <p:xfrm>
          <a:off x="8339999" y="5054118"/>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ادغام فاز یک و دو</a:t>
                      </a:r>
                    </a:p>
                    <a:p>
                      <a:pPr algn="ctr">
                        <a:lnSpc>
                          <a:spcPct val="100000"/>
                        </a:lnSpc>
                      </a:pPr>
                      <a:endParaRPr lang="fa-IR"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fa-IR"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endParaRPr lang="fa-IR" sz="1800" b="0" dirty="0" smtClean="0">
                        <a:solidFill>
                          <a:schemeClr val="tx1"/>
                        </a:solidFill>
                        <a:latin typeface="Times New Roman" panose="02020603050405020304" pitchFamily="18" charset="0"/>
                        <a:cs typeface="B Nazanin" panose="00000400000000000000" pitchFamily="2" charset="-78"/>
                      </a:endParaRPr>
                    </a:p>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گام هشت</a:t>
                      </a:r>
                      <a:endParaRPr lang="en-US" sz="1800" b="0" dirty="0" smtClean="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210022143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22621687"/>
              </p:ext>
            </p:extLst>
          </p:nvPr>
        </p:nvGraphicFramePr>
        <p:xfrm>
          <a:off x="1092108" y="5054117"/>
          <a:ext cx="1445624" cy="1474895"/>
        </p:xfrm>
        <a:graphic>
          <a:graphicData uri="http://schemas.openxmlformats.org/drawingml/2006/table">
            <a:tbl>
              <a:tblPr firstRow="1" bandRow="1">
                <a:tableStyleId>{5C22544A-7EE6-4342-B048-85BDC9FD1C3A}</a:tableStyleId>
              </a:tblPr>
              <a:tblGrid>
                <a:gridCol w="1445624">
                  <a:extLst>
                    <a:ext uri="{9D8B030D-6E8A-4147-A177-3AD203B41FA5}">
                      <a16:colId xmlns:a16="http://schemas.microsoft.com/office/drawing/2014/main" xmlns="" val="760345810"/>
                    </a:ext>
                  </a:extLst>
                </a:gridCol>
              </a:tblGrid>
              <a:tr h="1474895">
                <a:tc>
                  <a:txBody>
                    <a:bodyPr/>
                    <a:lstStyle/>
                    <a:p>
                      <a:pPr algn="ctr">
                        <a:lnSpc>
                          <a:spcPct val="100000"/>
                        </a:lnSpc>
                      </a:pPr>
                      <a:r>
                        <a:rPr lang="fa-IR" sz="1800" b="0" dirty="0" smtClean="0">
                          <a:solidFill>
                            <a:schemeClr val="tx1"/>
                          </a:solidFill>
                          <a:latin typeface="Times New Roman" panose="02020603050405020304" pitchFamily="18" charset="0"/>
                          <a:cs typeface="B Nazanin" panose="00000400000000000000" pitchFamily="2" charset="-78"/>
                        </a:rPr>
                        <a:t>تصویر</a:t>
                      </a:r>
                      <a:r>
                        <a:rPr lang="fa-IR" sz="1800" b="0" baseline="0" dirty="0" smtClean="0">
                          <a:solidFill>
                            <a:schemeClr val="tx1"/>
                          </a:solidFill>
                          <a:latin typeface="Times New Roman" panose="02020603050405020304" pitchFamily="18" charset="0"/>
                          <a:cs typeface="B Nazanin" panose="00000400000000000000" pitchFamily="2" charset="-78"/>
                        </a:rPr>
                        <a:t> پنهان نگاری شده</a:t>
                      </a:r>
                      <a:endParaRPr lang="en-US" sz="1800" b="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endParaRPr lang="en-US" sz="1800" b="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endParaRPr lang="en-US" sz="1800" dirty="0" smtClean="0">
                        <a:solidFill>
                          <a:schemeClr val="tx1"/>
                        </a:solidFill>
                        <a:latin typeface="Times New Roman" panose="02020603050405020304" pitchFamily="18" charset="0"/>
                        <a:cs typeface="B Nazanin" panose="00000400000000000000" pitchFamily="2" charset="-78"/>
                        <a:sym typeface="Wingdings" panose="05000000000000000000" pitchFamily="2" charset="2"/>
                      </a:endParaRPr>
                    </a:p>
                    <a:p>
                      <a:pPr algn="ctr">
                        <a:lnSpc>
                          <a:spcPct val="100000"/>
                        </a:lnSpc>
                      </a:pPr>
                      <a:r>
                        <a:rPr lang="fa-IR" sz="1800" b="0" baseline="0" dirty="0" smtClean="0">
                          <a:solidFill>
                            <a:schemeClr val="tx1"/>
                          </a:solidFill>
                          <a:latin typeface="Times New Roman" panose="02020603050405020304" pitchFamily="18" charset="0"/>
                          <a:cs typeface="B Nazanin" panose="00000400000000000000" pitchFamily="2" charset="-78"/>
                        </a:rPr>
                        <a:t>گام نه</a:t>
                      </a:r>
                      <a:endParaRPr lang="en-US" sz="1800" b="0" dirty="0">
                        <a:solidFill>
                          <a:schemeClr val="tx1"/>
                        </a:solidFill>
                        <a:latin typeface="Times New Roman" panose="02020603050405020304" pitchFamily="18" charset="0"/>
                        <a:cs typeface="B Nazanin" panose="00000400000000000000" pitchFamily="2"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18000">
                          <a:schemeClr val="accent4">
                            <a:lumMod val="0"/>
                            <a:lumOff val="100000"/>
                          </a:schemeClr>
                        </a:gs>
                        <a:gs pos="100000">
                          <a:schemeClr val="accent4">
                            <a:lumMod val="100000"/>
                          </a:schemeClr>
                        </a:gs>
                      </a:gsLst>
                      <a:path path="shape">
                        <a:fillToRect l="50000" t="50000" r="50000" b="50000"/>
                      </a:path>
                      <a:tileRect/>
                    </a:gradFill>
                  </a:tcPr>
                </a:tc>
                <a:extLst>
                  <a:ext uri="{0D108BD9-81ED-4DB2-BD59-A6C34878D82A}">
                    <a16:rowId xmlns:a16="http://schemas.microsoft.com/office/drawing/2014/main" xmlns="" val="2100221436"/>
                  </a:ext>
                </a:extLst>
              </a:tr>
            </a:tbl>
          </a:graphicData>
        </a:graphic>
      </p:graphicFrame>
      <p:cxnSp>
        <p:nvCxnSpPr>
          <p:cNvPr id="3" name="Straight Arrow Connector 2"/>
          <p:cNvCxnSpPr>
            <a:endCxn id="8" idx="1"/>
          </p:cNvCxnSpPr>
          <p:nvPr/>
        </p:nvCxnSpPr>
        <p:spPr>
          <a:xfrm>
            <a:off x="2537732" y="1804122"/>
            <a:ext cx="63082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10644" y="1801214"/>
            <a:ext cx="63082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76481" y="1777054"/>
            <a:ext cx="63082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745311" y="1756729"/>
            <a:ext cx="63082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0102759" y="2541570"/>
            <a:ext cx="8710" cy="5673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flipV="1">
            <a:off x="1802674" y="2821577"/>
            <a:ext cx="8308795" cy="287377"/>
          </a:xfrm>
          <a:prstGeom prst="bentConnector3">
            <a:avLst>
              <a:gd name="adj1" fmla="val 5"/>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802674" y="2837658"/>
            <a:ext cx="0" cy="271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022140" y="2821575"/>
            <a:ext cx="0" cy="2873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9515656" y="4571994"/>
            <a:ext cx="2809" cy="4821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8595640" y="4583849"/>
            <a:ext cx="2809" cy="4821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8" idx="3"/>
          </p:cNvCxnSpPr>
          <p:nvPr/>
        </p:nvCxnSpPr>
        <p:spPr>
          <a:xfrm flipH="1">
            <a:off x="2537732" y="5791564"/>
            <a:ext cx="580507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5</a:t>
            </a:r>
            <a:endParaRPr lang="en-US" dirty="0"/>
          </a:p>
        </p:txBody>
      </p:sp>
    </p:spTree>
    <p:extLst>
      <p:ext uri="{BB962C8B-B14F-4D97-AF65-F5344CB8AC3E}">
        <p14:creationId xmlns:p14="http://schemas.microsoft.com/office/powerpoint/2010/main" val="4059863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03739" y="113263"/>
            <a:ext cx="3924532"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گام یک : مشخصات تصویر میزبان و تصویر پیام</a:t>
            </a:r>
            <a:endParaRPr lang="en-US" sz="2000" dirty="0">
              <a:latin typeface="Times New Roman" panose="02020603050405020304" pitchFamily="18" charset="0"/>
              <a:cs typeface="B Nazanin" panose="00000400000000000000" pitchFamily="2" charset="-78"/>
            </a:endParaRPr>
          </a:p>
        </p:txBody>
      </p:sp>
      <p:graphicFrame>
        <p:nvGraphicFramePr>
          <p:cNvPr id="10" name="Table 9"/>
          <p:cNvGraphicFramePr>
            <a:graphicFrameLocks noGrp="1"/>
          </p:cNvGraphicFramePr>
          <p:nvPr>
            <p:extLst>
              <p:ext uri="{D42A27DB-BD31-4B8C-83A1-F6EECF244321}">
                <p14:modId xmlns:p14="http://schemas.microsoft.com/office/powerpoint/2010/main" val="2463538691"/>
              </p:ext>
            </p:extLst>
          </p:nvPr>
        </p:nvGraphicFramePr>
        <p:xfrm>
          <a:off x="876300" y="980921"/>
          <a:ext cx="4610099" cy="5081670"/>
        </p:xfrm>
        <a:graphic>
          <a:graphicData uri="http://schemas.openxmlformats.org/drawingml/2006/table">
            <a:tbl>
              <a:tblPr firstRow="1" bandRow="1">
                <a:tableStyleId>{5C22544A-7EE6-4342-B048-85BDC9FD1C3A}</a:tableStyleId>
              </a:tblPr>
              <a:tblGrid>
                <a:gridCol w="1386133">
                  <a:extLst>
                    <a:ext uri="{9D8B030D-6E8A-4147-A177-3AD203B41FA5}">
                      <a16:colId xmlns:a16="http://schemas.microsoft.com/office/drawing/2014/main" xmlns="" val="1608526266"/>
                    </a:ext>
                  </a:extLst>
                </a:gridCol>
                <a:gridCol w="1432150">
                  <a:extLst>
                    <a:ext uri="{9D8B030D-6E8A-4147-A177-3AD203B41FA5}">
                      <a16:colId xmlns:a16="http://schemas.microsoft.com/office/drawing/2014/main" xmlns="" val="1292451815"/>
                    </a:ext>
                  </a:extLst>
                </a:gridCol>
                <a:gridCol w="1791816">
                  <a:extLst>
                    <a:ext uri="{9D8B030D-6E8A-4147-A177-3AD203B41FA5}">
                      <a16:colId xmlns:a16="http://schemas.microsoft.com/office/drawing/2014/main" xmlns="" val="97196666"/>
                    </a:ext>
                  </a:extLst>
                </a:gridCol>
              </a:tblGrid>
              <a:tr h="526905">
                <a:tc gridSpan="3">
                  <a:txBody>
                    <a:bodyPr/>
                    <a:lstStyle/>
                    <a:p>
                      <a:pPr algn="ctr"/>
                      <a:r>
                        <a:rPr lang="fa-IR" sz="2400" b="0" dirty="0" smtClean="0">
                          <a:solidFill>
                            <a:schemeClr val="tx1"/>
                          </a:solidFill>
                          <a:latin typeface="Times New Roman" panose="02020603050405020304" pitchFamily="18" charset="0"/>
                          <a:cs typeface="B Nazanin" panose="00000400000000000000" pitchFamily="2" charset="-78"/>
                        </a:rPr>
                        <a:t>تصویرمیزبان</a:t>
                      </a:r>
                      <a:endParaRPr lang="en-US" sz="2400" b="0" dirty="0">
                        <a:solidFill>
                          <a:schemeClr val="tx1"/>
                        </a:solidFill>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171567634"/>
                  </a:ext>
                </a:extLst>
              </a:tr>
              <a:tr h="555422">
                <a:tc>
                  <a:txBody>
                    <a:bodyPr/>
                    <a:lstStyle/>
                    <a:p>
                      <a:pPr algn="ct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توانایی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a-IR" sz="1800" dirty="0" smtClean="0">
                          <a:latin typeface="Times New Roman" panose="02020603050405020304" pitchFamily="18" charset="0"/>
                          <a:cs typeface="B Nazanin" panose="00000400000000000000" pitchFamily="2" charset="-78"/>
                        </a:rPr>
                        <a:t>نمونه</a:t>
                      </a:r>
                      <a:endParaRPr lang="en-US" sz="1800" dirty="0" smtClean="0">
                        <a:latin typeface="Times New Roman" panose="02020603050405020304" pitchFamily="18" charset="0"/>
                        <a:cs typeface="B Nazanin" panose="00000400000000000000" pitchFamily="2" charset="-78"/>
                      </a:endParaRPr>
                    </a:p>
                    <a:p>
                      <a:pPr algn="ctr"/>
                      <a:r>
                        <a:rPr lang="en-US" sz="1800" dirty="0" smtClean="0">
                          <a:latin typeface="Times New Roman" panose="02020603050405020304" pitchFamily="18" charset="0"/>
                          <a:cs typeface="B Nazanin" panose="00000400000000000000" pitchFamily="2" charset="-78"/>
                        </a:rPr>
                        <a:t> (</a:t>
                      </a:r>
                      <a:r>
                        <a:rPr lang="fa-IR" sz="1800" dirty="0" smtClean="0">
                          <a:latin typeface="Times New Roman" panose="02020603050405020304" pitchFamily="18" charset="0"/>
                          <a:cs typeface="B Nazanin" panose="00000400000000000000" pitchFamily="2" charset="-78"/>
                        </a:rPr>
                        <a:t>نام:</a:t>
                      </a:r>
                      <a:r>
                        <a:rPr lang="fa-IR" sz="1800" baseline="0" dirty="0" smtClean="0">
                          <a:latin typeface="Times New Roman" panose="02020603050405020304" pitchFamily="18" charset="0"/>
                          <a:cs typeface="B Nazanin" panose="00000400000000000000" pitchFamily="2" charset="-78"/>
                        </a:rPr>
                        <a:t> پرنده ها</a:t>
                      </a:r>
                      <a:r>
                        <a:rPr lang="en-US" sz="1800" dirty="0" smtClean="0">
                          <a:latin typeface="Times New Roman" panose="02020603050405020304" pitchFamily="18" charset="0"/>
                          <a:cs typeface="B Nazanin" panose="00000400000000000000" pitchFamily="2" charset="-78"/>
                        </a:rPr>
                        <a:t>)</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3708921605"/>
                  </a:ext>
                </a:extLst>
              </a:tr>
              <a:tr h="526905">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رنگ</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خاکستری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خاکستری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01702516"/>
                  </a:ext>
                </a:extLst>
              </a:tr>
              <a:tr h="526905">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تعداد</a:t>
                      </a:r>
                      <a:r>
                        <a:rPr lang="fa-IR" sz="1800" baseline="0" dirty="0" smtClean="0">
                          <a:latin typeface="Times New Roman" panose="02020603050405020304" pitchFamily="18" charset="0"/>
                          <a:cs typeface="B Nazanin" panose="00000400000000000000" pitchFamily="2" charset="-78"/>
                        </a:rPr>
                        <a:t> ابعاد</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دو بعدی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دو بعدی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48192023"/>
                  </a:ext>
                </a:extLst>
              </a:tr>
              <a:tr h="555422">
                <a:tc>
                  <a:txBody>
                    <a:bodyPr/>
                    <a:lstStyle/>
                    <a:p>
                      <a:pPr algn="l"/>
                      <a:r>
                        <a:rPr lang="fa-IR" sz="1800" dirty="0" smtClean="0">
                          <a:latin typeface="Times New Roman" panose="02020603050405020304" pitchFamily="18" charset="0"/>
                          <a:cs typeface="B Nazanin" panose="00000400000000000000" pitchFamily="2" charset="-78"/>
                        </a:rPr>
                        <a:t>عرض</a:t>
                      </a:r>
                    </a:p>
                    <a:p>
                      <a:pPr algn="l"/>
                      <a:r>
                        <a:rPr lang="fa-IR" sz="1800" dirty="0" smtClean="0">
                          <a:latin typeface="Times New Roman" panose="02020603050405020304" pitchFamily="18" charset="0"/>
                          <a:cs typeface="B Nazanin" panose="00000400000000000000" pitchFamily="2" charset="-78"/>
                        </a:rPr>
                        <a:t>(بر واحد </a:t>
                      </a:r>
                      <a:r>
                        <a:rPr lang="fa-IR" sz="1800" baseline="0" dirty="0" smtClean="0">
                          <a:latin typeface="Times New Roman" panose="02020603050405020304" pitchFamily="18" charset="0"/>
                          <a:cs typeface="B Nazanin" panose="00000400000000000000" pitchFamily="2" charset="-78"/>
                        </a:rPr>
                        <a:t>پیکسل)</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آزاد</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512</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60868092"/>
                  </a:ext>
                </a:extLst>
              </a:tr>
              <a:tr h="555422">
                <a:tc>
                  <a:txBody>
                    <a:bodyPr/>
                    <a:lstStyle/>
                    <a:p>
                      <a:pPr algn="l"/>
                      <a:r>
                        <a:rPr lang="fa-IR" sz="1800" dirty="0" smtClean="0">
                          <a:latin typeface="Times New Roman" panose="02020603050405020304" pitchFamily="18" charset="0"/>
                          <a:cs typeface="B Nazanin" panose="00000400000000000000" pitchFamily="2" charset="-78"/>
                        </a:rPr>
                        <a:t>طول</a:t>
                      </a:r>
                    </a:p>
                    <a:p>
                      <a:pPr algn="l"/>
                      <a:r>
                        <a:rPr lang="fa-IR" sz="1800" dirty="0" smtClean="0">
                          <a:latin typeface="Times New Roman" panose="02020603050405020304" pitchFamily="18" charset="0"/>
                          <a:cs typeface="B Nazanin" panose="00000400000000000000" pitchFamily="2" charset="-78"/>
                        </a:rPr>
                        <a:t>(بر واحد</a:t>
                      </a:r>
                      <a:r>
                        <a:rPr lang="fa-IR" sz="1800" baseline="0" dirty="0" smtClean="0">
                          <a:latin typeface="Times New Roman" panose="02020603050405020304" pitchFamily="18" charset="0"/>
                          <a:cs typeface="B Nazanin" panose="00000400000000000000" pitchFamily="2" charset="-78"/>
                        </a:rPr>
                        <a:t> پیکسل)</a:t>
                      </a:r>
                      <a:endParaRPr lang="en-US" sz="1800" dirty="0" smtClean="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آزاد</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512</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05425826"/>
                  </a:ext>
                </a:extLst>
              </a:tr>
              <a:tr h="526905">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عمق بیتی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1">
                        <a:lnSpc>
                          <a:spcPct val="150000"/>
                        </a:lnSpc>
                      </a:pPr>
                      <a:r>
                        <a:rPr lang="en-US" sz="1800" dirty="0" smtClean="0">
                          <a:latin typeface="Times New Roman" panose="02020603050405020304" pitchFamily="18" charset="0"/>
                          <a:cs typeface="B Nazanin" panose="00000400000000000000" pitchFamily="2" charset="-78"/>
                        </a:rPr>
                        <a:t>8</a:t>
                      </a:r>
                      <a:r>
                        <a:rPr lang="fa-IR" sz="1800" dirty="0" smtClean="0">
                          <a:latin typeface="Times New Roman" panose="02020603050405020304" pitchFamily="18" charset="0"/>
                          <a:cs typeface="B Nazanin" panose="00000400000000000000" pitchFamily="2" charset="-78"/>
                        </a:rPr>
                        <a:t> یا بیشتر</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8</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4715321"/>
                  </a:ext>
                </a:extLst>
              </a:tr>
              <a:tr h="526905">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بیشینه مقدار</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rtl="1">
                        <a:lnSpc>
                          <a:spcPct val="150000"/>
                        </a:lnSpc>
                      </a:pPr>
                      <a:r>
                        <a:rPr lang="en-US" sz="1800" dirty="0" smtClean="0">
                          <a:latin typeface="Times New Roman" panose="02020603050405020304" pitchFamily="18" charset="0"/>
                          <a:cs typeface="B Nazanin" panose="00000400000000000000" pitchFamily="2" charset="-78"/>
                        </a:rPr>
                        <a:t>255</a:t>
                      </a:r>
                      <a:r>
                        <a:rPr lang="fa-IR" sz="1800" dirty="0" smtClean="0">
                          <a:latin typeface="Times New Roman" panose="02020603050405020304" pitchFamily="18" charset="0"/>
                          <a:cs typeface="B Nazanin" panose="00000400000000000000" pitchFamily="2" charset="-78"/>
                        </a:rPr>
                        <a:t> یا بیشتر</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255</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49963434"/>
                  </a:ext>
                </a:extLst>
              </a:tr>
              <a:tr h="526905">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کمینه مقدار</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0</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0</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9762174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13731987"/>
              </p:ext>
            </p:extLst>
          </p:nvPr>
        </p:nvGraphicFramePr>
        <p:xfrm>
          <a:off x="6377575" y="980922"/>
          <a:ext cx="4947921" cy="5026423"/>
        </p:xfrm>
        <a:graphic>
          <a:graphicData uri="http://schemas.openxmlformats.org/drawingml/2006/table">
            <a:tbl>
              <a:tblPr firstRow="1" bandRow="1">
                <a:tableStyleId>{5C22544A-7EE6-4342-B048-85BDC9FD1C3A}</a:tableStyleId>
              </a:tblPr>
              <a:tblGrid>
                <a:gridCol w="1456099">
                  <a:extLst>
                    <a:ext uri="{9D8B030D-6E8A-4147-A177-3AD203B41FA5}">
                      <a16:colId xmlns:a16="http://schemas.microsoft.com/office/drawing/2014/main" xmlns="" val="1608526266"/>
                    </a:ext>
                  </a:extLst>
                </a:gridCol>
                <a:gridCol w="2036190">
                  <a:extLst>
                    <a:ext uri="{9D8B030D-6E8A-4147-A177-3AD203B41FA5}">
                      <a16:colId xmlns:a16="http://schemas.microsoft.com/office/drawing/2014/main" xmlns="" val="1292451815"/>
                    </a:ext>
                  </a:extLst>
                </a:gridCol>
                <a:gridCol w="1455632">
                  <a:extLst>
                    <a:ext uri="{9D8B030D-6E8A-4147-A177-3AD203B41FA5}">
                      <a16:colId xmlns:a16="http://schemas.microsoft.com/office/drawing/2014/main" xmlns="" val="97196666"/>
                    </a:ext>
                  </a:extLst>
                </a:gridCol>
              </a:tblGrid>
              <a:tr h="495898">
                <a:tc gridSpan="3">
                  <a:txBody>
                    <a:bodyPr/>
                    <a:lstStyle/>
                    <a:p>
                      <a:pPr algn="ctr"/>
                      <a:r>
                        <a:rPr lang="fa-IR" sz="2400" b="0" dirty="0" smtClean="0">
                          <a:solidFill>
                            <a:schemeClr val="tx1"/>
                          </a:solidFill>
                          <a:latin typeface="Times New Roman" panose="02020603050405020304" pitchFamily="18" charset="0"/>
                          <a:cs typeface="B Nazanin" panose="00000400000000000000" pitchFamily="2" charset="-78"/>
                        </a:rPr>
                        <a:t>تصویر پیام</a:t>
                      </a:r>
                      <a:endParaRPr lang="en-US" sz="2400" b="0" dirty="0">
                        <a:solidFill>
                          <a:schemeClr val="tx1"/>
                        </a:solidFill>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171567634"/>
                  </a:ext>
                </a:extLst>
              </a:tr>
              <a:tr h="634546">
                <a:tc>
                  <a:txBody>
                    <a:bodyPr/>
                    <a:lstStyle/>
                    <a:p>
                      <a:pPr algn="ct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توانایی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a-IR" sz="1800" dirty="0" smtClean="0">
                          <a:latin typeface="Times New Roman" panose="02020603050405020304" pitchFamily="18" charset="0"/>
                          <a:cs typeface="B Nazanin" panose="00000400000000000000" pitchFamily="2" charset="-78"/>
                        </a:rPr>
                        <a:t>نمونه</a:t>
                      </a:r>
                    </a:p>
                    <a:p>
                      <a:pPr algn="ctr"/>
                      <a:r>
                        <a:rPr lang="fa-IR" sz="1800" dirty="0" smtClean="0">
                          <a:latin typeface="Times New Roman" panose="02020603050405020304" pitchFamily="18" charset="0"/>
                          <a:cs typeface="B Nazanin" panose="00000400000000000000" pitchFamily="2" charset="-78"/>
                        </a:rPr>
                        <a:t> (نام: گل)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3708921605"/>
                  </a:ext>
                </a:extLst>
              </a:tr>
              <a:tr h="492022">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رنگ</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سیاه</a:t>
                      </a:r>
                      <a:r>
                        <a:rPr lang="fa-IR" sz="1800" baseline="0" dirty="0" smtClean="0">
                          <a:latin typeface="Times New Roman" panose="02020603050405020304" pitchFamily="18" charset="0"/>
                          <a:cs typeface="B Nazanin" panose="00000400000000000000" pitchFamily="2" charset="-78"/>
                        </a:rPr>
                        <a:t> سفید ( باینری)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سیاه سفید </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801702516"/>
                  </a:ext>
                </a:extLst>
              </a:tr>
              <a:tr h="492022">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تعداد ابعاد</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دو بعدی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fa-IR" sz="1800" dirty="0" smtClean="0">
                          <a:latin typeface="Times New Roman" panose="02020603050405020304" pitchFamily="18" charset="0"/>
                          <a:cs typeface="B Nazanin" panose="00000400000000000000" pitchFamily="2" charset="-78"/>
                        </a:rPr>
                        <a:t>دو بعدی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48192023"/>
                  </a:ext>
                </a:extLst>
              </a:tr>
              <a:tr h="735765">
                <a:tc>
                  <a:txBody>
                    <a:bodyPr/>
                    <a:lstStyle/>
                    <a:p>
                      <a:pPr algn="l"/>
                      <a:r>
                        <a:rPr lang="fa-IR" sz="1800" dirty="0" smtClean="0">
                          <a:latin typeface="Times New Roman" panose="02020603050405020304" pitchFamily="18" charset="0"/>
                          <a:cs typeface="B Nazanin" panose="00000400000000000000" pitchFamily="2" charset="-78"/>
                        </a:rPr>
                        <a:t>عرض</a:t>
                      </a:r>
                    </a:p>
                    <a:p>
                      <a:pPr algn="l"/>
                      <a:r>
                        <a:rPr lang="fa-IR" sz="1800" dirty="0" smtClean="0">
                          <a:latin typeface="Times New Roman" panose="02020603050405020304" pitchFamily="18" charset="0"/>
                          <a:cs typeface="B Nazanin" panose="00000400000000000000" pitchFamily="2" charset="-78"/>
                        </a:rPr>
                        <a:t>(بر واحد</a:t>
                      </a:r>
                      <a:r>
                        <a:rPr lang="fa-IR" sz="1800" baseline="0" dirty="0" smtClean="0">
                          <a:latin typeface="Times New Roman" panose="02020603050405020304" pitchFamily="18" charset="0"/>
                          <a:cs typeface="B Nazanin" panose="00000400000000000000" pitchFamily="2" charset="-78"/>
                        </a:rPr>
                        <a:t> پیکسل)</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fa-IR" sz="1800" dirty="0" smtClean="0">
                          <a:latin typeface="Times New Roman" panose="02020603050405020304" pitchFamily="18" charset="0"/>
                          <a:cs typeface="B Nazanin" panose="00000400000000000000" pitchFamily="2" charset="-78"/>
                        </a:rPr>
                        <a:t>بیشینه</a:t>
                      </a:r>
                      <a:r>
                        <a:rPr lang="fa-IR" sz="1800" baseline="0" dirty="0" smtClean="0">
                          <a:latin typeface="Times New Roman" panose="02020603050405020304" pitchFamily="18" charset="0"/>
                          <a:cs typeface="B Nazanin" panose="00000400000000000000" pitchFamily="2" charset="-78"/>
                        </a:rPr>
                        <a:t> ¼ عرض تصویر میزبان</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128</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60868092"/>
                  </a:ext>
                </a:extLst>
              </a:tr>
              <a:tr h="634546">
                <a:tc>
                  <a:txBody>
                    <a:bodyPr/>
                    <a:lstStyle/>
                    <a:p>
                      <a:pPr algn="l"/>
                      <a:r>
                        <a:rPr lang="fa-IR" sz="1800" dirty="0" smtClean="0">
                          <a:latin typeface="Times New Roman" panose="02020603050405020304" pitchFamily="18" charset="0"/>
                          <a:cs typeface="B Nazanin" panose="00000400000000000000" pitchFamily="2" charset="-78"/>
                        </a:rPr>
                        <a:t>طول</a:t>
                      </a:r>
                    </a:p>
                    <a:p>
                      <a:pPr algn="l"/>
                      <a:r>
                        <a:rPr lang="fa-IR" sz="1800" dirty="0" smtClean="0">
                          <a:latin typeface="Times New Roman" panose="02020603050405020304" pitchFamily="18" charset="0"/>
                          <a:cs typeface="B Nazanin" panose="00000400000000000000" pitchFamily="2" charset="-78"/>
                        </a:rPr>
                        <a:t>(بر واحد</a:t>
                      </a:r>
                      <a:r>
                        <a:rPr lang="fa-IR" sz="1800" baseline="0" dirty="0" smtClean="0">
                          <a:latin typeface="Times New Roman" panose="02020603050405020304" pitchFamily="18" charset="0"/>
                          <a:cs typeface="B Nazanin" panose="00000400000000000000" pitchFamily="2" charset="-78"/>
                        </a:rPr>
                        <a:t> پیکسل)</a:t>
                      </a:r>
                      <a:endParaRPr lang="en-US" sz="1800" dirty="0" smtClean="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1800" dirty="0" smtClean="0">
                          <a:latin typeface="Times New Roman" panose="02020603050405020304" pitchFamily="18" charset="0"/>
                          <a:cs typeface="B Nazanin" panose="00000400000000000000" pitchFamily="2" charset="-78"/>
                        </a:rPr>
                        <a:t>بیشینه ¼ طول تصویر میزبان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128</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05425826"/>
                  </a:ext>
                </a:extLst>
              </a:tr>
              <a:tr h="492022">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عمق بیتی</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1</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1</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64715321"/>
                  </a:ext>
                </a:extLst>
              </a:tr>
              <a:tr h="492022">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بیشینه مقدار</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1</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1</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49963434"/>
                  </a:ext>
                </a:extLst>
              </a:tr>
              <a:tr h="473478">
                <a:tc>
                  <a:txBody>
                    <a:bodyPr/>
                    <a:lstStyle/>
                    <a:p>
                      <a:pPr algn="l">
                        <a:lnSpc>
                          <a:spcPct val="150000"/>
                        </a:lnSpc>
                      </a:pPr>
                      <a:r>
                        <a:rPr lang="fa-IR" sz="1800" dirty="0" smtClean="0">
                          <a:latin typeface="Times New Roman" panose="02020603050405020304" pitchFamily="18" charset="0"/>
                          <a:cs typeface="B Nazanin" panose="00000400000000000000" pitchFamily="2" charset="-78"/>
                        </a:rPr>
                        <a:t>کمینه</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0</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US" sz="1800" dirty="0" smtClean="0">
                          <a:latin typeface="Times New Roman" panose="02020603050405020304" pitchFamily="18" charset="0"/>
                          <a:cs typeface="B Nazanin" panose="00000400000000000000" pitchFamily="2" charset="-78"/>
                        </a:rPr>
                        <a:t>0</a:t>
                      </a:r>
                      <a:endParaRPr lang="en-US" sz="1800" dirty="0">
                        <a:latin typeface="Times New Roman" panose="020206030504050203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97621748"/>
                  </a:ext>
                </a:extLst>
              </a:tr>
            </a:tbl>
          </a:graphicData>
        </a:graphic>
      </p:graphicFrame>
      <p:sp>
        <p:nvSpPr>
          <p:cNvPr id="6" name="TextBox 5"/>
          <p:cNvSpPr txBox="1"/>
          <p:nvPr/>
        </p:nvSpPr>
        <p:spPr>
          <a:xfrm>
            <a:off x="1535837" y="6177379"/>
            <a:ext cx="3142952"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جدول(6) :‌ مشخصات تصویر میزبان</a:t>
            </a:r>
            <a:endParaRPr lang="en-US" sz="2000" dirty="0">
              <a:latin typeface="Times New Roman" panose="02020603050405020304" pitchFamily="18" charset="0"/>
              <a:cs typeface="B Nazanin" panose="00000400000000000000" pitchFamily="2" charset="-78"/>
            </a:endParaRPr>
          </a:p>
        </p:txBody>
      </p:sp>
      <p:sp>
        <p:nvSpPr>
          <p:cNvPr id="7" name="TextBox 6"/>
          <p:cNvSpPr txBox="1"/>
          <p:nvPr/>
        </p:nvSpPr>
        <p:spPr>
          <a:xfrm>
            <a:off x="7280059" y="6158138"/>
            <a:ext cx="3142952"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جدول(7) :‌ مشخصات تصویر پیام</a:t>
            </a:r>
            <a:endParaRPr lang="en-US" sz="2000" dirty="0">
              <a:latin typeface="Times New Roman" panose="02020603050405020304" pitchFamily="18" charset="0"/>
              <a:cs typeface="B Nazanin" panose="00000400000000000000" pitchFamily="2" charset="-78"/>
            </a:endParaRPr>
          </a:p>
        </p:txBody>
      </p:sp>
      <p:sp>
        <p:nvSpPr>
          <p:cNvPr id="8" name="Rectangle 7"/>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6</a:t>
            </a:r>
            <a:endParaRPr lang="en-US" dirty="0"/>
          </a:p>
        </p:txBody>
      </p:sp>
    </p:spTree>
    <p:extLst>
      <p:ext uri="{BB962C8B-B14F-4D97-AF65-F5344CB8AC3E}">
        <p14:creationId xmlns:p14="http://schemas.microsoft.com/office/powerpoint/2010/main" val="1968021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497636" y="123006"/>
            <a:ext cx="1980261" cy="400110"/>
          </a:xfrm>
          <a:prstGeom prst="rect">
            <a:avLst/>
          </a:prstGeom>
          <a:noFill/>
        </p:spPr>
        <p:txBody>
          <a:bodyPr wrap="square" rtlCol="0">
            <a:spAutoFit/>
          </a:bodyPr>
          <a:lstStyle/>
          <a:p>
            <a:pPr algn="r"/>
            <a:r>
              <a:rPr lang="fa-IR" sz="2000" dirty="0" smtClean="0">
                <a:latin typeface="Times New Roman" panose="02020603050405020304" pitchFamily="18" charset="0"/>
                <a:cs typeface="B Nazanin" panose="00000400000000000000" pitchFamily="2" charset="-78"/>
              </a:rPr>
              <a:t>گام دو : پیش پردازش</a:t>
            </a:r>
            <a:endParaRPr lang="en-US" sz="2000" dirty="0">
              <a:latin typeface="Times New Roman" panose="02020603050405020304" pitchFamily="18" charset="0"/>
              <a:cs typeface="B Nazanin" panose="00000400000000000000" pitchFamily="2" charset="-78"/>
            </a:endParaRPr>
          </a:p>
        </p:txBody>
      </p:sp>
      <p:graphicFrame>
        <p:nvGraphicFramePr>
          <p:cNvPr id="7" name="Table 6"/>
          <p:cNvGraphicFramePr>
            <a:graphicFrameLocks noGrp="1"/>
          </p:cNvGraphicFramePr>
          <p:nvPr>
            <p:extLst>
              <p:ext uri="{D42A27DB-BD31-4B8C-83A1-F6EECF244321}">
                <p14:modId xmlns:p14="http://schemas.microsoft.com/office/powerpoint/2010/main" val="3082662223"/>
              </p:ext>
            </p:extLst>
          </p:nvPr>
        </p:nvGraphicFramePr>
        <p:xfrm>
          <a:off x="2524082" y="2943542"/>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8" name="TextBox 7"/>
          <p:cNvSpPr txBox="1"/>
          <p:nvPr/>
        </p:nvSpPr>
        <p:spPr>
          <a:xfrm>
            <a:off x="121973" y="2941640"/>
            <a:ext cx="2116184"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مقدارپیکسل قبلی</a:t>
            </a:r>
            <a:r>
              <a:rPr lang="en-US"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0</a:t>
            </a:r>
            <a:endParaRPr lang="en-US" sz="2000" dirty="0">
              <a:latin typeface="Times New Roman" panose="02020603050405020304" pitchFamily="18" charset="0"/>
              <a:cs typeface="B Nazanin" panose="00000400000000000000" pitchFamily="2" charset="-78"/>
            </a:endParaRPr>
          </a:p>
        </p:txBody>
      </p:sp>
      <p:sp>
        <p:nvSpPr>
          <p:cNvPr id="9" name="TextBox 8"/>
          <p:cNvSpPr txBox="1"/>
          <p:nvPr/>
        </p:nvSpPr>
        <p:spPr>
          <a:xfrm>
            <a:off x="3473322" y="2507771"/>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4052981011"/>
              </p:ext>
            </p:extLst>
          </p:nvPr>
        </p:nvGraphicFramePr>
        <p:xfrm>
          <a:off x="6519167" y="2943542"/>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14" name="TextBox 13"/>
          <p:cNvSpPr txBox="1"/>
          <p:nvPr/>
        </p:nvSpPr>
        <p:spPr>
          <a:xfrm>
            <a:off x="7368257" y="2540577"/>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002250521"/>
              </p:ext>
            </p:extLst>
          </p:nvPr>
        </p:nvGraphicFramePr>
        <p:xfrm>
          <a:off x="2524082" y="3961149"/>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16" name="TextBox 15"/>
          <p:cNvSpPr txBox="1"/>
          <p:nvPr/>
        </p:nvSpPr>
        <p:spPr>
          <a:xfrm>
            <a:off x="135882" y="3972879"/>
            <a:ext cx="2116184" cy="400110"/>
          </a:xfrm>
          <a:prstGeom prst="rect">
            <a:avLst/>
          </a:prstGeom>
          <a:noFill/>
        </p:spPr>
        <p:txBody>
          <a:bodyPr wrap="square" rtlCol="0">
            <a:spAutoFit/>
          </a:bodyPr>
          <a:lstStyle/>
          <a:p>
            <a:pPr algn="ctr"/>
            <a:r>
              <a:rPr lang="fa-IR" sz="2000" dirty="0">
                <a:latin typeface="Times New Roman" panose="02020603050405020304" pitchFamily="18" charset="0"/>
                <a:cs typeface="B Nazanin" panose="00000400000000000000" pitchFamily="2" charset="-78"/>
              </a:rPr>
              <a:t>مقدارپیکسل </a:t>
            </a:r>
            <a:r>
              <a:rPr lang="fa-IR" sz="2000" dirty="0" smtClean="0">
                <a:latin typeface="Times New Roman" panose="02020603050405020304" pitchFamily="18" charset="0"/>
                <a:cs typeface="B Nazanin" panose="00000400000000000000" pitchFamily="2" charset="-78"/>
              </a:rPr>
              <a:t>قبلی</a:t>
            </a:r>
            <a:r>
              <a:rPr lang="en-US"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1</a:t>
            </a:r>
            <a:endParaRPr lang="en-US" sz="2000" dirty="0">
              <a:latin typeface="Times New Roman" panose="02020603050405020304" pitchFamily="18" charset="0"/>
              <a:cs typeface="B Nazanin" panose="00000400000000000000" pitchFamily="2" charset="-78"/>
            </a:endParaRPr>
          </a:p>
        </p:txBody>
      </p:sp>
      <p:sp>
        <p:nvSpPr>
          <p:cNvPr id="17" name="TextBox 16"/>
          <p:cNvSpPr txBox="1"/>
          <p:nvPr/>
        </p:nvSpPr>
        <p:spPr>
          <a:xfrm>
            <a:off x="3473322" y="3525378"/>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625574659"/>
              </p:ext>
            </p:extLst>
          </p:nvPr>
        </p:nvGraphicFramePr>
        <p:xfrm>
          <a:off x="6519167" y="3961149"/>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20" name="TextBox 19"/>
          <p:cNvSpPr txBox="1"/>
          <p:nvPr/>
        </p:nvSpPr>
        <p:spPr>
          <a:xfrm>
            <a:off x="7368257" y="3558184"/>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636970614"/>
              </p:ext>
            </p:extLst>
          </p:nvPr>
        </p:nvGraphicFramePr>
        <p:xfrm>
          <a:off x="2524082" y="5032805"/>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a-IR"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22" name="TextBox 21"/>
          <p:cNvSpPr txBox="1"/>
          <p:nvPr/>
        </p:nvSpPr>
        <p:spPr>
          <a:xfrm>
            <a:off x="56345" y="5032805"/>
            <a:ext cx="2442755" cy="400110"/>
          </a:xfrm>
          <a:prstGeom prst="rect">
            <a:avLst/>
          </a:prstGeom>
          <a:noFill/>
        </p:spPr>
        <p:txBody>
          <a:bodyPr wrap="square" rtlCol="0">
            <a:spAutoFit/>
          </a:bodyPr>
          <a:lstStyle/>
          <a:p>
            <a:pPr algn="ctr"/>
            <a:r>
              <a:rPr lang="fa-IR" sz="2000" dirty="0">
                <a:latin typeface="Times New Roman" panose="02020603050405020304" pitchFamily="18" charset="0"/>
                <a:cs typeface="B Nazanin" panose="00000400000000000000" pitchFamily="2" charset="-78"/>
              </a:rPr>
              <a:t>مقدارپیکسل </a:t>
            </a:r>
            <a:r>
              <a:rPr lang="fa-IR" sz="2000" dirty="0" smtClean="0">
                <a:latin typeface="Times New Roman" panose="02020603050405020304" pitchFamily="18" charset="0"/>
                <a:cs typeface="B Nazanin" panose="00000400000000000000" pitchFamily="2" charset="-78"/>
              </a:rPr>
              <a:t>قبلی</a:t>
            </a:r>
            <a:r>
              <a:rPr lang="en-US"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254</a:t>
            </a:r>
            <a:endParaRPr lang="en-US" dirty="0">
              <a:latin typeface="Times New Roman" panose="02020603050405020304" pitchFamily="18" charset="0"/>
              <a:cs typeface="B Nazanin" panose="00000400000000000000" pitchFamily="2" charset="-78"/>
            </a:endParaRPr>
          </a:p>
        </p:txBody>
      </p:sp>
      <p:sp>
        <p:nvSpPr>
          <p:cNvPr id="23" name="TextBox 22"/>
          <p:cNvSpPr txBox="1"/>
          <p:nvPr/>
        </p:nvSpPr>
        <p:spPr>
          <a:xfrm>
            <a:off x="3473322" y="4597034"/>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3250267201"/>
              </p:ext>
            </p:extLst>
          </p:nvPr>
        </p:nvGraphicFramePr>
        <p:xfrm>
          <a:off x="6519167" y="5032805"/>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26" name="TextBox 25"/>
          <p:cNvSpPr txBox="1"/>
          <p:nvPr/>
        </p:nvSpPr>
        <p:spPr>
          <a:xfrm>
            <a:off x="7368257" y="4629840"/>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195242252"/>
              </p:ext>
            </p:extLst>
          </p:nvPr>
        </p:nvGraphicFramePr>
        <p:xfrm>
          <a:off x="2524082" y="6050944"/>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28" name="TextBox 27"/>
          <p:cNvSpPr txBox="1"/>
          <p:nvPr/>
        </p:nvSpPr>
        <p:spPr>
          <a:xfrm>
            <a:off x="105670" y="6031913"/>
            <a:ext cx="2383984" cy="400110"/>
          </a:xfrm>
          <a:prstGeom prst="rect">
            <a:avLst/>
          </a:prstGeom>
          <a:noFill/>
        </p:spPr>
        <p:txBody>
          <a:bodyPr wrap="square" rtlCol="0">
            <a:spAutoFit/>
          </a:bodyPr>
          <a:lstStyle/>
          <a:p>
            <a:pPr algn="ctr"/>
            <a:r>
              <a:rPr lang="fa-IR" sz="2000" dirty="0">
                <a:latin typeface="Times New Roman" panose="02020603050405020304" pitchFamily="18" charset="0"/>
                <a:cs typeface="B Nazanin" panose="00000400000000000000" pitchFamily="2" charset="-78"/>
              </a:rPr>
              <a:t>مقدارپیکسل </a:t>
            </a:r>
            <a:r>
              <a:rPr lang="fa-IR" sz="2000" dirty="0" smtClean="0">
                <a:latin typeface="Times New Roman" panose="02020603050405020304" pitchFamily="18" charset="0"/>
                <a:cs typeface="B Nazanin" panose="00000400000000000000" pitchFamily="2" charset="-78"/>
              </a:rPr>
              <a:t>قبلی</a:t>
            </a:r>
            <a:r>
              <a:rPr lang="en-US" sz="2000" dirty="0" smtClean="0">
                <a:latin typeface="Times New Roman" panose="02020603050405020304" pitchFamily="18" charset="0"/>
                <a:cs typeface="B Nazanin" panose="00000400000000000000" pitchFamily="2" charset="-78"/>
              </a:rPr>
              <a:t> </a:t>
            </a:r>
            <a:r>
              <a:rPr lang="en-US" sz="2000" dirty="0">
                <a:latin typeface="Times New Roman" panose="02020603050405020304" pitchFamily="18" charset="0"/>
                <a:cs typeface="B Nazanin" panose="00000400000000000000" pitchFamily="2" charset="-78"/>
              </a:rPr>
              <a:t>= </a:t>
            </a:r>
            <a:r>
              <a:rPr lang="en-US" dirty="0" smtClean="0">
                <a:latin typeface="Times New Roman" panose="02020603050405020304" pitchFamily="18" charset="0"/>
                <a:cs typeface="B Nazanin" panose="00000400000000000000" pitchFamily="2" charset="-78"/>
              </a:rPr>
              <a:t>255</a:t>
            </a:r>
            <a:endParaRPr lang="en-US" dirty="0">
              <a:latin typeface="Times New Roman" panose="02020603050405020304" pitchFamily="18" charset="0"/>
              <a:cs typeface="B Nazanin" panose="00000400000000000000" pitchFamily="2" charset="-78"/>
            </a:endParaRPr>
          </a:p>
        </p:txBody>
      </p:sp>
      <p:sp>
        <p:nvSpPr>
          <p:cNvPr id="29" name="TextBox 28"/>
          <p:cNvSpPr txBox="1"/>
          <p:nvPr/>
        </p:nvSpPr>
        <p:spPr>
          <a:xfrm>
            <a:off x="3473322" y="5615173"/>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graphicFrame>
        <p:nvGraphicFramePr>
          <p:cNvPr id="30" name="Table 29"/>
          <p:cNvGraphicFramePr>
            <a:graphicFrameLocks noGrp="1"/>
          </p:cNvGraphicFramePr>
          <p:nvPr>
            <p:extLst>
              <p:ext uri="{D42A27DB-BD31-4B8C-83A1-F6EECF244321}">
                <p14:modId xmlns:p14="http://schemas.microsoft.com/office/powerpoint/2010/main" val="792237911"/>
              </p:ext>
            </p:extLst>
          </p:nvPr>
        </p:nvGraphicFramePr>
        <p:xfrm>
          <a:off x="6519167" y="6050944"/>
          <a:ext cx="3370224" cy="370840"/>
        </p:xfrm>
        <a:graphic>
          <a:graphicData uri="http://schemas.openxmlformats.org/drawingml/2006/table">
            <a:tbl>
              <a:tblPr firstRow="1" bandRow="1">
                <a:tableStyleId>{5C22544A-7EE6-4342-B048-85BDC9FD1C3A}</a:tableStyleId>
              </a:tblPr>
              <a:tblGrid>
                <a:gridCol w="421278">
                  <a:extLst>
                    <a:ext uri="{9D8B030D-6E8A-4147-A177-3AD203B41FA5}">
                      <a16:colId xmlns:a16="http://schemas.microsoft.com/office/drawing/2014/main" xmlns="" val="427404728"/>
                    </a:ext>
                  </a:extLst>
                </a:gridCol>
                <a:gridCol w="421278">
                  <a:extLst>
                    <a:ext uri="{9D8B030D-6E8A-4147-A177-3AD203B41FA5}">
                      <a16:colId xmlns:a16="http://schemas.microsoft.com/office/drawing/2014/main" xmlns="" val="2127739511"/>
                    </a:ext>
                  </a:extLst>
                </a:gridCol>
                <a:gridCol w="421278">
                  <a:extLst>
                    <a:ext uri="{9D8B030D-6E8A-4147-A177-3AD203B41FA5}">
                      <a16:colId xmlns:a16="http://schemas.microsoft.com/office/drawing/2014/main" xmlns="" val="308235750"/>
                    </a:ext>
                  </a:extLst>
                </a:gridCol>
                <a:gridCol w="421278">
                  <a:extLst>
                    <a:ext uri="{9D8B030D-6E8A-4147-A177-3AD203B41FA5}">
                      <a16:colId xmlns:a16="http://schemas.microsoft.com/office/drawing/2014/main" xmlns="" val="3998591603"/>
                    </a:ext>
                  </a:extLst>
                </a:gridCol>
                <a:gridCol w="421278">
                  <a:extLst>
                    <a:ext uri="{9D8B030D-6E8A-4147-A177-3AD203B41FA5}">
                      <a16:colId xmlns:a16="http://schemas.microsoft.com/office/drawing/2014/main" xmlns="" val="1506755676"/>
                    </a:ext>
                  </a:extLst>
                </a:gridCol>
                <a:gridCol w="421278">
                  <a:extLst>
                    <a:ext uri="{9D8B030D-6E8A-4147-A177-3AD203B41FA5}">
                      <a16:colId xmlns:a16="http://schemas.microsoft.com/office/drawing/2014/main" xmlns="" val="3938227964"/>
                    </a:ext>
                  </a:extLst>
                </a:gridCol>
                <a:gridCol w="421278">
                  <a:extLst>
                    <a:ext uri="{9D8B030D-6E8A-4147-A177-3AD203B41FA5}">
                      <a16:colId xmlns:a16="http://schemas.microsoft.com/office/drawing/2014/main" xmlns="" val="2530389750"/>
                    </a:ext>
                  </a:extLst>
                </a:gridCol>
                <a:gridCol w="421278">
                  <a:extLst>
                    <a:ext uri="{9D8B030D-6E8A-4147-A177-3AD203B41FA5}">
                      <a16:colId xmlns:a16="http://schemas.microsoft.com/office/drawing/2014/main" xmlns="" val="2873809912"/>
                    </a:ext>
                  </a:extLst>
                </a:gridCol>
              </a:tblGrid>
              <a:tr h="370840">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0</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smtClean="0">
                          <a:solidFill>
                            <a:schemeClr val="tx1"/>
                          </a:solidFill>
                          <a:latin typeface="Times New Roman" panose="02020603050405020304" pitchFamily="18" charset="0"/>
                          <a:cs typeface="Times New Roman" panose="02020603050405020304" pitchFamily="18" charset="0"/>
                        </a:rPr>
                        <a:t>1</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98494477"/>
                  </a:ext>
                </a:extLst>
              </a:tr>
            </a:tbl>
          </a:graphicData>
        </a:graphic>
      </p:graphicFrame>
      <p:sp>
        <p:nvSpPr>
          <p:cNvPr id="32" name="TextBox 31"/>
          <p:cNvSpPr txBox="1"/>
          <p:nvPr/>
        </p:nvSpPr>
        <p:spPr>
          <a:xfrm>
            <a:off x="7368257" y="5647979"/>
            <a:ext cx="164592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endParaRPr lang="en-US"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6046709" y="2958929"/>
            <a:ext cx="330925" cy="307777"/>
          </a:xfrm>
          <a:prstGeom prst="rect">
            <a:avLst/>
          </a:prstGeom>
          <a:noFill/>
        </p:spPr>
        <p:txBody>
          <a:bodyPr wrap="square" rtlCol="0">
            <a:spAutoFit/>
          </a:bodyPr>
          <a:lstStyle/>
          <a:p>
            <a:r>
              <a:rPr lang="en-US" sz="1400" dirty="0" smtClean="0">
                <a:sym typeface="Wingdings" panose="05000000000000000000" pitchFamily="2" charset="2"/>
              </a:rPr>
              <a:t></a:t>
            </a:r>
            <a:endParaRPr lang="en-US" sz="1400" dirty="0"/>
          </a:p>
        </p:txBody>
      </p:sp>
      <p:sp>
        <p:nvSpPr>
          <p:cNvPr id="34" name="TextBox 33"/>
          <p:cNvSpPr txBox="1"/>
          <p:nvPr/>
        </p:nvSpPr>
        <p:spPr>
          <a:xfrm>
            <a:off x="6046708" y="3992680"/>
            <a:ext cx="330925" cy="307777"/>
          </a:xfrm>
          <a:prstGeom prst="rect">
            <a:avLst/>
          </a:prstGeom>
          <a:noFill/>
        </p:spPr>
        <p:txBody>
          <a:bodyPr wrap="square" rtlCol="0">
            <a:spAutoFit/>
          </a:bodyPr>
          <a:lstStyle/>
          <a:p>
            <a:r>
              <a:rPr lang="en-US" sz="1400" dirty="0" smtClean="0">
                <a:sym typeface="Wingdings" panose="05000000000000000000" pitchFamily="2" charset="2"/>
              </a:rPr>
              <a:t></a:t>
            </a:r>
            <a:endParaRPr lang="en-US" sz="1400" dirty="0"/>
          </a:p>
        </p:txBody>
      </p:sp>
      <p:sp>
        <p:nvSpPr>
          <p:cNvPr id="35" name="TextBox 34"/>
          <p:cNvSpPr txBox="1"/>
          <p:nvPr/>
        </p:nvSpPr>
        <p:spPr>
          <a:xfrm>
            <a:off x="6055414" y="5064336"/>
            <a:ext cx="330925" cy="307777"/>
          </a:xfrm>
          <a:prstGeom prst="rect">
            <a:avLst/>
          </a:prstGeom>
          <a:noFill/>
        </p:spPr>
        <p:txBody>
          <a:bodyPr wrap="square" rtlCol="0">
            <a:spAutoFit/>
          </a:bodyPr>
          <a:lstStyle/>
          <a:p>
            <a:r>
              <a:rPr lang="en-US" sz="1400" dirty="0" smtClean="0">
                <a:sym typeface="Wingdings" panose="05000000000000000000" pitchFamily="2" charset="2"/>
              </a:rPr>
              <a:t></a:t>
            </a:r>
            <a:endParaRPr lang="en-US" sz="1400" dirty="0"/>
          </a:p>
        </p:txBody>
      </p:sp>
      <p:sp>
        <p:nvSpPr>
          <p:cNvPr id="36" name="TextBox 35"/>
          <p:cNvSpPr txBox="1"/>
          <p:nvPr/>
        </p:nvSpPr>
        <p:spPr>
          <a:xfrm>
            <a:off x="6046707" y="6066331"/>
            <a:ext cx="330925" cy="307777"/>
          </a:xfrm>
          <a:prstGeom prst="rect">
            <a:avLst/>
          </a:prstGeom>
          <a:noFill/>
        </p:spPr>
        <p:txBody>
          <a:bodyPr wrap="square" rtlCol="0">
            <a:spAutoFit/>
          </a:bodyPr>
          <a:lstStyle/>
          <a:p>
            <a:r>
              <a:rPr lang="en-US" sz="1400" dirty="0" smtClean="0">
                <a:sym typeface="Wingdings" panose="05000000000000000000" pitchFamily="2" charset="2"/>
              </a:rPr>
              <a:t></a:t>
            </a:r>
            <a:endParaRPr lang="en-US" sz="1400" dirty="0"/>
          </a:p>
        </p:txBody>
      </p:sp>
      <p:sp>
        <p:nvSpPr>
          <p:cNvPr id="37" name="TextBox 36"/>
          <p:cNvSpPr txBox="1"/>
          <p:nvPr/>
        </p:nvSpPr>
        <p:spPr>
          <a:xfrm>
            <a:off x="2524082" y="2524608"/>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405902" y="2524608"/>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6512119" y="254057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HSB</a:t>
            </a:r>
            <a:endParaRPr lang="en-US" sz="14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9422220" y="2540577"/>
            <a:ext cx="604524"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LSB</a:t>
            </a:r>
            <a:endParaRPr lang="en-US" sz="14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1647399" y="1245598"/>
            <a:ext cx="9667901" cy="400110"/>
          </a:xfrm>
          <a:prstGeom prst="rect">
            <a:avLst/>
          </a:prstGeom>
          <a:noFill/>
        </p:spPr>
        <p:txBody>
          <a:bodyPr wrap="square" rtlCol="0">
            <a:spAutoFit/>
          </a:bodyPr>
          <a:lstStyle/>
          <a:p>
            <a:pPr marL="342900" indent="-34290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تغییر مقادیر تمام پیکسل های تصویر میزبان از </a:t>
            </a:r>
            <a:r>
              <a:rPr lang="en-US" sz="2000" dirty="0" smtClean="0">
                <a:latin typeface="Times New Roman" panose="02020603050405020304" pitchFamily="18" charset="0"/>
                <a:cs typeface="B Nazanin" panose="00000400000000000000" pitchFamily="2" charset="-78"/>
              </a:rPr>
              <a:t>0</a:t>
            </a:r>
            <a:r>
              <a:rPr lang="fa-IR" sz="2000" dirty="0" smtClean="0">
                <a:latin typeface="Times New Roman" panose="02020603050405020304" pitchFamily="18" charset="0"/>
                <a:cs typeface="B Nazanin" panose="00000400000000000000" pitchFamily="2" charset="-78"/>
              </a:rPr>
              <a:t> و</a:t>
            </a:r>
            <a:r>
              <a:rPr lang="en-US" sz="2000" dirty="0" smtClean="0">
                <a:latin typeface="Times New Roman" panose="02020603050405020304" pitchFamily="18" charset="0"/>
                <a:cs typeface="B Nazanin" panose="00000400000000000000" pitchFamily="2" charset="-78"/>
              </a:rPr>
              <a:t>1</a:t>
            </a:r>
            <a:r>
              <a:rPr lang="fa-IR" sz="2000" dirty="0" smtClean="0">
                <a:latin typeface="Times New Roman" panose="02020603050405020304" pitchFamily="18" charset="0"/>
                <a:cs typeface="B Nazanin" panose="00000400000000000000" pitchFamily="2" charset="-78"/>
              </a:rPr>
              <a:t> به </a:t>
            </a:r>
            <a:r>
              <a:rPr lang="en-US" sz="2000" dirty="0" smtClean="0">
                <a:latin typeface="Times New Roman" panose="02020603050405020304" pitchFamily="18" charset="0"/>
                <a:cs typeface="B Nazanin" panose="00000400000000000000" pitchFamily="2" charset="-78"/>
              </a:rPr>
              <a:t>2</a:t>
            </a:r>
            <a:r>
              <a:rPr lang="fa-IR" sz="2000" dirty="0" smtClean="0">
                <a:latin typeface="Times New Roman" panose="02020603050405020304" pitchFamily="18" charset="0"/>
                <a:cs typeface="B Nazanin" panose="00000400000000000000" pitchFamily="2" charset="-78"/>
              </a:rPr>
              <a:t>  و   از </a:t>
            </a:r>
            <a:r>
              <a:rPr lang="en-US" sz="2000" dirty="0" smtClean="0">
                <a:latin typeface="Times New Roman" panose="02020603050405020304" pitchFamily="18" charset="0"/>
                <a:cs typeface="B Nazanin" panose="00000400000000000000" pitchFamily="2" charset="-78"/>
              </a:rPr>
              <a:t>255</a:t>
            </a:r>
            <a:r>
              <a:rPr lang="fa-IR" sz="2000" dirty="0" smtClean="0">
                <a:latin typeface="Times New Roman" panose="02020603050405020304" pitchFamily="18" charset="0"/>
                <a:cs typeface="B Nazanin" panose="00000400000000000000" pitchFamily="2" charset="-78"/>
              </a:rPr>
              <a:t> و </a:t>
            </a:r>
            <a:r>
              <a:rPr lang="en-US" sz="2000" dirty="0" smtClean="0">
                <a:latin typeface="Times New Roman" panose="02020603050405020304" pitchFamily="18" charset="0"/>
                <a:cs typeface="B Nazanin" panose="00000400000000000000" pitchFamily="2" charset="-78"/>
              </a:rPr>
              <a:t>254</a:t>
            </a:r>
            <a:r>
              <a:rPr lang="fa-IR" sz="2000" dirty="0" smtClean="0">
                <a:latin typeface="Times New Roman" panose="02020603050405020304" pitchFamily="18" charset="0"/>
                <a:cs typeface="B Nazanin" panose="00000400000000000000" pitchFamily="2" charset="-78"/>
              </a:rPr>
              <a:t> به </a:t>
            </a:r>
            <a:r>
              <a:rPr lang="en-US" sz="2000" dirty="0" smtClean="0">
                <a:latin typeface="Times New Roman" panose="02020603050405020304" pitchFamily="18" charset="0"/>
                <a:cs typeface="B Nazanin" panose="00000400000000000000" pitchFamily="2" charset="-78"/>
              </a:rPr>
              <a:t>253 </a:t>
            </a:r>
            <a:r>
              <a:rPr lang="fa-IR" sz="2000" dirty="0" smtClean="0">
                <a:latin typeface="Times New Roman" panose="02020603050405020304" pitchFamily="18" charset="0"/>
                <a:cs typeface="B Nazanin" panose="00000400000000000000" pitchFamily="2" charset="-78"/>
              </a:rPr>
              <a:t>  ،  </a:t>
            </a:r>
            <a:r>
              <a:rPr lang="fa-IR" sz="2000" dirty="0">
                <a:latin typeface="Times New Roman" panose="02020603050405020304" pitchFamily="18" charset="0"/>
                <a:cs typeface="B Nazanin" panose="00000400000000000000" pitchFamily="2" charset="-78"/>
              </a:rPr>
              <a:t>عمق بیتی = </a:t>
            </a:r>
            <a:r>
              <a:rPr lang="en-US" sz="2000" dirty="0">
                <a:latin typeface="Times New Roman" panose="02020603050405020304" pitchFamily="18" charset="0"/>
                <a:cs typeface="B Nazanin" panose="00000400000000000000" pitchFamily="2" charset="-78"/>
              </a:rPr>
              <a:t>8</a:t>
            </a:r>
          </a:p>
        </p:txBody>
      </p:sp>
      <p:sp>
        <p:nvSpPr>
          <p:cNvPr id="42" name="TextBox 41"/>
          <p:cNvSpPr txBox="1"/>
          <p:nvPr/>
        </p:nvSpPr>
        <p:spPr>
          <a:xfrm>
            <a:off x="9835523" y="2921196"/>
            <a:ext cx="2116184"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مقدارپیکسل جدید</a:t>
            </a:r>
            <a:r>
              <a:rPr lang="en-US" sz="2000" dirty="0" smtClean="0">
                <a:latin typeface="Times New Roman" panose="02020603050405020304" pitchFamily="18" charset="0"/>
                <a:cs typeface="B Nazanin" panose="00000400000000000000" pitchFamily="2" charset="-78"/>
              </a:rPr>
              <a:t> = </a:t>
            </a:r>
            <a:r>
              <a:rPr lang="en-US" dirty="0">
                <a:latin typeface="Times New Roman" panose="02020603050405020304" pitchFamily="18" charset="0"/>
                <a:cs typeface="B Nazanin" panose="00000400000000000000" pitchFamily="2" charset="-78"/>
              </a:rPr>
              <a:t>2</a:t>
            </a:r>
            <a:endParaRPr lang="en-US" sz="2000" dirty="0">
              <a:latin typeface="Times New Roman" panose="02020603050405020304" pitchFamily="18" charset="0"/>
              <a:cs typeface="B Nazanin" panose="00000400000000000000" pitchFamily="2" charset="-78"/>
            </a:endParaRPr>
          </a:p>
        </p:txBody>
      </p:sp>
      <p:sp>
        <p:nvSpPr>
          <p:cNvPr id="43" name="TextBox 42"/>
          <p:cNvSpPr txBox="1"/>
          <p:nvPr/>
        </p:nvSpPr>
        <p:spPr>
          <a:xfrm>
            <a:off x="9814544" y="3963577"/>
            <a:ext cx="2116184"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مقدارپیکسل جدید</a:t>
            </a:r>
            <a:r>
              <a:rPr lang="en-US" sz="2000" dirty="0" smtClean="0">
                <a:latin typeface="Times New Roman" panose="02020603050405020304" pitchFamily="18" charset="0"/>
                <a:cs typeface="B Nazanin" panose="00000400000000000000" pitchFamily="2" charset="-78"/>
              </a:rPr>
              <a:t> = </a:t>
            </a:r>
            <a:r>
              <a:rPr lang="en-US" dirty="0">
                <a:latin typeface="Times New Roman" panose="02020603050405020304" pitchFamily="18" charset="0"/>
                <a:cs typeface="B Nazanin" panose="00000400000000000000" pitchFamily="2" charset="-78"/>
              </a:rPr>
              <a:t>2</a:t>
            </a:r>
            <a:endParaRPr lang="en-US" sz="2000" dirty="0">
              <a:latin typeface="Times New Roman" panose="02020603050405020304" pitchFamily="18" charset="0"/>
              <a:cs typeface="B Nazanin" panose="00000400000000000000" pitchFamily="2" charset="-78"/>
            </a:endParaRPr>
          </a:p>
        </p:txBody>
      </p:sp>
      <p:sp>
        <p:nvSpPr>
          <p:cNvPr id="44" name="TextBox 43"/>
          <p:cNvSpPr txBox="1"/>
          <p:nvPr/>
        </p:nvSpPr>
        <p:spPr>
          <a:xfrm>
            <a:off x="9875449" y="5035925"/>
            <a:ext cx="2267991"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مقدارپیکسل جدید</a:t>
            </a:r>
            <a:r>
              <a:rPr lang="en-US"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253</a:t>
            </a:r>
            <a:endParaRPr lang="en-US" sz="2000" dirty="0">
              <a:latin typeface="Times New Roman" panose="02020603050405020304" pitchFamily="18" charset="0"/>
              <a:cs typeface="B Nazanin" panose="00000400000000000000" pitchFamily="2" charset="-78"/>
            </a:endParaRPr>
          </a:p>
        </p:txBody>
      </p:sp>
      <p:sp>
        <p:nvSpPr>
          <p:cNvPr id="45" name="TextBox 44"/>
          <p:cNvSpPr txBox="1"/>
          <p:nvPr/>
        </p:nvSpPr>
        <p:spPr>
          <a:xfrm>
            <a:off x="9871035" y="6067425"/>
            <a:ext cx="2267991" cy="400110"/>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مقدارپیکسل جدید</a:t>
            </a:r>
            <a:r>
              <a:rPr lang="en-US" sz="2000" dirty="0" smtClean="0">
                <a:latin typeface="Times New Roman" panose="02020603050405020304" pitchFamily="18" charset="0"/>
                <a:cs typeface="B Nazanin" panose="00000400000000000000" pitchFamily="2" charset="-78"/>
              </a:rPr>
              <a:t> = </a:t>
            </a:r>
            <a:r>
              <a:rPr lang="en-US" dirty="0" smtClean="0">
                <a:latin typeface="Times New Roman" panose="02020603050405020304" pitchFamily="18" charset="0"/>
                <a:cs typeface="B Nazanin" panose="00000400000000000000" pitchFamily="2" charset="-78"/>
              </a:rPr>
              <a:t>253</a:t>
            </a:r>
            <a:endParaRPr lang="en-US" sz="2000" dirty="0">
              <a:latin typeface="Times New Roman" panose="02020603050405020304" pitchFamily="18" charset="0"/>
              <a:cs typeface="B Nazanin" panose="00000400000000000000" pitchFamily="2" charset="-78"/>
            </a:endParaRPr>
          </a:p>
        </p:txBody>
      </p:sp>
      <p:sp>
        <p:nvSpPr>
          <p:cNvPr id="46" name="TextBox 45"/>
          <p:cNvSpPr txBox="1"/>
          <p:nvPr/>
        </p:nvSpPr>
        <p:spPr>
          <a:xfrm>
            <a:off x="1439962" y="1712147"/>
            <a:ext cx="9875340" cy="400110"/>
          </a:xfrm>
          <a:prstGeom prst="rect">
            <a:avLst/>
          </a:prstGeom>
          <a:noFill/>
        </p:spPr>
        <p:txBody>
          <a:bodyPr wrap="square" rtlCol="0">
            <a:spAutoFit/>
          </a:bodyPr>
          <a:lstStyle/>
          <a:p>
            <a:pPr marL="342900" indent="-34290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تغییر مقادیر تمام پیکسل های تصویر میزبان از </a:t>
            </a:r>
            <a:r>
              <a:rPr lang="en-US" sz="2000" dirty="0" smtClean="0">
                <a:latin typeface="Times New Roman" panose="02020603050405020304" pitchFamily="18" charset="0"/>
                <a:cs typeface="B Nazanin" panose="00000400000000000000" pitchFamily="2" charset="-78"/>
              </a:rPr>
              <a:t>0</a:t>
            </a:r>
            <a:r>
              <a:rPr lang="fa-IR" sz="2000" dirty="0" smtClean="0">
                <a:latin typeface="Times New Roman" panose="02020603050405020304" pitchFamily="18" charset="0"/>
                <a:cs typeface="B Nazanin" panose="00000400000000000000" pitchFamily="2" charset="-78"/>
              </a:rPr>
              <a:t> و</a:t>
            </a:r>
            <a:r>
              <a:rPr lang="en-US" sz="2000" dirty="0" smtClean="0">
                <a:latin typeface="Times New Roman" panose="02020603050405020304" pitchFamily="18" charset="0"/>
                <a:cs typeface="B Nazanin" panose="00000400000000000000" pitchFamily="2" charset="-78"/>
              </a:rPr>
              <a:t>1</a:t>
            </a:r>
            <a:r>
              <a:rPr lang="fa-IR" sz="2000" dirty="0" smtClean="0">
                <a:latin typeface="Times New Roman" panose="02020603050405020304" pitchFamily="18" charset="0"/>
                <a:cs typeface="B Nazanin" panose="00000400000000000000" pitchFamily="2" charset="-78"/>
              </a:rPr>
              <a:t> به </a:t>
            </a:r>
            <a:r>
              <a:rPr lang="en-US" sz="2000" dirty="0" smtClean="0">
                <a:latin typeface="Times New Roman" panose="02020603050405020304" pitchFamily="18" charset="0"/>
                <a:cs typeface="B Nazanin" panose="00000400000000000000" pitchFamily="2" charset="-78"/>
              </a:rPr>
              <a:t>2</a:t>
            </a:r>
            <a:r>
              <a:rPr lang="fa-IR" sz="2000" dirty="0" smtClean="0">
                <a:latin typeface="Times New Roman" panose="02020603050405020304" pitchFamily="18" charset="0"/>
                <a:cs typeface="B Nazanin" panose="00000400000000000000" pitchFamily="2" charset="-78"/>
              </a:rPr>
              <a:t>  و   از </a:t>
            </a:r>
            <a:r>
              <a:rPr lang="en-US" sz="2000" dirty="0" smtClean="0">
                <a:latin typeface="Times New Roman" panose="02020603050405020304" pitchFamily="18" charset="0"/>
                <a:cs typeface="B Nazanin" panose="00000400000000000000" pitchFamily="2" charset="-78"/>
              </a:rPr>
              <a:t>65535</a:t>
            </a:r>
            <a:r>
              <a:rPr lang="fa-IR" sz="2000" dirty="0" smtClean="0">
                <a:latin typeface="Times New Roman" panose="02020603050405020304" pitchFamily="18" charset="0"/>
                <a:cs typeface="B Nazanin" panose="00000400000000000000" pitchFamily="2" charset="-78"/>
              </a:rPr>
              <a:t> و </a:t>
            </a:r>
            <a:r>
              <a:rPr lang="en-US" sz="2000" dirty="0" smtClean="0">
                <a:latin typeface="Times New Roman" panose="02020603050405020304" pitchFamily="18" charset="0"/>
                <a:cs typeface="B Nazanin" panose="00000400000000000000" pitchFamily="2" charset="-78"/>
              </a:rPr>
              <a:t>65534</a:t>
            </a:r>
            <a:r>
              <a:rPr lang="fa-IR" sz="2000" dirty="0" smtClean="0">
                <a:latin typeface="Times New Roman" panose="02020603050405020304" pitchFamily="18" charset="0"/>
                <a:cs typeface="B Nazanin" panose="00000400000000000000" pitchFamily="2" charset="-78"/>
              </a:rPr>
              <a:t> به </a:t>
            </a:r>
            <a:r>
              <a:rPr lang="en-US" sz="2000" dirty="0">
                <a:latin typeface="Times New Roman" panose="02020603050405020304" pitchFamily="18" charset="0"/>
                <a:cs typeface="B Nazanin" panose="00000400000000000000" pitchFamily="2" charset="-78"/>
              </a:rPr>
              <a:t>65533 </a:t>
            </a:r>
            <a:r>
              <a:rPr lang="fa-IR" sz="2000" dirty="0" smtClean="0">
                <a:latin typeface="Times New Roman" panose="02020603050405020304" pitchFamily="18" charset="0"/>
                <a:cs typeface="B Nazanin" panose="00000400000000000000" pitchFamily="2" charset="-78"/>
              </a:rPr>
              <a:t>  ،  </a:t>
            </a:r>
            <a:r>
              <a:rPr lang="fa-IR" sz="2000" dirty="0">
                <a:latin typeface="Times New Roman" panose="02020603050405020304" pitchFamily="18" charset="0"/>
                <a:cs typeface="B Nazanin" panose="00000400000000000000" pitchFamily="2" charset="-78"/>
              </a:rPr>
              <a:t>عمق بیتی = </a:t>
            </a:r>
            <a:r>
              <a:rPr lang="en-US" sz="2000" dirty="0" smtClean="0">
                <a:latin typeface="Times New Roman" panose="02020603050405020304" pitchFamily="18" charset="0"/>
                <a:cs typeface="B Nazanin" panose="00000400000000000000" pitchFamily="2" charset="-78"/>
              </a:rPr>
              <a:t>16</a:t>
            </a:r>
            <a:endParaRPr lang="en-US" sz="2000" dirty="0">
              <a:latin typeface="Times New Roman" panose="02020603050405020304" pitchFamily="18" charset="0"/>
              <a:cs typeface="B Nazanin" panose="00000400000000000000" pitchFamily="2" charset="-78"/>
            </a:endParaRPr>
          </a:p>
        </p:txBody>
      </p:sp>
      <p:sp>
        <p:nvSpPr>
          <p:cNvPr id="47" name="TextBox 46"/>
          <p:cNvSpPr txBox="1"/>
          <p:nvPr/>
        </p:nvSpPr>
        <p:spPr>
          <a:xfrm>
            <a:off x="1647400" y="751381"/>
            <a:ext cx="9667901" cy="400110"/>
          </a:xfrm>
          <a:prstGeom prst="rect">
            <a:avLst/>
          </a:prstGeom>
          <a:noFill/>
        </p:spPr>
        <p:txBody>
          <a:bodyPr wrap="square" rtlCol="0">
            <a:spAutoFit/>
          </a:bodyPr>
          <a:lstStyle/>
          <a:p>
            <a:pPr marL="342900" indent="-34290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تغییر مقادیر تمام پیکسل های تصویر میزبان از </a:t>
            </a:r>
            <a:r>
              <a:rPr lang="en-US" sz="2000" dirty="0" smtClean="0">
                <a:latin typeface="Times New Roman" panose="02020603050405020304" pitchFamily="18" charset="0"/>
                <a:cs typeface="B Nazanin" panose="00000400000000000000" pitchFamily="2" charset="-78"/>
              </a:rPr>
              <a:t>0</a:t>
            </a:r>
            <a:r>
              <a:rPr lang="fa-IR" sz="2000" dirty="0" smtClean="0">
                <a:latin typeface="Times New Roman" panose="02020603050405020304" pitchFamily="18" charset="0"/>
                <a:cs typeface="B Nazanin" panose="00000400000000000000" pitchFamily="2" charset="-78"/>
              </a:rPr>
              <a:t> و</a:t>
            </a:r>
            <a:r>
              <a:rPr lang="en-US" sz="2000" dirty="0" smtClean="0">
                <a:latin typeface="Times New Roman" panose="02020603050405020304" pitchFamily="18" charset="0"/>
                <a:cs typeface="B Nazanin" panose="00000400000000000000" pitchFamily="2" charset="-78"/>
              </a:rPr>
              <a:t>1</a:t>
            </a:r>
            <a:r>
              <a:rPr lang="fa-IR" sz="2000" dirty="0" smtClean="0">
                <a:latin typeface="Times New Roman" panose="02020603050405020304" pitchFamily="18" charset="0"/>
                <a:cs typeface="B Nazanin" panose="00000400000000000000" pitchFamily="2" charset="-78"/>
              </a:rPr>
              <a:t> به </a:t>
            </a:r>
            <a:r>
              <a:rPr lang="en-US" sz="2000" dirty="0" smtClean="0">
                <a:latin typeface="Times New Roman" panose="02020603050405020304" pitchFamily="18" charset="0"/>
                <a:cs typeface="B Nazanin" panose="00000400000000000000" pitchFamily="2" charset="-78"/>
              </a:rPr>
              <a:t>2</a:t>
            </a:r>
            <a:r>
              <a:rPr lang="fa-IR" sz="2000" dirty="0" smtClean="0">
                <a:latin typeface="Times New Roman" panose="02020603050405020304" pitchFamily="18" charset="0"/>
                <a:cs typeface="B Nazanin" panose="00000400000000000000" pitchFamily="2" charset="-78"/>
              </a:rPr>
              <a:t>  و   از </a:t>
            </a:r>
            <a:r>
              <a:rPr lang="en-US" sz="20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-1</a:t>
            </a:r>
            <a:r>
              <a:rPr lang="fa-IR" sz="2000" dirty="0" smtClean="0">
                <a:latin typeface="Times New Roman" panose="02020603050405020304" pitchFamily="18" charset="0"/>
                <a:cs typeface="B Nazanin" panose="00000400000000000000" pitchFamily="2" charset="-78"/>
              </a:rPr>
              <a:t> و </a:t>
            </a:r>
            <a:r>
              <a:rPr lang="en-US" sz="20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a:t>
            </a:r>
            <a:r>
              <a:rPr lang="fa-IR" sz="2000" dirty="0" smtClean="0">
                <a:latin typeface="Times New Roman" panose="02020603050405020304" pitchFamily="18" charset="0"/>
                <a:cs typeface="B Nazanin" panose="00000400000000000000" pitchFamily="2" charset="-78"/>
              </a:rPr>
              <a:t> به </a:t>
            </a:r>
            <a:r>
              <a:rPr lang="en-US" sz="2000" dirty="0" smtClean="0">
                <a:latin typeface="Times New Roman" panose="02020603050405020304" pitchFamily="18" charset="0"/>
                <a:cs typeface="Times New Roman" panose="02020603050405020304" pitchFamily="18" charset="0"/>
              </a:rPr>
              <a:t>2</a:t>
            </a:r>
            <a:r>
              <a:rPr lang="en-US" sz="2800" baseline="30000"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-3</a:t>
            </a:r>
            <a:r>
              <a:rPr lang="fa-IR" sz="2000" dirty="0" smtClean="0">
                <a:latin typeface="Times New Roman" panose="02020603050405020304" pitchFamily="18" charset="0"/>
                <a:cs typeface="B Nazanin" panose="00000400000000000000" pitchFamily="2" charset="-78"/>
              </a:rPr>
              <a:t> </a:t>
            </a:r>
            <a:r>
              <a:rPr lang="en-US" sz="2000" dirty="0" smtClean="0">
                <a:latin typeface="Times New Roman" panose="02020603050405020304" pitchFamily="18" charset="0"/>
                <a:cs typeface="B Nazanin" panose="00000400000000000000" pitchFamily="2" charset="-78"/>
              </a:rPr>
              <a:t> </a:t>
            </a:r>
            <a:r>
              <a:rPr lang="fa-IR" sz="2000" dirty="0" smtClean="0">
                <a:latin typeface="Times New Roman" panose="02020603050405020304" pitchFamily="18" charset="0"/>
                <a:cs typeface="B Nazanin" panose="00000400000000000000" pitchFamily="2" charset="-78"/>
              </a:rPr>
              <a:t>،  عمق بیتی = </a:t>
            </a:r>
            <a:r>
              <a:rPr lang="en-US" sz="2000" dirty="0" smtClean="0">
                <a:latin typeface="Times New Roman" panose="02020603050405020304" pitchFamily="18" charset="0"/>
                <a:cs typeface="B Nazanin" panose="00000400000000000000" pitchFamily="2" charset="-78"/>
              </a:rPr>
              <a:t>n</a:t>
            </a:r>
            <a:endParaRPr lang="en-US" sz="2000" dirty="0">
              <a:latin typeface="Times New Roman" panose="02020603050405020304" pitchFamily="18" charset="0"/>
              <a:cs typeface="B Nazanin" panose="00000400000000000000" pitchFamily="2" charset="-78"/>
            </a:endParaRPr>
          </a:p>
        </p:txBody>
      </p:sp>
      <p:sp>
        <p:nvSpPr>
          <p:cNvPr id="48" name="Rectangle 47"/>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7</a:t>
            </a:r>
            <a:endParaRPr lang="en-US" dirty="0"/>
          </a:p>
        </p:txBody>
      </p:sp>
    </p:spTree>
    <p:extLst>
      <p:ext uri="{BB962C8B-B14F-4D97-AF65-F5344CB8AC3E}">
        <p14:creationId xmlns:p14="http://schemas.microsoft.com/office/powerpoint/2010/main" val="3720804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766354" y="539932"/>
            <a:ext cx="10711543" cy="415"/>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762793" y="103127"/>
            <a:ext cx="6715104" cy="400110"/>
          </a:xfrm>
          <a:prstGeom prst="rect">
            <a:avLst/>
          </a:prstGeom>
          <a:noFill/>
        </p:spPr>
        <p:txBody>
          <a:bodyPr wrap="square" rtlCol="0">
            <a:spAutoFit/>
          </a:bodyPr>
          <a:lstStyle/>
          <a:p>
            <a:pPr algn="r">
              <a:lnSpc>
                <a:spcPct val="100000"/>
              </a:lnSpc>
            </a:pPr>
            <a:r>
              <a:rPr lang="fa-IR" sz="2000" dirty="0" smtClean="0">
                <a:latin typeface="Times New Roman" panose="02020603050405020304" pitchFamily="18" charset="0"/>
                <a:cs typeface="B Nazanin" panose="00000400000000000000" pitchFamily="2" charset="-78"/>
              </a:rPr>
              <a:t>گام سه : بلاک بندی تصویر پیش پردازش شده و اجرای سودوکو</a:t>
            </a:r>
            <a:endParaRPr lang="en-US" sz="2000" dirty="0">
              <a:latin typeface="Times New Roman" panose="02020603050405020304" pitchFamily="18" charset="0"/>
              <a:cs typeface="B Nazanin" panose="00000400000000000000" pitchFamily="2" charset="-78"/>
            </a:endParaRPr>
          </a:p>
        </p:txBody>
      </p:sp>
      <p:graphicFrame>
        <p:nvGraphicFramePr>
          <p:cNvPr id="6" name="Table 5"/>
          <p:cNvGraphicFramePr>
            <a:graphicFrameLocks noGrp="1"/>
          </p:cNvGraphicFramePr>
          <p:nvPr>
            <p:extLst>
              <p:ext uri="{D42A27DB-BD31-4B8C-83A1-F6EECF244321}">
                <p14:modId xmlns:p14="http://schemas.microsoft.com/office/powerpoint/2010/main" val="1109154144"/>
              </p:ext>
            </p:extLst>
          </p:nvPr>
        </p:nvGraphicFramePr>
        <p:xfrm>
          <a:off x="8784046" y="3185835"/>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sp>
        <p:nvSpPr>
          <p:cNvPr id="8" name="TextBox 7"/>
          <p:cNvSpPr txBox="1"/>
          <p:nvPr/>
        </p:nvSpPr>
        <p:spPr>
          <a:xfrm>
            <a:off x="766351" y="917132"/>
            <a:ext cx="10580915" cy="400110"/>
          </a:xfrm>
          <a:prstGeom prst="rect">
            <a:avLst/>
          </a:prstGeom>
          <a:noFill/>
        </p:spPr>
        <p:txBody>
          <a:bodyPr wrap="square" rtlCol="0">
            <a:spAutoFit/>
          </a:bodyPr>
          <a:lstStyle/>
          <a:p>
            <a:pPr marL="285750" indent="-28575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جدول (8)  : تقسیم ابعاد تصویر پیش پردازش شده حاصل از گام دو به 16 بلاک غیر همپوشانی و اختصاص رنگ متمایز به هر ردیف</a:t>
            </a:r>
            <a:endParaRPr lang="en-US" sz="2000" dirty="0">
              <a:latin typeface="Times New Roman" panose="02020603050405020304" pitchFamily="18" charset="0"/>
              <a:cs typeface="B Nazanin" panose="00000400000000000000" pitchFamily="2" charset="-78"/>
            </a:endParaRPr>
          </a:p>
        </p:txBody>
      </p:sp>
      <p:graphicFrame>
        <p:nvGraphicFramePr>
          <p:cNvPr id="11" name="Table 10"/>
          <p:cNvGraphicFramePr>
            <a:graphicFrameLocks noGrp="1"/>
          </p:cNvGraphicFramePr>
          <p:nvPr>
            <p:extLst>
              <p:ext uri="{D42A27DB-BD31-4B8C-83A1-F6EECF244321}">
                <p14:modId xmlns:p14="http://schemas.microsoft.com/office/powerpoint/2010/main" val="1111575701"/>
              </p:ext>
            </p:extLst>
          </p:nvPr>
        </p:nvGraphicFramePr>
        <p:xfrm>
          <a:off x="1136371" y="3185835"/>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2373290599"/>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330416610"/>
              </p:ext>
            </p:extLst>
          </p:nvPr>
        </p:nvGraphicFramePr>
        <p:xfrm>
          <a:off x="4960208" y="3185835"/>
          <a:ext cx="2304868" cy="2119332"/>
        </p:xfrm>
        <a:graphic>
          <a:graphicData uri="http://schemas.openxmlformats.org/drawingml/2006/table">
            <a:tbl>
              <a:tblPr firstRow="1" bandRow="1">
                <a:tableStyleId>{5C22544A-7EE6-4342-B048-85BDC9FD1C3A}</a:tableStyleId>
              </a:tblPr>
              <a:tblGrid>
                <a:gridCol w="576217">
                  <a:extLst>
                    <a:ext uri="{9D8B030D-6E8A-4147-A177-3AD203B41FA5}">
                      <a16:colId xmlns:a16="http://schemas.microsoft.com/office/drawing/2014/main" xmlns="" val="3842137067"/>
                    </a:ext>
                  </a:extLst>
                </a:gridCol>
                <a:gridCol w="576217">
                  <a:extLst>
                    <a:ext uri="{9D8B030D-6E8A-4147-A177-3AD203B41FA5}">
                      <a16:colId xmlns:a16="http://schemas.microsoft.com/office/drawing/2014/main" xmlns="" val="3675279041"/>
                    </a:ext>
                  </a:extLst>
                </a:gridCol>
                <a:gridCol w="576217">
                  <a:extLst>
                    <a:ext uri="{9D8B030D-6E8A-4147-A177-3AD203B41FA5}">
                      <a16:colId xmlns:a16="http://schemas.microsoft.com/office/drawing/2014/main" xmlns="" val="543208468"/>
                    </a:ext>
                  </a:extLst>
                </a:gridCol>
                <a:gridCol w="576217">
                  <a:extLst>
                    <a:ext uri="{9D8B030D-6E8A-4147-A177-3AD203B41FA5}">
                      <a16:colId xmlns:a16="http://schemas.microsoft.com/office/drawing/2014/main" xmlns="" val="2259908242"/>
                    </a:ext>
                  </a:extLst>
                </a:gridCol>
              </a:tblGrid>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a:t>
                      </a:r>
                      <a:r>
                        <a:rPr lang="en-US" b="0" baseline="0" dirty="0" smtClean="0">
                          <a:solidFill>
                            <a:schemeClr val="tx1"/>
                          </a:solidFill>
                          <a:latin typeface="Times New Roman" panose="02020603050405020304" pitchFamily="18" charset="0"/>
                          <a:cs typeface="Times New Roman" panose="02020603050405020304" pitchFamily="18" charset="0"/>
                        </a:rPr>
                        <a:t>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xmlns="" val="4054386699"/>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 val="2287561196"/>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4182263662"/>
                  </a:ext>
                </a:extLst>
              </a:tr>
              <a:tr h="529833">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A4</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B2</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C3</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lnSpc>
                          <a:spcPct val="150000"/>
                        </a:lnSpc>
                      </a:pPr>
                      <a:r>
                        <a:rPr lang="en-US" b="0" dirty="0" smtClean="0">
                          <a:solidFill>
                            <a:schemeClr val="tx1"/>
                          </a:solidFill>
                          <a:latin typeface="Times New Roman" panose="02020603050405020304" pitchFamily="18" charset="0"/>
                          <a:cs typeface="Times New Roman" panose="02020603050405020304" pitchFamily="18" charset="0"/>
                        </a:rPr>
                        <a:t>D1</a:t>
                      </a:r>
                      <a:endParaRPr 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xmlns="" val="2373290599"/>
                  </a:ext>
                </a:extLst>
              </a:tr>
            </a:tbl>
          </a:graphicData>
        </a:graphic>
      </p:graphicFrame>
      <p:sp>
        <p:nvSpPr>
          <p:cNvPr id="16" name="TextBox 15"/>
          <p:cNvSpPr txBox="1"/>
          <p:nvPr/>
        </p:nvSpPr>
        <p:spPr>
          <a:xfrm>
            <a:off x="766350" y="1559407"/>
            <a:ext cx="10580915" cy="400110"/>
          </a:xfrm>
          <a:prstGeom prst="rect">
            <a:avLst/>
          </a:prstGeom>
          <a:noFill/>
        </p:spPr>
        <p:txBody>
          <a:bodyPr wrap="square" rtlCol="0">
            <a:spAutoFit/>
          </a:bodyPr>
          <a:lstStyle/>
          <a:p>
            <a:pPr marL="285750" indent="-28575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جدول (9)  : چینش بلاک ها مطابق بازی سودوکو به گونه ای که هیچ رنگی در یک سطر و ستون تکراری نباشد .</a:t>
            </a:r>
            <a:endParaRPr lang="en-US" sz="2000" dirty="0">
              <a:latin typeface="Times New Roman" panose="02020603050405020304" pitchFamily="18" charset="0"/>
              <a:cs typeface="B Nazanin" panose="00000400000000000000" pitchFamily="2" charset="-78"/>
            </a:endParaRPr>
          </a:p>
        </p:txBody>
      </p:sp>
      <p:sp>
        <p:nvSpPr>
          <p:cNvPr id="17" name="TextBox 16"/>
          <p:cNvSpPr txBox="1"/>
          <p:nvPr/>
        </p:nvSpPr>
        <p:spPr>
          <a:xfrm>
            <a:off x="766350" y="2201683"/>
            <a:ext cx="10580915" cy="400110"/>
          </a:xfrm>
          <a:prstGeom prst="rect">
            <a:avLst/>
          </a:prstGeom>
          <a:noFill/>
        </p:spPr>
        <p:txBody>
          <a:bodyPr wrap="square" rtlCol="0">
            <a:spAutoFit/>
          </a:bodyPr>
          <a:lstStyle/>
          <a:p>
            <a:pPr marL="285750" indent="-285750" algn="r" rtl="1">
              <a:buFont typeface="Wingdings" panose="05000000000000000000" pitchFamily="2" charset="2"/>
              <a:buChar char="v"/>
            </a:pPr>
            <a:r>
              <a:rPr lang="fa-IR" sz="2000" dirty="0" smtClean="0">
                <a:latin typeface="Times New Roman" panose="02020603050405020304" pitchFamily="18" charset="0"/>
                <a:cs typeface="B Nazanin" panose="00000400000000000000" pitchFamily="2" charset="-78"/>
              </a:rPr>
              <a:t>جدول (10) : تغییر نام بلاک ها مطابق جدول (8)</a:t>
            </a:r>
            <a:endParaRPr lang="en-US" sz="2000" u="sng" dirty="0">
              <a:latin typeface="Times New Roman" panose="02020603050405020304" pitchFamily="18" charset="0"/>
              <a:cs typeface="B Nazanin" panose="00000400000000000000" pitchFamily="2" charset="-78"/>
            </a:endParaRPr>
          </a:p>
        </p:txBody>
      </p:sp>
      <p:sp>
        <p:nvSpPr>
          <p:cNvPr id="15" name="TextBox 14"/>
          <p:cNvSpPr txBox="1"/>
          <p:nvPr/>
        </p:nvSpPr>
        <p:spPr>
          <a:xfrm>
            <a:off x="8416183" y="5569000"/>
            <a:ext cx="3142952" cy="707886"/>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جدول(10) :‌ </a:t>
            </a:r>
            <a:r>
              <a:rPr lang="fa-IR" sz="2000" dirty="0" smtClean="0">
                <a:latin typeface="Times New Roman" panose="02020603050405020304" pitchFamily="18" charset="0"/>
                <a:cs typeface="B Nazanin" panose="00000400000000000000" pitchFamily="2" charset="-78"/>
              </a:rPr>
              <a:t>تغییر نام جدول 9 مطابق جدول 8</a:t>
            </a:r>
          </a:p>
        </p:txBody>
      </p:sp>
      <p:sp>
        <p:nvSpPr>
          <p:cNvPr id="18" name="TextBox 17"/>
          <p:cNvSpPr txBox="1"/>
          <p:nvPr/>
        </p:nvSpPr>
        <p:spPr>
          <a:xfrm>
            <a:off x="4550649" y="5565888"/>
            <a:ext cx="3142952" cy="707886"/>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جدول(9) :‌ </a:t>
            </a:r>
            <a:r>
              <a:rPr lang="fa-IR" sz="2000" dirty="0" smtClean="0">
                <a:latin typeface="Times New Roman" panose="02020603050405020304" pitchFamily="18" charset="0"/>
                <a:cs typeface="B Nazanin" panose="00000400000000000000" pitchFamily="2" charset="-78"/>
              </a:rPr>
              <a:t>تغییر چینش به روش بازی سودوکو</a:t>
            </a:r>
            <a:endParaRPr lang="en-US" sz="2000" dirty="0">
              <a:latin typeface="Times New Roman" panose="02020603050405020304" pitchFamily="18" charset="0"/>
              <a:cs typeface="B Nazanin" panose="00000400000000000000" pitchFamily="2" charset="-78"/>
            </a:endParaRPr>
          </a:p>
        </p:txBody>
      </p:sp>
      <p:sp>
        <p:nvSpPr>
          <p:cNvPr id="19" name="TextBox 18"/>
          <p:cNvSpPr txBox="1"/>
          <p:nvPr/>
        </p:nvSpPr>
        <p:spPr>
          <a:xfrm>
            <a:off x="717329" y="5574791"/>
            <a:ext cx="3142952" cy="707886"/>
          </a:xfrm>
          <a:prstGeom prst="rect">
            <a:avLst/>
          </a:prstGeom>
          <a:noFill/>
        </p:spPr>
        <p:txBody>
          <a:bodyPr wrap="square" rtlCol="0">
            <a:spAutoFit/>
          </a:bodyPr>
          <a:lstStyle/>
          <a:p>
            <a:pPr algn="ctr"/>
            <a:r>
              <a:rPr lang="fa-IR" sz="2000" dirty="0" smtClean="0">
                <a:latin typeface="Times New Roman" panose="02020603050405020304" pitchFamily="18" charset="0"/>
                <a:cs typeface="B Nazanin" panose="00000400000000000000" pitchFamily="2" charset="-78"/>
              </a:rPr>
              <a:t>جدول(</a:t>
            </a:r>
            <a:r>
              <a:rPr lang="fa-IR" sz="2000" dirty="0">
                <a:latin typeface="Times New Roman" panose="02020603050405020304" pitchFamily="18" charset="0"/>
                <a:cs typeface="B Nazanin" panose="00000400000000000000" pitchFamily="2" charset="-78"/>
              </a:rPr>
              <a:t>8</a:t>
            </a:r>
            <a:r>
              <a:rPr lang="fa-IR" sz="2000" dirty="0" smtClean="0">
                <a:latin typeface="Times New Roman" panose="02020603050405020304" pitchFamily="18" charset="0"/>
                <a:cs typeface="B Nazanin" panose="00000400000000000000" pitchFamily="2" charset="-78"/>
              </a:rPr>
              <a:t>) :‌ </a:t>
            </a:r>
            <a:r>
              <a:rPr lang="fa-IR" sz="2000" dirty="0" smtClean="0">
                <a:latin typeface="Times New Roman" panose="02020603050405020304" pitchFamily="18" charset="0"/>
                <a:cs typeface="B Nazanin" panose="00000400000000000000" pitchFamily="2" charset="-78"/>
              </a:rPr>
              <a:t>بلاک بندی غیر همپوشانی ابعاد تصویر میزبان و اختصاص رنگ</a:t>
            </a:r>
            <a:endParaRPr lang="en-US" sz="2000" dirty="0">
              <a:latin typeface="Times New Roman" panose="02020603050405020304" pitchFamily="18" charset="0"/>
              <a:cs typeface="B Nazanin" panose="00000400000000000000" pitchFamily="2" charset="-78"/>
            </a:endParaRPr>
          </a:p>
        </p:txBody>
      </p:sp>
      <p:sp>
        <p:nvSpPr>
          <p:cNvPr id="13" name="Rectangle 12"/>
          <p:cNvSpPr/>
          <p:nvPr/>
        </p:nvSpPr>
        <p:spPr>
          <a:xfrm>
            <a:off x="766354" y="95120"/>
            <a:ext cx="293670" cy="369332"/>
          </a:xfrm>
          <a:prstGeom prst="rect">
            <a:avLst/>
          </a:prstGeom>
        </p:spPr>
        <p:txBody>
          <a:bodyPr wrap="none">
            <a:spAutoFit/>
          </a:bodyPr>
          <a:lstStyle/>
          <a:p>
            <a:r>
              <a:rPr lang="fa-IR" dirty="0" smtClean="0">
                <a:latin typeface="Times New Roman" panose="02020603050405020304" pitchFamily="18" charset="0"/>
                <a:cs typeface="B Nazanin" panose="00000400000000000000" pitchFamily="2" charset="-78"/>
              </a:rPr>
              <a:t>8</a:t>
            </a:r>
            <a:endParaRPr lang="en-US" dirty="0"/>
          </a:p>
        </p:txBody>
      </p:sp>
    </p:spTree>
    <p:extLst>
      <p:ext uri="{BB962C8B-B14F-4D97-AF65-F5344CB8AC3E}">
        <p14:creationId xmlns:p14="http://schemas.microsoft.com/office/powerpoint/2010/main" val="2870515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5595</TotalTime>
  <Words>6238</Words>
  <Application>Microsoft Office PowerPoint</Application>
  <PresentationFormat>Widescreen</PresentationFormat>
  <Paragraphs>2652</Paragraphs>
  <Slides>50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Adobe Devanagari</vt:lpstr>
      <vt:lpstr>Arial</vt:lpstr>
      <vt:lpstr>B Nazanin</vt:lpstr>
      <vt:lpstr>Calibri</vt:lpstr>
      <vt:lpstr>Calibri Light</vt:lpstr>
      <vt:lpstr>SDC-Nasim College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550</cp:revision>
  <dcterms:created xsi:type="dcterms:W3CDTF">2018-03-02T09:38:16Z</dcterms:created>
  <dcterms:modified xsi:type="dcterms:W3CDTF">2018-09-10T08:07:25Z</dcterms:modified>
</cp:coreProperties>
</file>