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70" r:id="rId5"/>
    <p:sldId id="274" r:id="rId6"/>
    <p:sldId id="267" r:id="rId7"/>
    <p:sldId id="273" r:id="rId8"/>
    <p:sldId id="259" r:id="rId9"/>
    <p:sldId id="260" r:id="rId10"/>
    <p:sldId id="261" r:id="rId11"/>
    <p:sldId id="271" r:id="rId12"/>
    <p:sldId id="272" r:id="rId13"/>
    <p:sldId id="263" r:id="rId14"/>
    <p:sldId id="264" r:id="rId15"/>
    <p:sldId id="265" r:id="rId16"/>
    <p:sldId id="275" r:id="rId17"/>
    <p:sldId id="26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38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JARI SURESH" userId="824d2b524a991b0d" providerId="LiveId" clId="{FD746D5B-9262-46CA-94FC-ECB8C9FFEA11}"/>
    <pc:docChg chg="undo custSel addSld modSld">
      <pc:chgData name="PUJARI SURESH" userId="824d2b524a991b0d" providerId="LiveId" clId="{FD746D5B-9262-46CA-94FC-ECB8C9FFEA11}" dt="2024-01-09T14:29:51.620" v="207" actId="1076"/>
      <pc:docMkLst>
        <pc:docMk/>
      </pc:docMkLst>
      <pc:sldChg chg="modSp mod">
        <pc:chgData name="PUJARI SURESH" userId="824d2b524a991b0d" providerId="LiveId" clId="{FD746D5B-9262-46CA-94FC-ECB8C9FFEA11}" dt="2024-01-09T14:29:51.620" v="207" actId="1076"/>
        <pc:sldMkLst>
          <pc:docMk/>
          <pc:sldMk cId="3122649492" sldId="256"/>
        </pc:sldMkLst>
        <pc:spChg chg="mod">
          <ac:chgData name="PUJARI SURESH" userId="824d2b524a991b0d" providerId="LiveId" clId="{FD746D5B-9262-46CA-94FC-ECB8C9FFEA11}" dt="2024-01-09T13:35:12.187" v="36" actId="27636"/>
          <ac:spMkLst>
            <pc:docMk/>
            <pc:sldMk cId="3122649492" sldId="256"/>
            <ac:spMk id="2" creationId="{00000000-0000-0000-0000-000000000000}"/>
          </ac:spMkLst>
        </pc:spChg>
        <pc:spChg chg="mod">
          <ac:chgData name="PUJARI SURESH" userId="824d2b524a991b0d" providerId="LiveId" clId="{FD746D5B-9262-46CA-94FC-ECB8C9FFEA11}" dt="2024-01-09T14:29:51.620" v="207" actId="1076"/>
          <ac:spMkLst>
            <pc:docMk/>
            <pc:sldMk cId="3122649492" sldId="256"/>
            <ac:spMk id="3" creationId="{00000000-0000-0000-0000-000000000000}"/>
          </ac:spMkLst>
        </pc:spChg>
        <pc:spChg chg="mod">
          <ac:chgData name="PUJARI SURESH" userId="824d2b524a991b0d" providerId="LiveId" clId="{FD746D5B-9262-46CA-94FC-ECB8C9FFEA11}" dt="2024-01-09T13:38:42.481" v="75" actId="27636"/>
          <ac:spMkLst>
            <pc:docMk/>
            <pc:sldMk cId="3122649492" sldId="256"/>
            <ac:spMk id="5" creationId="{00000000-0000-0000-0000-000000000000}"/>
          </ac:spMkLst>
        </pc:spChg>
        <pc:spChg chg="mod">
          <ac:chgData name="PUJARI SURESH" userId="824d2b524a991b0d" providerId="LiveId" clId="{FD746D5B-9262-46CA-94FC-ECB8C9FFEA11}" dt="2024-01-09T13:34:57.658" v="34" actId="2711"/>
          <ac:spMkLst>
            <pc:docMk/>
            <pc:sldMk cId="3122649492" sldId="256"/>
            <ac:spMk id="6" creationId="{00000000-0000-0000-0000-000000000000}"/>
          </ac:spMkLst>
        </pc:spChg>
        <pc:graphicFrameChg chg="modGraphic">
          <ac:chgData name="PUJARI SURESH" userId="824d2b524a991b0d" providerId="LiveId" clId="{FD746D5B-9262-46CA-94FC-ECB8C9FFEA11}" dt="2024-01-09T13:37:50.856" v="58" actId="255"/>
          <ac:graphicFrameMkLst>
            <pc:docMk/>
            <pc:sldMk cId="3122649492" sldId="256"/>
            <ac:graphicFrameMk id="4" creationId="{00000000-0000-0000-0000-000000000000}"/>
          </ac:graphicFrameMkLst>
        </pc:graphicFrameChg>
      </pc:sldChg>
      <pc:sldChg chg="modSp mod">
        <pc:chgData name="PUJARI SURESH" userId="824d2b524a991b0d" providerId="LiveId" clId="{FD746D5B-9262-46CA-94FC-ECB8C9FFEA11}" dt="2024-01-09T14:14:47.976" v="192" actId="255"/>
        <pc:sldMkLst>
          <pc:docMk/>
          <pc:sldMk cId="3633487232" sldId="257"/>
        </pc:sldMkLst>
        <pc:spChg chg="mod">
          <ac:chgData name="PUJARI SURESH" userId="824d2b524a991b0d" providerId="LiveId" clId="{FD746D5B-9262-46CA-94FC-ECB8C9FFEA11}" dt="2024-01-09T14:14:47.976" v="192" actId="255"/>
          <ac:spMkLst>
            <pc:docMk/>
            <pc:sldMk cId="3633487232" sldId="257"/>
            <ac:spMk id="3" creationId="{00000000-0000-0000-0000-000000000000}"/>
          </ac:spMkLst>
        </pc:spChg>
      </pc:sldChg>
      <pc:sldChg chg="modSp mod">
        <pc:chgData name="PUJARI SURESH" userId="824d2b524a991b0d" providerId="LiveId" clId="{FD746D5B-9262-46CA-94FC-ECB8C9FFEA11}" dt="2024-01-09T14:08:50.553" v="151" actId="255"/>
        <pc:sldMkLst>
          <pc:docMk/>
          <pc:sldMk cId="3767711167" sldId="258"/>
        </pc:sldMkLst>
        <pc:spChg chg="mod">
          <ac:chgData name="PUJARI SURESH" userId="824d2b524a991b0d" providerId="LiveId" clId="{FD746D5B-9262-46CA-94FC-ECB8C9FFEA11}" dt="2024-01-09T14:08:50.553" v="151" actId="255"/>
          <ac:spMkLst>
            <pc:docMk/>
            <pc:sldMk cId="3767711167" sldId="258"/>
            <ac:spMk id="4" creationId="{26246B3B-5A32-C866-3420-0CEE230D108D}"/>
          </ac:spMkLst>
        </pc:spChg>
      </pc:sldChg>
      <pc:sldChg chg="modSp mod">
        <pc:chgData name="PUJARI SURESH" userId="824d2b524a991b0d" providerId="LiveId" clId="{FD746D5B-9262-46CA-94FC-ECB8C9FFEA11}" dt="2024-01-09T14:12:55.039" v="165" actId="255"/>
        <pc:sldMkLst>
          <pc:docMk/>
          <pc:sldMk cId="2659618667" sldId="259"/>
        </pc:sldMkLst>
        <pc:spChg chg="mod">
          <ac:chgData name="PUJARI SURESH" userId="824d2b524a991b0d" providerId="LiveId" clId="{FD746D5B-9262-46CA-94FC-ECB8C9FFEA11}" dt="2024-01-09T14:12:55.039" v="165" actId="255"/>
          <ac:spMkLst>
            <pc:docMk/>
            <pc:sldMk cId="2659618667" sldId="259"/>
            <ac:spMk id="3" creationId="{00000000-0000-0000-0000-000000000000}"/>
          </ac:spMkLst>
        </pc:spChg>
      </pc:sldChg>
      <pc:sldChg chg="modSp mod">
        <pc:chgData name="PUJARI SURESH" userId="824d2b524a991b0d" providerId="LiveId" clId="{FD746D5B-9262-46CA-94FC-ECB8C9FFEA11}" dt="2024-01-09T14:12:47.165" v="164" actId="255"/>
        <pc:sldMkLst>
          <pc:docMk/>
          <pc:sldMk cId="2666729557" sldId="260"/>
        </pc:sldMkLst>
        <pc:spChg chg="mod">
          <ac:chgData name="PUJARI SURESH" userId="824d2b524a991b0d" providerId="LiveId" clId="{FD746D5B-9262-46CA-94FC-ECB8C9FFEA11}" dt="2024-01-09T14:12:47.165" v="164" actId="255"/>
          <ac:spMkLst>
            <pc:docMk/>
            <pc:sldMk cId="2666729557" sldId="260"/>
            <ac:spMk id="3" creationId="{00000000-0000-0000-0000-000000000000}"/>
          </ac:spMkLst>
        </pc:spChg>
      </pc:sldChg>
      <pc:sldChg chg="modSp mod">
        <pc:chgData name="PUJARI SURESH" userId="824d2b524a991b0d" providerId="LiveId" clId="{FD746D5B-9262-46CA-94FC-ECB8C9FFEA11}" dt="2024-01-09T14:17:24.096" v="202" actId="20577"/>
        <pc:sldMkLst>
          <pc:docMk/>
          <pc:sldMk cId="3613863315" sldId="265"/>
        </pc:sldMkLst>
        <pc:spChg chg="mod">
          <ac:chgData name="PUJARI SURESH" userId="824d2b524a991b0d" providerId="LiveId" clId="{FD746D5B-9262-46CA-94FC-ECB8C9FFEA11}" dt="2024-01-09T14:17:24.096" v="202" actId="20577"/>
          <ac:spMkLst>
            <pc:docMk/>
            <pc:sldMk cId="3613863315" sldId="265"/>
            <ac:spMk id="3" creationId="{00000000-0000-0000-0000-000000000000}"/>
          </ac:spMkLst>
        </pc:spChg>
      </pc:sldChg>
      <pc:sldChg chg="modSp mod">
        <pc:chgData name="PUJARI SURESH" userId="824d2b524a991b0d" providerId="LiveId" clId="{FD746D5B-9262-46CA-94FC-ECB8C9FFEA11}" dt="2024-01-09T14:14:05.007" v="188" actId="255"/>
        <pc:sldMkLst>
          <pc:docMk/>
          <pc:sldMk cId="2547126322" sldId="267"/>
        </pc:sldMkLst>
        <pc:spChg chg="mod">
          <ac:chgData name="PUJARI SURESH" userId="824d2b524a991b0d" providerId="LiveId" clId="{FD746D5B-9262-46CA-94FC-ECB8C9FFEA11}" dt="2024-01-09T14:14:05.007" v="188" actId="255"/>
          <ac:spMkLst>
            <pc:docMk/>
            <pc:sldMk cId="2547126322" sldId="267"/>
            <ac:spMk id="3" creationId="{00000000-0000-0000-0000-000000000000}"/>
          </ac:spMkLst>
        </pc:spChg>
      </pc:sldChg>
      <pc:sldChg chg="modSp mod">
        <pc:chgData name="PUJARI SURESH" userId="824d2b524a991b0d" providerId="LiveId" clId="{FD746D5B-9262-46CA-94FC-ECB8C9FFEA11}" dt="2024-01-09T14:24:01.332" v="204" actId="20577"/>
        <pc:sldMkLst>
          <pc:docMk/>
          <pc:sldMk cId="3916888077" sldId="270"/>
        </pc:sldMkLst>
        <pc:spChg chg="mod">
          <ac:chgData name="PUJARI SURESH" userId="824d2b524a991b0d" providerId="LiveId" clId="{FD746D5B-9262-46CA-94FC-ECB8C9FFEA11}" dt="2024-01-09T14:24:01.332" v="204" actId="20577"/>
          <ac:spMkLst>
            <pc:docMk/>
            <pc:sldMk cId="3916888077" sldId="270"/>
            <ac:spMk id="3" creationId="{2106B07F-D3D3-174E-1DC8-EF70BED28AFB}"/>
          </ac:spMkLst>
        </pc:spChg>
      </pc:sldChg>
      <pc:sldChg chg="modSp add mod">
        <pc:chgData name="PUJARI SURESH" userId="824d2b524a991b0d" providerId="LiveId" clId="{FD746D5B-9262-46CA-94FC-ECB8C9FFEA11}" dt="2024-01-09T14:26:48.533" v="206" actId="20577"/>
        <pc:sldMkLst>
          <pc:docMk/>
          <pc:sldMk cId="593104028" sldId="273"/>
        </pc:sldMkLst>
        <pc:spChg chg="mod">
          <ac:chgData name="PUJARI SURESH" userId="824d2b524a991b0d" providerId="LiveId" clId="{FD746D5B-9262-46CA-94FC-ECB8C9FFEA11}" dt="2024-01-09T14:26:48.533" v="206" actId="20577"/>
          <ac:spMkLst>
            <pc:docMk/>
            <pc:sldMk cId="593104028" sldId="27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A409C-B1D5-461D-82D0-173E5D4C6BAC}"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1EFFA-B809-431B-B4E1-267DCF35D98B}" type="slidenum">
              <a:rPr lang="en-IN" smtClean="0"/>
              <a:t>‹#›</a:t>
            </a:fld>
            <a:endParaRPr lang="en-IN"/>
          </a:p>
        </p:txBody>
      </p:sp>
    </p:spTree>
    <p:extLst>
      <p:ext uri="{BB962C8B-B14F-4D97-AF65-F5344CB8AC3E}">
        <p14:creationId xmlns:p14="http://schemas.microsoft.com/office/powerpoint/2010/main" val="188650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GB" sz="3200" b="1" dirty="0">
                <a:latin typeface="Verdana" panose="020B0604030504040204" pitchFamily="34" charset="0"/>
                <a:ea typeface="Verdana" panose="020B0604030504040204" pitchFamily="34" charset="0"/>
                <a:cs typeface="Times New Roman" panose="02020603050405020304" pitchFamily="18" charset="0"/>
              </a:rPr>
              <a:t>PROJECT TITLE: HEART DISEASE PREDICTION</a:t>
            </a:r>
          </a:p>
        </p:txBody>
      </p:sp>
      <p:sp>
        <p:nvSpPr>
          <p:cNvPr id="3" name="Subtitle 2"/>
          <p:cNvSpPr>
            <a:spLocks noGrp="1"/>
          </p:cNvSpPr>
          <p:nvPr>
            <p:ph type="subTitle" idx="1"/>
          </p:nvPr>
        </p:nvSpPr>
        <p:spPr>
          <a:xfrm>
            <a:off x="607398" y="2440999"/>
            <a:ext cx="3970594" cy="552184"/>
          </a:xfrm>
        </p:spPr>
        <p:txBody>
          <a:bodyPr/>
          <a:lstStyle/>
          <a:p>
            <a:pPr algn="l"/>
            <a:r>
              <a:rPr lang="en-GB" b="1" dirty="0"/>
              <a:t>Batch Number: CSD6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90585220"/>
              </p:ext>
            </p:extLst>
          </p:nvPr>
        </p:nvGraphicFramePr>
        <p:xfrm>
          <a:off x="607398" y="2993183"/>
          <a:ext cx="5418666" cy="26822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l"/>
                      <a:r>
                        <a:rPr lang="en-GB" sz="2000" b="1" dirty="0">
                          <a:solidFill>
                            <a:schemeClr val="tx1"/>
                          </a:solidFill>
                          <a:latin typeface="Times New Roman" panose="02020603050405020304" pitchFamily="18" charset="0"/>
                          <a:cs typeface="Times New Roman" panose="02020603050405020304" pitchFamily="18"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2000" b="1" dirty="0">
                          <a:solidFill>
                            <a:schemeClr val="tx1"/>
                          </a:solidFill>
                          <a:latin typeface="Times New Roman" panose="02020603050405020304" pitchFamily="18" charset="0"/>
                          <a:cs typeface="Times New Roman" panose="02020603050405020304" pitchFamily="18"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anose="02020603050405020304" pitchFamily="18" charset="0"/>
                          <a:cs typeface="Times New Roman" panose="02020603050405020304" pitchFamily="18" charset="0"/>
                        </a:rPr>
                        <a:t>20201CSD0067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2000" dirty="0" err="1">
                          <a:solidFill>
                            <a:schemeClr val="tx1"/>
                          </a:solidFill>
                          <a:latin typeface="Times New Roman" panose="02020603050405020304" pitchFamily="18" charset="0"/>
                          <a:cs typeface="Times New Roman" panose="02020603050405020304" pitchFamily="18" charset="0"/>
                        </a:rPr>
                        <a:t>Katakaraju</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Vaahini</a:t>
                      </a:r>
                      <a:endParaRPr lang="en-GB" sz="2000"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l"/>
                      <a:r>
                        <a:rPr lang="en-GB" sz="2000" dirty="0">
                          <a:solidFill>
                            <a:schemeClr val="tx1"/>
                          </a:solidFill>
                          <a:latin typeface="Times New Roman" panose="02020603050405020304" pitchFamily="18" charset="0"/>
                          <a:cs typeface="Times New Roman" panose="02020603050405020304" pitchFamily="18" charset="0"/>
                        </a:rPr>
                        <a:t>20201CSD0080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sz="2000" dirty="0">
                          <a:solidFill>
                            <a:schemeClr val="tx1"/>
                          </a:solidFill>
                          <a:latin typeface="Times New Roman" panose="02020603050405020304" pitchFamily="18" charset="0"/>
                          <a:cs typeface="Times New Roman" panose="02020603050405020304" pitchFamily="18" charset="0"/>
                        </a:rPr>
                        <a:t>Pujari Suresh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l"/>
                      <a:r>
                        <a:rPr lang="en-GB" sz="2000" dirty="0">
                          <a:solidFill>
                            <a:schemeClr val="tx1"/>
                          </a:solidFill>
                          <a:latin typeface="Times New Roman" panose="02020603050405020304" pitchFamily="18" charset="0"/>
                          <a:cs typeface="Times New Roman" panose="02020603050405020304" pitchFamily="18" charset="0"/>
                        </a:rPr>
                        <a:t>20201CSD0081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2000" dirty="0" err="1">
                          <a:solidFill>
                            <a:schemeClr val="tx1"/>
                          </a:solidFill>
                          <a:latin typeface="Times New Roman" panose="02020603050405020304" pitchFamily="18" charset="0"/>
                          <a:cs typeface="Times New Roman" panose="02020603050405020304" pitchFamily="18" charset="0"/>
                        </a:rPr>
                        <a:t>Korrapati</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err="1">
                          <a:solidFill>
                            <a:schemeClr val="tx1"/>
                          </a:solidFill>
                          <a:latin typeface="Times New Roman" panose="02020603050405020304" pitchFamily="18" charset="0"/>
                          <a:cs typeface="Times New Roman" panose="02020603050405020304" pitchFamily="18" charset="0"/>
                        </a:rPr>
                        <a:t>Praneeth</a:t>
                      </a:r>
                      <a:r>
                        <a:rPr lang="en-GB" sz="2000" dirty="0">
                          <a:solidFill>
                            <a:schemeClr val="tx1"/>
                          </a:solidFill>
                          <a:latin typeface="Times New Roman" panose="02020603050405020304" pitchFamily="18" charset="0"/>
                          <a:cs typeface="Times New Roman" panose="02020603050405020304" pitchFamily="18" charset="0"/>
                        </a:rPr>
                        <a:t> Kumar </a:t>
                      </a:r>
                      <a:r>
                        <a:rPr lang="en-GB" sz="2000" dirty="0" err="1">
                          <a:solidFill>
                            <a:schemeClr val="tx1"/>
                          </a:solidFill>
                          <a:latin typeface="Times New Roman" panose="02020603050405020304" pitchFamily="18" charset="0"/>
                          <a:cs typeface="Times New Roman" panose="02020603050405020304" pitchFamily="18" charset="0"/>
                        </a:rPr>
                        <a:t>Gowd</a:t>
                      </a:r>
                      <a:endParaRPr lang="en-GB" sz="2000"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l"/>
                      <a:r>
                        <a:rPr lang="en-GB" sz="2000" dirty="0">
                          <a:solidFill>
                            <a:schemeClr val="tx1"/>
                          </a:solidFill>
                          <a:latin typeface="Times New Roman" panose="02020603050405020304" pitchFamily="18" charset="0"/>
                          <a:cs typeface="Times New Roman" panose="02020603050405020304" pitchFamily="18" charset="0"/>
                        </a:rPr>
                        <a:t>20201CSD0120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2000" dirty="0" err="1">
                          <a:solidFill>
                            <a:schemeClr val="tx1"/>
                          </a:solidFill>
                          <a:latin typeface="Times New Roman" panose="02020603050405020304" pitchFamily="18" charset="0"/>
                          <a:cs typeface="Times New Roman" panose="02020603050405020304" pitchFamily="18" charset="0"/>
                        </a:rPr>
                        <a:t>Duttala</a:t>
                      </a:r>
                      <a:r>
                        <a:rPr lang="en-GB" sz="2000" dirty="0">
                          <a:solidFill>
                            <a:schemeClr val="tx1"/>
                          </a:solidFill>
                          <a:latin typeface="Times New Roman" panose="02020603050405020304" pitchFamily="18" charset="0"/>
                          <a:cs typeface="Times New Roman" panose="02020603050405020304" pitchFamily="18" charset="0"/>
                        </a:rPr>
                        <a:t> N </a:t>
                      </a:r>
                      <a:r>
                        <a:rPr lang="en-GB" sz="2000" dirty="0" err="1">
                          <a:solidFill>
                            <a:schemeClr val="tx1"/>
                          </a:solidFill>
                          <a:latin typeface="Times New Roman" panose="02020603050405020304" pitchFamily="18" charset="0"/>
                          <a:cs typeface="Times New Roman" panose="02020603050405020304" pitchFamily="18" charset="0"/>
                        </a:rPr>
                        <a:t>Sughanditha</a:t>
                      </a:r>
                      <a:r>
                        <a:rPr lang="en-GB" sz="2000" dirty="0">
                          <a:solidFill>
                            <a:schemeClr val="tx1"/>
                          </a:solidFill>
                          <a:latin typeface="Times New Roman" panose="02020603050405020304" pitchFamily="18" charset="0"/>
                          <a:cs typeface="Times New Roman" panose="02020603050405020304" pitchFamily="18" charset="0"/>
                        </a:rPr>
                        <a:t>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sz="200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677708" y="2560591"/>
            <a:ext cx="5514292" cy="2829954"/>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solidFill>
                <a:schemeClr val="tx1"/>
              </a:solidFill>
            </a:endParaRPr>
          </a:p>
          <a:p>
            <a:r>
              <a:rPr lang="en-GB" dirty="0">
                <a:solidFill>
                  <a:schemeClr val="tx1"/>
                </a:solidFill>
              </a:rPr>
              <a:t>Under the Supervision of,</a:t>
            </a:r>
          </a:p>
          <a:p>
            <a:endParaRPr lang="en-GB" sz="2200" dirty="0">
              <a:solidFill>
                <a:schemeClr val="tx1"/>
              </a:solidFill>
              <a:latin typeface="Times New Roman" panose="02020603050405020304" pitchFamily="18" charset="0"/>
              <a:cs typeface="Times New Roman" panose="02020603050405020304" pitchFamily="18" charset="0"/>
            </a:endParaRPr>
          </a:p>
          <a:p>
            <a:pPr algn="l"/>
            <a:r>
              <a:rPr lang="en-GB" sz="1700" dirty="0" err="1">
                <a:solidFill>
                  <a:schemeClr val="tx1"/>
                </a:solidFill>
              </a:rPr>
              <a:t>Dr.</a:t>
            </a:r>
            <a:r>
              <a:rPr lang="en-GB" sz="1700" dirty="0">
                <a:solidFill>
                  <a:schemeClr val="tx1"/>
                </a:solidFill>
              </a:rPr>
              <a:t> V Chandrasekar (Project Guide)</a:t>
            </a:r>
          </a:p>
          <a:p>
            <a:pPr algn="l"/>
            <a:r>
              <a:rPr lang="en-GB" sz="1700" dirty="0">
                <a:solidFill>
                  <a:schemeClr val="tx1"/>
                </a:solidFill>
              </a:rPr>
              <a:t>Professor </a:t>
            </a:r>
          </a:p>
          <a:p>
            <a:pPr algn="l"/>
            <a:r>
              <a:rPr lang="en-GB" sz="1700" dirty="0">
                <a:solidFill>
                  <a:schemeClr val="tx1"/>
                </a:solidFill>
              </a:rPr>
              <a:t>School of Computer Science &amp;Engineering Presidency University</a:t>
            </a:r>
          </a:p>
          <a:p>
            <a:pPr algn="l"/>
            <a:r>
              <a:rPr lang="en-GB" sz="1700" dirty="0" err="1">
                <a:solidFill>
                  <a:schemeClr val="tx1"/>
                </a:solidFill>
              </a:rPr>
              <a:t>Dr.K</a:t>
            </a:r>
            <a:r>
              <a:rPr lang="en-GB" sz="1700" dirty="0">
                <a:solidFill>
                  <a:schemeClr val="tx1"/>
                </a:solidFill>
              </a:rPr>
              <a:t> </a:t>
            </a:r>
            <a:r>
              <a:rPr lang="en-GB" sz="1700" dirty="0" err="1">
                <a:solidFill>
                  <a:schemeClr val="tx1"/>
                </a:solidFill>
              </a:rPr>
              <a:t>Susheel</a:t>
            </a:r>
            <a:r>
              <a:rPr lang="en-GB" sz="1700" dirty="0">
                <a:solidFill>
                  <a:schemeClr val="tx1"/>
                </a:solidFill>
              </a:rPr>
              <a:t> Kumar (Project Reviewer)</a:t>
            </a:r>
          </a:p>
          <a:p>
            <a:pPr algn="l"/>
            <a:r>
              <a:rPr lang="en-GB" sz="1700" dirty="0" err="1">
                <a:solidFill>
                  <a:schemeClr val="tx1"/>
                </a:solidFill>
              </a:rPr>
              <a:t>Asst.Professor</a:t>
            </a:r>
            <a:endParaRPr lang="en-GB" sz="1700" dirty="0">
              <a:solidFill>
                <a:schemeClr val="tx1"/>
              </a:solidFill>
            </a:endParaRPr>
          </a:p>
          <a:p>
            <a:pPr algn="l"/>
            <a:r>
              <a:rPr lang="en-GB" sz="1700" dirty="0">
                <a:solidFill>
                  <a:schemeClr val="tx1"/>
                </a:solidFill>
              </a:rPr>
              <a:t>School of Computer Science &amp;Engineering Presidency University</a:t>
            </a:r>
          </a:p>
          <a:p>
            <a:pPr algn="l"/>
            <a:endParaRPr lang="en-GB" sz="1700" dirty="0">
              <a:solidFill>
                <a:schemeClr val="tx1"/>
              </a:solidFill>
            </a:endParaRPr>
          </a:p>
          <a:p>
            <a:pPr algn="l"/>
            <a:endParaRPr lang="en-GB" sz="1700" dirty="0">
              <a:solidFill>
                <a:schemeClr val="tx1"/>
              </a:solidFill>
            </a:endParaRPr>
          </a:p>
          <a:p>
            <a:pPr algn="l"/>
            <a:endParaRPr lang="en-GB" sz="1700" dirty="0">
              <a:solidFill>
                <a:schemeClr val="tx1"/>
              </a:solidFill>
            </a:endParaRP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cs typeface="Times New Roman" panose="02020603050405020304" pitchFamily="18" charset="0"/>
              </a:rPr>
              <a:t>PIP104 PROFESSIONAL PRACTICE-II</a:t>
            </a:r>
          </a:p>
          <a:p>
            <a:r>
              <a:rPr lang="en-GB" sz="2800" dirty="0">
                <a:solidFill>
                  <a:schemeClr val="tx1"/>
                </a:solidFill>
                <a:cs typeface="Times New Roman" panose="02020603050405020304" pitchFamily="18" charset="0"/>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1" y="0"/>
            <a:ext cx="10515600" cy="1325563"/>
          </a:xfrm>
        </p:spPr>
        <p:txBody>
          <a:bodyPr/>
          <a:lstStyle/>
          <a:p>
            <a:r>
              <a:rPr lang="en-US" b="1" dirty="0"/>
              <a:t>System Design &amp; Implementation</a:t>
            </a:r>
            <a:endParaRPr lang="en-GB" b="1" dirty="0"/>
          </a:p>
        </p:txBody>
      </p:sp>
      <p:pic>
        <p:nvPicPr>
          <p:cNvPr id="5" name="Picture 4">
            <a:extLst>
              <a:ext uri="{FF2B5EF4-FFF2-40B4-BE49-F238E27FC236}">
                <a16:creationId xmlns:a16="http://schemas.microsoft.com/office/drawing/2014/main" id="{2BB3357E-0123-698F-6DAF-66BBD2583370}"/>
              </a:ext>
            </a:extLst>
          </p:cNvPr>
          <p:cNvPicPr>
            <a:picLocks noChangeAspect="1"/>
          </p:cNvPicPr>
          <p:nvPr/>
        </p:nvPicPr>
        <p:blipFill>
          <a:blip r:embed="rId2"/>
          <a:stretch>
            <a:fillRect/>
          </a:stretch>
        </p:blipFill>
        <p:spPr>
          <a:xfrm>
            <a:off x="3209365" y="1303282"/>
            <a:ext cx="4007223" cy="4567852"/>
          </a:xfrm>
          <a:prstGeom prst="rect">
            <a:avLst/>
          </a:prstGeom>
        </p:spPr>
      </p:pic>
      <p:cxnSp>
        <p:nvCxnSpPr>
          <p:cNvPr id="6" name="Straight Connector 5">
            <a:extLst>
              <a:ext uri="{FF2B5EF4-FFF2-40B4-BE49-F238E27FC236}">
                <a16:creationId xmlns:a16="http://schemas.microsoft.com/office/drawing/2014/main" id="{40D85881-D48C-1A64-37AC-0EB94F23161F}"/>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94C0-CD0A-6875-C843-27B850043AB6}"/>
              </a:ext>
            </a:extLst>
          </p:cNvPr>
          <p:cNvSpPr>
            <a:spLocks noGrp="1"/>
          </p:cNvSpPr>
          <p:nvPr>
            <p:ph type="title"/>
          </p:nvPr>
        </p:nvSpPr>
        <p:spPr>
          <a:xfrm>
            <a:off x="703730" y="-90161"/>
            <a:ext cx="10515600" cy="1325563"/>
          </a:xfrm>
        </p:spPr>
        <p:txBody>
          <a:bodyPr/>
          <a:lstStyle/>
          <a:p>
            <a:r>
              <a:rPr lang="en-US" b="1" dirty="0"/>
              <a:t>System Design &amp; Implementation</a:t>
            </a:r>
            <a:endParaRPr lang="en-IN" dirty="0"/>
          </a:p>
        </p:txBody>
      </p:sp>
      <p:sp>
        <p:nvSpPr>
          <p:cNvPr id="3" name="Content Placeholder 2">
            <a:extLst>
              <a:ext uri="{FF2B5EF4-FFF2-40B4-BE49-F238E27FC236}">
                <a16:creationId xmlns:a16="http://schemas.microsoft.com/office/drawing/2014/main" id="{284A8972-8350-8EF0-7D0C-372155BE3E0B}"/>
              </a:ext>
            </a:extLst>
          </p:cNvPr>
          <p:cNvSpPr>
            <a:spLocks noGrp="1"/>
          </p:cNvSpPr>
          <p:nvPr>
            <p:ph idx="1"/>
          </p:nvPr>
        </p:nvSpPr>
        <p:spPr>
          <a:xfrm>
            <a:off x="703730" y="1253331"/>
            <a:ext cx="10515600" cy="4351338"/>
          </a:xfrm>
        </p:spPr>
        <p:txBody>
          <a:bodyPr>
            <a:no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Heart Disease dataset is taken and loaded.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data is preprocessed to clean the data and understand the dataset.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data is split as training and testing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model is built using machine learning algorithms like Random Forest Classifier, KNN, SVC, Naïve Bayes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model is trained with the preprocessed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model is tested and accuracy is calculated for different ML algorithms.</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algorithm with best accuracy is finalized and that model will predict whether the person has the heart disease or not based on user given new data from front end.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5134580-D955-B1A3-AE9E-D0C274105DF8}"/>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845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74F0-7070-0C1C-C087-21A8D93B9B29}"/>
              </a:ext>
            </a:extLst>
          </p:cNvPr>
          <p:cNvSpPr>
            <a:spLocks noGrp="1"/>
          </p:cNvSpPr>
          <p:nvPr>
            <p:ph type="title"/>
          </p:nvPr>
        </p:nvSpPr>
        <p:spPr>
          <a:xfrm>
            <a:off x="712694" y="0"/>
            <a:ext cx="10515600" cy="1325563"/>
          </a:xfrm>
        </p:spPr>
        <p:txBody>
          <a:bodyPr/>
          <a:lstStyle/>
          <a:p>
            <a:r>
              <a:rPr lang="en-US" b="1" dirty="0"/>
              <a:t>Timeline of Project</a:t>
            </a:r>
            <a:endParaRPr lang="en-IN" b="1" dirty="0"/>
          </a:p>
        </p:txBody>
      </p:sp>
      <p:pic>
        <p:nvPicPr>
          <p:cNvPr id="4" name="Content Placeholder 4">
            <a:extLst>
              <a:ext uri="{FF2B5EF4-FFF2-40B4-BE49-F238E27FC236}">
                <a16:creationId xmlns:a16="http://schemas.microsoft.com/office/drawing/2014/main" id="{E59E9226-E6E4-0503-051D-6C29D5FEC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775" y="1596791"/>
            <a:ext cx="10458450" cy="3876675"/>
          </a:xfrm>
          <a:prstGeom prst="rect">
            <a:avLst/>
          </a:prstGeom>
        </p:spPr>
      </p:pic>
      <p:cxnSp>
        <p:nvCxnSpPr>
          <p:cNvPr id="5" name="Straight Connector 4">
            <a:extLst>
              <a:ext uri="{FF2B5EF4-FFF2-40B4-BE49-F238E27FC236}">
                <a16:creationId xmlns:a16="http://schemas.microsoft.com/office/drawing/2014/main" id="{E45D8911-0158-90D1-BE4C-72E8F5E0EBCC}"/>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383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0" y="0"/>
            <a:ext cx="10515600" cy="1325563"/>
          </a:xfrm>
        </p:spPr>
        <p:txBody>
          <a:bodyPr/>
          <a:lstStyle/>
          <a:p>
            <a:r>
              <a:rPr lang="en-GB" b="1" dirty="0"/>
              <a:t>Outcomes / Results Obtained</a:t>
            </a:r>
          </a:p>
        </p:txBody>
      </p:sp>
      <p:sp>
        <p:nvSpPr>
          <p:cNvPr id="3" name="Content Placeholder 2"/>
          <p:cNvSpPr>
            <a:spLocks noGrp="1"/>
          </p:cNvSpPr>
          <p:nvPr>
            <p:ph idx="1"/>
          </p:nvPr>
        </p:nvSpPr>
        <p:spPr>
          <a:xfrm>
            <a:off x="667870" y="1074036"/>
            <a:ext cx="10515600" cy="4351338"/>
          </a:xfrm>
        </p:spPr>
        <p:txBody>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help</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techniques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algorithms like KNN,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SVC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Random For</a:t>
            </a:r>
            <a:r>
              <a:rPr lang="en-US" sz="2400" dirty="0">
                <a:latin typeface="Times New Roman" panose="02020603050405020304" pitchFamily="18" charset="0"/>
                <a:ea typeface="Calibri" panose="020F0502020204030204" pitchFamily="34" charset="0"/>
                <a:cs typeface="Times New Roman" panose="02020603050405020304" pitchFamily="18" charset="0"/>
              </a:rPr>
              <a:t>est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 Naïve Bayes</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predict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Heart Disease based on different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parameters</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entered by</a:t>
            </a:r>
            <a:r>
              <a:rPr lang="en-US"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user</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front</a:t>
            </a:r>
            <a:r>
              <a:rPr lang="en-US" sz="2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end.</a:t>
            </a:r>
            <a:endParaRPr lang="en-SG"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Predicting the heart disease based the doctors data with concern with patients </a:t>
            </a:r>
            <a:endParaRPr lang="en-SG"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implemented our project and the system predicts Heart Disease with good accuracy of </a:t>
            </a:r>
            <a:r>
              <a:rPr lang="en-US" sz="2400" dirty="0">
                <a:latin typeface="Times New Roman" panose="02020603050405020304" pitchFamily="18" charset="0"/>
                <a:ea typeface="Calibri" panose="020F0502020204030204" pitchFamily="34" charset="0"/>
                <a:cs typeface="Times New Roman" panose="02020603050405020304" pitchFamily="18" charset="0"/>
              </a:rPr>
              <a:t>83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.16% given by SVC.</a:t>
            </a:r>
          </a:p>
          <a:p>
            <a:pPr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dirty="0"/>
          </a:p>
        </p:txBody>
      </p:sp>
      <p:cxnSp>
        <p:nvCxnSpPr>
          <p:cNvPr id="5" name="Straight Connector 4">
            <a:extLst>
              <a:ext uri="{FF2B5EF4-FFF2-40B4-BE49-F238E27FC236}">
                <a16:creationId xmlns:a16="http://schemas.microsoft.com/office/drawing/2014/main" id="{E5158360-B7EE-54E3-26EC-36CF30316457}"/>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graphicFrame>
        <p:nvGraphicFramePr>
          <p:cNvPr id="6" name="Table 5">
            <a:extLst>
              <a:ext uri="{FF2B5EF4-FFF2-40B4-BE49-F238E27FC236}">
                <a16:creationId xmlns:a16="http://schemas.microsoft.com/office/drawing/2014/main" id="{C24E17F8-05FB-1927-480B-7FEB91C67A03}"/>
              </a:ext>
            </a:extLst>
          </p:cNvPr>
          <p:cNvGraphicFramePr>
            <a:graphicFrameLocks noGrp="1"/>
          </p:cNvGraphicFramePr>
          <p:nvPr/>
        </p:nvGraphicFramePr>
        <p:xfrm>
          <a:off x="3260407" y="3397726"/>
          <a:ext cx="5671185" cy="1225235"/>
        </p:xfrm>
        <a:graphic>
          <a:graphicData uri="http://schemas.openxmlformats.org/drawingml/2006/table">
            <a:tbl>
              <a:tblPr firstRow="1" firstCol="1" bandRow="1">
                <a:tableStyleId>{5C22544A-7EE6-4342-B048-85BDC9FD1C3A}</a:tableStyleId>
              </a:tblPr>
              <a:tblGrid>
                <a:gridCol w="1890395">
                  <a:extLst>
                    <a:ext uri="{9D8B030D-6E8A-4147-A177-3AD203B41FA5}">
                      <a16:colId xmlns:a16="http://schemas.microsoft.com/office/drawing/2014/main" val="2774440498"/>
                    </a:ext>
                  </a:extLst>
                </a:gridCol>
                <a:gridCol w="1890395">
                  <a:extLst>
                    <a:ext uri="{9D8B030D-6E8A-4147-A177-3AD203B41FA5}">
                      <a16:colId xmlns:a16="http://schemas.microsoft.com/office/drawing/2014/main" val="1358408750"/>
                    </a:ext>
                  </a:extLst>
                </a:gridCol>
                <a:gridCol w="1890395">
                  <a:extLst>
                    <a:ext uri="{9D8B030D-6E8A-4147-A177-3AD203B41FA5}">
                      <a16:colId xmlns:a16="http://schemas.microsoft.com/office/drawing/2014/main" val="2632002690"/>
                    </a:ext>
                  </a:extLst>
                </a:gridCol>
              </a:tblGrid>
              <a:tr h="0">
                <a:tc>
                  <a:txBody>
                    <a:bodyPr/>
                    <a:lstStyle/>
                    <a:p>
                      <a:pPr algn="just">
                        <a:lnSpc>
                          <a:spcPct val="150000"/>
                        </a:lnSpc>
                        <a:tabLst>
                          <a:tab pos="619125" algn="l"/>
                        </a:tabLst>
                      </a:pPr>
                      <a:r>
                        <a:rPr lang="en-IN" sz="1200">
                          <a:effectLst/>
                        </a:rPr>
                        <a:t>SI.NO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a:effectLst/>
                        </a:rPr>
                        <a:t>Models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Accuracy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8029482"/>
                  </a:ext>
                </a:extLst>
              </a:tr>
              <a:tr h="0">
                <a:tc>
                  <a:txBody>
                    <a:bodyPr/>
                    <a:lstStyle/>
                    <a:p>
                      <a:pPr algn="just">
                        <a:lnSpc>
                          <a:spcPct val="150000"/>
                        </a:lnSpc>
                        <a:tabLst>
                          <a:tab pos="619125" algn="l"/>
                        </a:tabLst>
                      </a:pPr>
                      <a:r>
                        <a:rPr lang="en-IN"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a:effectLst/>
                        </a:rPr>
                        <a:t>KNN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65.57%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1779492"/>
                  </a:ext>
                </a:extLst>
              </a:tr>
              <a:tr h="0">
                <a:tc>
                  <a:txBody>
                    <a:bodyPr/>
                    <a:lstStyle/>
                    <a:p>
                      <a:pPr algn="just">
                        <a:lnSpc>
                          <a:spcPct val="150000"/>
                        </a:lnSpc>
                        <a:tabLst>
                          <a:tab pos="619125" algn="l"/>
                        </a:tabLst>
                      </a:pPr>
                      <a:r>
                        <a:rPr lang="en-IN" sz="12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err="1">
                          <a:effectLst/>
                        </a:rPr>
                        <a:t>GaussianNB</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80.33%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6698148"/>
                  </a:ext>
                </a:extLst>
              </a:tr>
              <a:tr h="0">
                <a:tc>
                  <a:txBody>
                    <a:bodyPr/>
                    <a:lstStyle/>
                    <a:p>
                      <a:pPr algn="just">
                        <a:lnSpc>
                          <a:spcPct val="150000"/>
                        </a:lnSpc>
                        <a:tabLst>
                          <a:tab pos="619125" algn="l"/>
                        </a:tabLst>
                      </a:pPr>
                      <a:r>
                        <a:rPr lang="en-IN" sz="12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SVC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83.61%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1077786"/>
                  </a:ext>
                </a:extLst>
              </a:tr>
              <a:tr h="0">
                <a:tc>
                  <a:txBody>
                    <a:bodyPr/>
                    <a:lstStyle/>
                    <a:p>
                      <a:pPr algn="just">
                        <a:lnSpc>
                          <a:spcPct val="150000"/>
                        </a:lnSpc>
                        <a:tabLst>
                          <a:tab pos="619125" algn="l"/>
                        </a:tabLst>
                      </a:pPr>
                      <a:r>
                        <a:rPr lang="en-IN" sz="12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Random Forest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a:effectLst/>
                        </a:rPr>
                        <a:t>81.97%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5956002"/>
                  </a:ext>
                </a:extLst>
              </a:tr>
            </a:tbl>
          </a:graphicData>
        </a:graphic>
      </p:graphicFrame>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515600" cy="1325563"/>
          </a:xfrm>
        </p:spPr>
        <p:txBody>
          <a:bodyPr/>
          <a:lstStyle/>
          <a:p>
            <a:r>
              <a:rPr lang="en-GB" b="1" dirty="0"/>
              <a:t>Conclusion</a:t>
            </a:r>
          </a:p>
        </p:txBody>
      </p:sp>
      <p:sp>
        <p:nvSpPr>
          <p:cNvPr id="3" name="Content Placeholder 2"/>
          <p:cNvSpPr>
            <a:spLocks noGrp="1"/>
          </p:cNvSpPr>
          <p:nvPr>
            <p:ph idx="1"/>
          </p:nvPr>
        </p:nvSpPr>
        <p:spPr>
          <a:xfrm>
            <a:off x="685800" y="1502614"/>
            <a:ext cx="10515600" cy="4351338"/>
          </a:xfrm>
        </p:spPr>
        <p:txBody>
          <a:bodyPr>
            <a:normAutofit/>
          </a:bodyPr>
          <a:lstStyle/>
          <a:p>
            <a:pPr algn="just"/>
            <a:r>
              <a:rPr lang="en-US" sz="2400" dirty="0">
                <a:effectLst/>
                <a:latin typeface="Times New Roman" panose="02020603050405020304" pitchFamily="18" charset="0"/>
                <a:ea typeface="Times New Roman" panose="02020603050405020304" pitchFamily="18" charset="0"/>
              </a:rPr>
              <a:t>Predicting and detection of heart disease has always been a critical and challenging</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task for healthcare practitioners. Hospitals and other clinics are offering expensive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therapies and operations to treat heart diseases. So, predicting heart disease at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early stages will be useful to the people around the world so that they will take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necessary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actions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before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getting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severe.</a:t>
            </a:r>
          </a:p>
          <a:p>
            <a:pPr algn="just"/>
            <a:r>
              <a:rPr lang="en-US" sz="2400" dirty="0">
                <a:effectLst/>
                <a:latin typeface="Times New Roman" panose="02020603050405020304" pitchFamily="18" charset="0"/>
                <a:ea typeface="Times New Roman" panose="02020603050405020304" pitchFamily="18" charset="0"/>
              </a:rPr>
              <a:t>So</a:t>
            </a:r>
            <a:r>
              <a:rPr lang="en-US" sz="2400" spc="5" dirty="0">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rPr>
              <a:t>a </a:t>
            </a:r>
            <a:r>
              <a:rPr lang="en-US" sz="2400" dirty="0">
                <a:effectLst/>
                <a:latin typeface="Times New Roman" panose="02020603050405020304" pitchFamily="18" charset="0"/>
                <a:ea typeface="Times New Roman" panose="02020603050405020304" pitchFamily="18" charset="0"/>
              </a:rPr>
              <a:t>system</a:t>
            </a:r>
            <a:r>
              <a:rPr lang="en-US" sz="2400" spc="5" dirty="0">
                <a:effectLst/>
                <a:latin typeface="Times New Roman" panose="02020603050405020304" pitchFamily="18" charset="0"/>
                <a:ea typeface="Times New Roman" panose="02020603050405020304" pitchFamily="18" charset="0"/>
              </a:rPr>
              <a:t>  is proposed </a:t>
            </a:r>
            <a:r>
              <a:rPr lang="en-US" sz="2400" dirty="0">
                <a:effectLst/>
                <a:latin typeface="Times New Roman" panose="02020603050405020304" pitchFamily="18" charset="0"/>
                <a:ea typeface="Times New Roman" panose="02020603050405020304" pitchFamily="18" charset="0"/>
              </a:rPr>
              <a:t>with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help</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machine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techniques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algorithms like KNN(K-Nearest </a:t>
            </a:r>
            <a:r>
              <a:rPr lang="en-US" sz="2400" dirty="0" err="1">
                <a:effectLst/>
                <a:latin typeface="Times New Roman" panose="02020603050405020304" pitchFamily="18" charset="0"/>
                <a:ea typeface="Times New Roman" panose="02020603050405020304" pitchFamily="18" charset="0"/>
              </a:rPr>
              <a:t>Neighbour</a:t>
            </a:r>
            <a:r>
              <a:rPr lang="en-US" sz="2400" dirty="0">
                <a:effectLst/>
                <a:latin typeface="Times New Roman" panose="02020603050405020304" pitchFamily="18" charset="0"/>
                <a:ea typeface="Times New Roman" panose="02020603050405020304" pitchFamily="18" charset="0"/>
              </a:rPr>
              <a:t>),SVC, Random Forest and Naïve Bayes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predict Heart Disease based on different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parameters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entered by</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front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end.</a:t>
            </a:r>
            <a:endParaRPr lang="en-SG" sz="2400" dirty="0">
              <a:effectLst/>
              <a:latin typeface="Times New Roman" panose="02020603050405020304" pitchFamily="18" charset="0"/>
              <a:ea typeface="Times New Roman" panose="02020603050405020304" pitchFamily="18" charset="0"/>
            </a:endParaRPr>
          </a:p>
          <a:p>
            <a:pPr marL="0" indent="0" algn="just">
              <a:buNone/>
            </a:pPr>
            <a:endParaRPr lang="en-GB" sz="2400" dirty="0"/>
          </a:p>
        </p:txBody>
      </p:sp>
      <p:cxnSp>
        <p:nvCxnSpPr>
          <p:cNvPr id="4" name="Straight Connector 3">
            <a:extLst>
              <a:ext uri="{FF2B5EF4-FFF2-40B4-BE49-F238E27FC236}">
                <a16:creationId xmlns:a16="http://schemas.microsoft.com/office/drawing/2014/main" id="{B575E2BE-3419-BE11-930E-E26D955A3CCD}"/>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4" y="-74145"/>
            <a:ext cx="10515600" cy="1325563"/>
          </a:xfrm>
        </p:spPr>
        <p:txBody>
          <a:bodyPr/>
          <a:lstStyle/>
          <a:p>
            <a:r>
              <a:rPr lang="en-GB" b="1" dirty="0"/>
              <a:t>References</a:t>
            </a:r>
          </a:p>
        </p:txBody>
      </p:sp>
      <p:sp>
        <p:nvSpPr>
          <p:cNvPr id="3" name="Content Placeholder 2"/>
          <p:cNvSpPr>
            <a:spLocks noGrp="1"/>
          </p:cNvSpPr>
          <p:nvPr>
            <p:ph idx="1"/>
          </p:nvPr>
        </p:nvSpPr>
        <p:spPr>
          <a:xfrm>
            <a:off x="806824" y="1251418"/>
            <a:ext cx="10515600" cy="4351338"/>
          </a:xfrm>
        </p:spPr>
        <p:txBody>
          <a:bodyPr>
            <a:normAutofit/>
          </a:bodyPr>
          <a:lstStyle/>
          <a:p>
            <a:pPr marL="0" indent="0" algn="jus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 Sujatha and K. Mahalakshmi, "Performance Evaluation of Supervised Machine Learning Algorithms in Prediction of Heart Disease," 2020 IEEE International Conference for Innovation in Technology (INOCON), 2020, pp. 1-7,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10.1109/INOCON50539.2020.9298354.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P. S. Kohli and S. Arora, "Application of Machine Learning in Disease Prediction," 2018 4th International Conference on Computing Communication and Automation (ICCCA), 2018, pp. 1-4,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10.1109/CCAA.2018.8777449.</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  A. Ed-</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Daoudy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K.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Maalmi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"Real-time machine learning for early detection of heart disease using big data approach," 2019 International Conference on Wireless Technologies, Embedded and Intelligent Systems (WITS), 2019, pp. 1-5,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10.1109/WITS.2019.8723839.</a:t>
            </a: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 </a:t>
            </a:r>
            <a:r>
              <a:rPr lang="en-US" sz="2000" dirty="0" err="1">
                <a:latin typeface="Times New Roman" panose="02020603050405020304" pitchFamily="18" charset="0"/>
                <a:cs typeface="Times New Roman" panose="02020603050405020304" pitchFamily="18" charset="0"/>
              </a:rPr>
              <a:t>Lakshmanarao</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Srisaila</a:t>
            </a:r>
            <a:r>
              <a:rPr lang="en-US" sz="2000" dirty="0">
                <a:latin typeface="Times New Roman" panose="02020603050405020304" pitchFamily="18" charset="0"/>
                <a:cs typeface="Times New Roman" panose="02020603050405020304" pitchFamily="18" charset="0"/>
              </a:rPr>
              <a:t>, and T. S. R. Kiran (2021): "Feature Selection and Ensemble Learning Techniques for Heart Disease Prediction" </a:t>
            </a:r>
            <a:endParaRPr lang="en-SG" sz="2000" dirty="0">
              <a:latin typeface="Times New Roman" panose="02020603050405020304" pitchFamily="18"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D21544F-D1D4-DE3B-C3BE-38222D7C7177}"/>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E222-E1D0-AD61-1C83-3A18468B2E3B}"/>
              </a:ext>
            </a:extLst>
          </p:cNvPr>
          <p:cNvSpPr>
            <a:spLocks noGrp="1"/>
          </p:cNvSpPr>
          <p:nvPr>
            <p:ph type="title"/>
          </p:nvPr>
        </p:nvSpPr>
        <p:spPr/>
        <p:txBody>
          <a:bodyPr/>
          <a:lstStyle/>
          <a:p>
            <a:r>
              <a:rPr lang="en-GB" b="1" dirty="0"/>
              <a:t>References</a:t>
            </a:r>
            <a:endParaRPr lang="en-SG" dirty="0"/>
          </a:p>
        </p:txBody>
      </p:sp>
      <p:sp>
        <p:nvSpPr>
          <p:cNvPr id="3" name="Content Placeholder 2">
            <a:extLst>
              <a:ext uri="{FF2B5EF4-FFF2-40B4-BE49-F238E27FC236}">
                <a16:creationId xmlns:a16="http://schemas.microsoft.com/office/drawing/2014/main" id="{52417955-799E-BBA7-E2DC-C253050A7958}"/>
              </a:ext>
            </a:extLst>
          </p:cNvPr>
          <p:cNvSpPr>
            <a:spLocks noGrp="1"/>
          </p:cNvSpPr>
          <p:nvPr>
            <p:ph idx="1"/>
          </p:nvPr>
        </p:nvSpPr>
        <p:spPr/>
        <p:txBody>
          <a:bodyPr/>
          <a:lstStyle/>
          <a:p>
            <a:pPr marL="0" marR="0" algn="just" fontAlgn="base">
              <a:spcBef>
                <a:spcPts val="0"/>
              </a:spcBef>
              <a:spcAft>
                <a:spcPts val="0"/>
              </a:spcAft>
            </a:pPr>
            <a:r>
              <a:rPr lang="en-US" sz="2000" dirty="0">
                <a:latin typeface="Times New Roman" panose="02020603050405020304" pitchFamily="18" charset="0"/>
                <a:cs typeface="Times New Roman" panose="02020603050405020304" pitchFamily="18" charset="0"/>
              </a:rPr>
              <a:t>[5] A. Erdoğan &amp; S. </a:t>
            </a:r>
            <a:r>
              <a:rPr lang="en-US" sz="2000" dirty="0" err="1">
                <a:latin typeface="Times New Roman" panose="02020603050405020304" pitchFamily="18" charset="0"/>
                <a:cs typeface="Times New Roman" panose="02020603050405020304" pitchFamily="18" charset="0"/>
              </a:rPr>
              <a:t>Güney</a:t>
            </a:r>
            <a:r>
              <a:rPr lang="en-US" sz="2000" dirty="0">
                <a:latin typeface="Times New Roman" panose="02020603050405020304" pitchFamily="18" charset="0"/>
                <a:cs typeface="Times New Roman" panose="02020603050405020304" pitchFamily="18" charset="0"/>
              </a:rPr>
              <a:t> (2020): "Heart Disease Prediction by Using Machine Learning Algorithms" Cardiac disease prediction was advanced by Erdoğan and </a:t>
            </a:r>
            <a:r>
              <a:rPr lang="en-US" sz="2000" dirty="0" err="1">
                <a:latin typeface="Times New Roman" panose="02020603050405020304" pitchFamily="18" charset="0"/>
                <a:cs typeface="Times New Roman" panose="02020603050405020304" pitchFamily="18" charset="0"/>
              </a:rPr>
              <a:t>Güney's</a:t>
            </a:r>
            <a:r>
              <a:rPr lang="en-US" sz="2000" dirty="0">
                <a:latin typeface="Times New Roman" panose="02020603050405020304" pitchFamily="18" charset="0"/>
                <a:cs typeface="Times New Roman" panose="02020603050405020304" pitchFamily="18" charset="0"/>
              </a:rPr>
              <a:t> 2020 presentation at the 28th Signal Processing and Communications Applications Conference (SIU). The study looks on the predictive power of several machine learning algorithms for heart diseases.</a:t>
            </a:r>
          </a:p>
          <a:p>
            <a:pPr marR="0" algn="just" fontAlgn="base">
              <a:spcAft>
                <a:spcPts val="0"/>
              </a:spcAft>
            </a:pPr>
            <a:endParaRPr lang="en-SG" sz="2000" dirty="0">
              <a:latin typeface="Times New Roman" panose="02020603050405020304" pitchFamily="18" charset="0"/>
              <a:cs typeface="Times New Roman" panose="02020603050405020304" pitchFamily="18" charset="0"/>
            </a:endParaRPr>
          </a:p>
          <a:p>
            <a:pPr marR="0" algn="just" fontAlgn="base">
              <a:spcAft>
                <a:spcPts val="0"/>
              </a:spcAft>
            </a:pPr>
            <a:r>
              <a:rPr lang="en-US" sz="2000" dirty="0">
                <a:latin typeface="Times New Roman" panose="02020603050405020304" pitchFamily="18" charset="0"/>
                <a:cs typeface="Times New Roman" panose="02020603050405020304" pitchFamily="18" charset="0"/>
              </a:rPr>
              <a:t>[6] S. Farzana and D. </a:t>
            </a:r>
            <a:r>
              <a:rPr lang="en-US" sz="2000" dirty="0" err="1">
                <a:latin typeface="Times New Roman" panose="02020603050405020304" pitchFamily="18" charset="0"/>
                <a:cs typeface="Times New Roman" panose="02020603050405020304" pitchFamily="18" charset="0"/>
              </a:rPr>
              <a:t>Veeraiah</a:t>
            </a:r>
            <a:r>
              <a:rPr lang="en-US" sz="2000" dirty="0">
                <a:latin typeface="Times New Roman" panose="02020603050405020304" pitchFamily="18" charset="0"/>
                <a:cs typeface="Times New Roman" panose="02020603050405020304" pitchFamily="18" charset="0"/>
              </a:rPr>
              <a:t> carried out the work "Dynamic Heart Disease Prediction using Multi-Machine Learning Techniques" in 2020. Farzana and </a:t>
            </a:r>
            <a:r>
              <a:rPr lang="en-US" sz="2000" dirty="0" err="1">
                <a:latin typeface="Times New Roman" panose="02020603050405020304" pitchFamily="18" charset="0"/>
                <a:cs typeface="Times New Roman" panose="02020603050405020304" pitchFamily="18" charset="0"/>
              </a:rPr>
              <a:t>Veeraiah</a:t>
            </a:r>
            <a:r>
              <a:rPr lang="en-US" sz="2000" dirty="0">
                <a:latin typeface="Times New Roman" panose="02020603050405020304" pitchFamily="18" charset="0"/>
                <a:cs typeface="Times New Roman" panose="02020603050405020304" pitchFamily="18" charset="0"/>
              </a:rPr>
              <a:t> presented their findings at the 5th International Conference on Computing, Communication, and Security (ICCCS) in 2020. Their work focuses on dynamic cardiac disease prediction, with a focus on improving flexibility and precision through the use of multi-machine learning techniques. Reword without using any content that has been copied. </a:t>
            </a:r>
            <a:endParaRPr lang="en-SG" sz="2000" dirty="0">
              <a:latin typeface="Times New Roman" panose="02020603050405020304" pitchFamily="18" charset="0"/>
              <a:cs typeface="Times New Roman" panose="02020603050405020304" pitchFamily="18" charset="0"/>
            </a:endParaRPr>
          </a:p>
          <a:p>
            <a:pPr marL="0" marR="0" indent="0" algn="ctr">
              <a:lnSpc>
                <a:spcPct val="150000"/>
              </a:lnSpc>
              <a:spcBef>
                <a:spcPts val="0"/>
              </a:spcBef>
              <a:spcAft>
                <a:spcPts val="0"/>
              </a:spcAft>
              <a:buNone/>
            </a:pPr>
            <a:endParaRPr lang="en-SG" sz="18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S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79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59" y="0"/>
            <a:ext cx="10515600" cy="1325563"/>
          </a:xfrm>
        </p:spPr>
        <p:txBody>
          <a:bodyPr/>
          <a:lstStyle/>
          <a:p>
            <a:r>
              <a:rPr lang="en-GB" b="1" dirty="0"/>
              <a:t>Publication Details</a:t>
            </a:r>
          </a:p>
        </p:txBody>
      </p:sp>
      <p:pic>
        <p:nvPicPr>
          <p:cNvPr id="6" name="Content Placeholder 5">
            <a:extLst>
              <a:ext uri="{FF2B5EF4-FFF2-40B4-BE49-F238E27FC236}">
                <a16:creationId xmlns:a16="http://schemas.microsoft.com/office/drawing/2014/main" id="{52FD0338-12F3-5869-E49E-139D3C5B7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901" y="1503929"/>
            <a:ext cx="6844697" cy="4086974"/>
          </a:xfrm>
        </p:spPr>
      </p:pic>
      <p:cxnSp>
        <p:nvCxnSpPr>
          <p:cNvPr id="4" name="Straight Connector 3">
            <a:extLst>
              <a:ext uri="{FF2B5EF4-FFF2-40B4-BE49-F238E27FC236}">
                <a16:creationId xmlns:a16="http://schemas.microsoft.com/office/drawing/2014/main" id="{74CCBBAF-0BBD-5384-2163-F09216BE47E1}"/>
              </a:ext>
            </a:extLst>
          </p:cNvPr>
          <p:cNvCxnSpPr>
            <a:cxnSpLocks/>
          </p:cNvCxnSpPr>
          <p:nvPr/>
        </p:nvCxnSpPr>
        <p:spPr>
          <a:xfrm>
            <a:off x="806824" y="1004048"/>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545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729" y="0"/>
            <a:ext cx="10515600" cy="1325563"/>
          </a:xfrm>
        </p:spPr>
        <p:txBody>
          <a:bodyPr/>
          <a:lstStyle/>
          <a:p>
            <a:r>
              <a:rPr lang="en-GB" b="1" dirty="0"/>
              <a:t>Introduction</a:t>
            </a:r>
          </a:p>
        </p:txBody>
      </p:sp>
      <p:sp>
        <p:nvSpPr>
          <p:cNvPr id="3" name="Content Placeholder 2"/>
          <p:cNvSpPr>
            <a:spLocks noGrp="1"/>
          </p:cNvSpPr>
          <p:nvPr>
            <p:ph idx="1"/>
          </p:nvPr>
        </p:nvSpPr>
        <p:spPr>
          <a:xfrm>
            <a:off x="703729" y="1145754"/>
            <a:ext cx="10515600" cy="4351338"/>
          </a:xfrm>
        </p:spPr>
        <p:txBody>
          <a:bodyPr>
            <a:noAutofit/>
          </a:bodyPr>
          <a:lstStyle/>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Due to busy schedule as well as routine assignments peoples are facing severe stress and anxiety. More over some other peoples are addicted with chronic habitual behavior, like consumption of Cigars and Gutka, those peoples are suffering from chronic diseases like, heart diseases, cancer, Liver problems, Kidney failures etc.</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the present scenario each humans are so exceptional in his individual features and manners, but even though every humans may have different pulse rate as well as blood pressure ratings. Based on the history and generic evaluation of medical practitioners and researchers believed that, a healthy humans pulse rate is varied in between of 60 to 100 bpm and BP is varied in between of 120/80 to 140/90 (mm Hg), and these readings are proved by medical practitioners.</a:t>
            </a: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200" dirty="0">
                <a:solidFill>
                  <a:srgbClr val="000000"/>
                </a:solidFill>
                <a:effectLst/>
                <a:latin typeface="Times New Roman" panose="02020603050405020304" pitchFamily="18" charset="0"/>
                <a:ea typeface=""/>
                <a:cs typeface="Times New Roman" panose="02020603050405020304" pitchFamily="18" charset="0"/>
              </a:rPr>
              <a:t>So we proposed a system with the help of machine learning techniques and algorithms like KNN, SVC, Random Forest and  Naïve Bayes to predict Heart Disease based on different parameters entered by the user in the front end.</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endParaRPr>
          </a:p>
        </p:txBody>
      </p:sp>
      <p:cxnSp>
        <p:nvCxnSpPr>
          <p:cNvPr id="10" name="Straight Connector 9">
            <a:extLst>
              <a:ext uri="{FF2B5EF4-FFF2-40B4-BE49-F238E27FC236}">
                <a16:creationId xmlns:a16="http://schemas.microsoft.com/office/drawing/2014/main" id="{42105678-AA73-4E3C-51AB-A60F6D1F955C}"/>
              </a:ext>
            </a:extLst>
          </p:cNvPr>
          <p:cNvCxnSpPr>
            <a:cxnSpLocks/>
          </p:cNvCxnSpPr>
          <p:nvPr/>
        </p:nvCxnSpPr>
        <p:spPr>
          <a:xfrm flipV="1">
            <a:off x="806824" y="941294"/>
            <a:ext cx="10174941" cy="62754"/>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1" y="18255"/>
            <a:ext cx="10515600" cy="1325563"/>
          </a:xfrm>
        </p:spPr>
        <p:txBody>
          <a:bodyPr/>
          <a:lstStyle/>
          <a:p>
            <a:r>
              <a:rPr lang="en-GB" b="1" dirty="0"/>
              <a:t>Literature Review</a:t>
            </a:r>
            <a:br>
              <a:rPr lang="en-GB" b="1" dirty="0"/>
            </a:br>
            <a:endParaRPr lang="en-GB" b="1" dirty="0"/>
          </a:p>
        </p:txBody>
      </p:sp>
      <p:sp>
        <p:nvSpPr>
          <p:cNvPr id="4" name="Content Placeholder 2">
            <a:extLst>
              <a:ext uri="{FF2B5EF4-FFF2-40B4-BE49-F238E27FC236}">
                <a16:creationId xmlns:a16="http://schemas.microsoft.com/office/drawing/2014/main" id="{26246B3B-5A32-C866-3420-0CEE230D108D}"/>
              </a:ext>
            </a:extLst>
          </p:cNvPr>
          <p:cNvSpPr>
            <a:spLocks noGrp="1"/>
          </p:cNvSpPr>
          <p:nvPr>
            <p:ph idx="1"/>
          </p:nvPr>
        </p:nvSpPr>
        <p:spPr>
          <a:xfrm>
            <a:off x="667871" y="1107143"/>
            <a:ext cx="10668000" cy="4952997"/>
          </a:xfrm>
        </p:spPr>
        <p:txBody>
          <a:bodyPr>
            <a:normAutofit/>
          </a:bodyPr>
          <a:lstStyle/>
          <a:p>
            <a:pPr marL="0" indent="0" algn="just">
              <a:buNone/>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P. Sujatha and K. Mahalakshmi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research paper, the presence of heart disease is predicted by employing Decision Tree, Naïve Bayes, Random Forest, Support Vector Machine, K-Nearest Neighbor and logistic Regression algorithms. The performance of the algorithms was analyzed using parameters such as Accuracy, Precision, AUC and F1-score. From the experimental result, it is found that the Random Forest is more accurate for predicting the heart disease with accuracy of 83.52% compared with other supervised machine learning algorithms. The F1- Score, AUC and precision score of Random forest classifiers are 84.21%, 88.24% and 88.89% respectively.[1]</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P. S. Kohli and S. Arora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100" dirty="0">
                <a:latin typeface="Times New Roman" panose="02020603050405020304" pitchFamily="18" charset="0"/>
                <a:ea typeface="Verdana"/>
                <a:cs typeface="Times New Roman" panose="02020603050405020304" pitchFamily="18" charset="0"/>
              </a:rPr>
              <a:t>In this paper, we apply different classification algorithms, each with its own advantage on three separate databases of disease (Heart, Breast cancer, Diabetes) available in UCI repository for disease prediction. The feature selection for each dataset was accomplished by backward modeling using the p-value test. The results of the study strengthen the idea of the application of machine learning in early detection of diseases.[2]</a:t>
            </a:r>
          </a:p>
          <a:p>
            <a:pPr algn="just"/>
            <a:endParaRPr lang="en-GB" sz="2100" dirty="0">
              <a:latin typeface="Times New Roman" panose="02020603050405020304" pitchFamily="18" charset="0"/>
              <a:ea typeface="Verdana"/>
              <a:cs typeface="Times New Roman" panose="02020603050405020304" pitchFamily="18" charset="0"/>
            </a:endParaRPr>
          </a:p>
        </p:txBody>
      </p:sp>
      <p:cxnSp>
        <p:nvCxnSpPr>
          <p:cNvPr id="6" name="Straight Connector 5">
            <a:extLst>
              <a:ext uri="{FF2B5EF4-FFF2-40B4-BE49-F238E27FC236}">
                <a16:creationId xmlns:a16="http://schemas.microsoft.com/office/drawing/2014/main" id="{1D843A0E-42DA-3633-C1AA-DDF40B5EB352}"/>
              </a:ext>
            </a:extLst>
          </p:cNvPr>
          <p:cNvCxnSpPr>
            <a:cxnSpLocks/>
          </p:cNvCxnSpPr>
          <p:nvPr/>
        </p:nvCxnSpPr>
        <p:spPr>
          <a:xfrm>
            <a:off x="762000" y="797860"/>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60D9-B0E7-A346-BE00-E5CCC3B5C41F}"/>
              </a:ext>
            </a:extLst>
          </p:cNvPr>
          <p:cNvSpPr>
            <a:spLocks noGrp="1"/>
          </p:cNvSpPr>
          <p:nvPr>
            <p:ph type="title"/>
          </p:nvPr>
        </p:nvSpPr>
        <p:spPr>
          <a:xfrm>
            <a:off x="775447" y="105148"/>
            <a:ext cx="10515600" cy="1325563"/>
          </a:xfrm>
        </p:spPr>
        <p:txBody>
          <a:bodyPr/>
          <a:lstStyle/>
          <a:p>
            <a:r>
              <a:rPr lang="en-GB" b="1" dirty="0"/>
              <a:t>Literature Review</a:t>
            </a:r>
            <a:br>
              <a:rPr lang="en-GB" b="1" dirty="0"/>
            </a:br>
            <a:endParaRPr lang="en-IN" dirty="0"/>
          </a:p>
        </p:txBody>
      </p:sp>
      <p:sp>
        <p:nvSpPr>
          <p:cNvPr id="3" name="Content Placeholder 2">
            <a:extLst>
              <a:ext uri="{FF2B5EF4-FFF2-40B4-BE49-F238E27FC236}">
                <a16:creationId xmlns:a16="http://schemas.microsoft.com/office/drawing/2014/main" id="{2106B07F-D3D3-174E-1DC8-EF70BED28AFB}"/>
              </a:ext>
            </a:extLst>
          </p:cNvPr>
          <p:cNvSpPr>
            <a:spLocks noGrp="1"/>
          </p:cNvSpPr>
          <p:nvPr>
            <p:ph idx="1"/>
          </p:nvPr>
        </p:nvSpPr>
        <p:spPr>
          <a:xfrm>
            <a:off x="775447" y="993354"/>
            <a:ext cx="10515600" cy="4351338"/>
          </a:xfrm>
        </p:spPr>
        <p:txBody>
          <a:bodyPr>
            <a:noAutofit/>
          </a:bodyPr>
          <a:lstStyle/>
          <a:p>
            <a:pPr marL="0" indent="0" algn="just">
              <a:buNone/>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Ed-</a:t>
            </a:r>
            <a:r>
              <a:rPr lang="en-US" sz="2100" b="1" dirty="0" err="1">
                <a:effectLst/>
                <a:latin typeface="Times New Roman" panose="02020603050405020304" pitchFamily="18" charset="0"/>
                <a:ea typeface="Calibri" panose="020F0502020204030204" pitchFamily="34" charset="0"/>
                <a:cs typeface="Times New Roman" panose="02020603050405020304" pitchFamily="18" charset="0"/>
              </a:rPr>
              <a:t>Daoudy</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 and K. </a:t>
            </a:r>
            <a:r>
              <a:rPr lang="en-US" sz="2100" b="1" dirty="0" err="1">
                <a:effectLst/>
                <a:latin typeface="Times New Roman" panose="02020603050405020304" pitchFamily="18" charset="0"/>
                <a:ea typeface="Calibri" panose="020F0502020204030204" pitchFamily="34" charset="0"/>
                <a:cs typeface="Times New Roman" panose="02020603050405020304" pitchFamily="18" charset="0"/>
              </a:rPr>
              <a:t>Maalmi</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This paper propose a real time heart disease prediction system based on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apache</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Spark which stand as a strong large scale distributed computing platform that can be used successfully for streaming data event against machine learning through in-memory computations. The system consists of two main sub parts, namely streaming processing and data storage and visualization. The first uses Spark ML lib with Spark streaming and applies classification model on data events to predict heart disease. The seconds uses Apache Cassandra for storing the large volume of generated data.[3]</a:t>
            </a:r>
            <a:endParaRPr lang="en-IN" sz="2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100" b="1" dirty="0" err="1">
                <a:effectLst/>
                <a:latin typeface="Times New Roman" panose="02020603050405020304" pitchFamily="18" charset="0"/>
                <a:ea typeface="Calibri" panose="020F0502020204030204" pitchFamily="34" charset="0"/>
                <a:cs typeface="Times New Roman" panose="02020603050405020304" pitchFamily="18" charset="0"/>
              </a:rPr>
              <a:t>Lakshmanarao</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100" b="1" dirty="0" err="1">
                <a:effectLst/>
                <a:latin typeface="Times New Roman" panose="02020603050405020304" pitchFamily="18" charset="0"/>
                <a:ea typeface="Calibri" panose="020F0502020204030204" pitchFamily="34" charset="0"/>
                <a:cs typeface="Times New Roman" panose="02020603050405020304" pitchFamily="18" charset="0"/>
              </a:rPr>
              <a:t>Srisaila</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 and T. S. R. Kiran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paper, they proposed a novel machine learning model for heart disease prediction. The proposed method was tested on two different datasets from Kaggle and UCI. We applied sampling techniques to the unbalanced dataset and feature selection techniques are used to find the best features. Later several classifier models were applied and achieved good accuracy with ensemble classifier. The experimentations on two datasets shown that the proposed model is effective for heart disease prediction. Python was used for all implementations.[4]</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1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0AD14D23-D7AF-3296-D42E-25870F8F0FCC}"/>
              </a:ext>
            </a:extLst>
          </p:cNvPr>
          <p:cNvCxnSpPr>
            <a:cxnSpLocks/>
          </p:cNvCxnSpPr>
          <p:nvPr/>
        </p:nvCxnSpPr>
        <p:spPr>
          <a:xfrm flipV="1">
            <a:off x="905436" y="815788"/>
            <a:ext cx="10031505" cy="62754"/>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688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E370-3315-46C1-1334-2619A173CD54}"/>
              </a:ext>
            </a:extLst>
          </p:cNvPr>
          <p:cNvSpPr>
            <a:spLocks noGrp="1"/>
          </p:cNvSpPr>
          <p:nvPr>
            <p:ph type="title"/>
          </p:nvPr>
        </p:nvSpPr>
        <p:spPr/>
        <p:txBody>
          <a:bodyPr/>
          <a:lstStyle/>
          <a:p>
            <a:r>
              <a:rPr lang="en-GB" b="1" dirty="0"/>
              <a:t>Literature Review</a:t>
            </a:r>
            <a:endParaRPr lang="en-SG" dirty="0"/>
          </a:p>
        </p:txBody>
      </p:sp>
      <p:sp>
        <p:nvSpPr>
          <p:cNvPr id="3" name="Content Placeholder 2">
            <a:extLst>
              <a:ext uri="{FF2B5EF4-FFF2-40B4-BE49-F238E27FC236}">
                <a16:creationId xmlns:a16="http://schemas.microsoft.com/office/drawing/2014/main" id="{F778CA49-A3DD-C2C2-293A-453CEE2BC53C}"/>
              </a:ext>
            </a:extLst>
          </p:cNvPr>
          <p:cNvSpPr>
            <a:spLocks noGrp="1"/>
          </p:cNvSpPr>
          <p:nvPr>
            <p:ph idx="1"/>
          </p:nvPr>
        </p:nvSpPr>
        <p:spPr>
          <a:xfrm>
            <a:off x="979279" y="1308335"/>
            <a:ext cx="10515600" cy="4351338"/>
          </a:xfrm>
        </p:spPr>
        <p:txBody>
          <a:bodyPr>
            <a:normAutofit lnSpcReduction="10000"/>
          </a:bodyPr>
          <a:lstStyle/>
          <a:p>
            <a:pPr marL="0" marR="0" indent="0" algn="just" fontAlgn="base">
              <a:spcBef>
                <a:spcPts val="0"/>
              </a:spcBef>
              <a:spcAft>
                <a:spcPts val="0"/>
              </a:spcAft>
              <a:buNone/>
            </a:pPr>
            <a:r>
              <a:rPr lang="en-US" sz="2100" b="1" dirty="0">
                <a:latin typeface="Times New Roman" panose="02020603050405020304" pitchFamily="18" charset="0"/>
                <a:cs typeface="Times New Roman" panose="02020603050405020304" pitchFamily="18" charset="0"/>
              </a:rPr>
              <a:t>Erdoğan and S. </a:t>
            </a:r>
            <a:r>
              <a:rPr lang="en-US" sz="2100" b="1" dirty="0" err="1">
                <a:latin typeface="Times New Roman" panose="02020603050405020304" pitchFamily="18" charset="0"/>
                <a:cs typeface="Times New Roman" panose="02020603050405020304" pitchFamily="18" charset="0"/>
              </a:rPr>
              <a:t>Güney</a:t>
            </a:r>
            <a:r>
              <a:rPr lang="en-US" sz="2100" b="1" dirty="0">
                <a:latin typeface="Times New Roman" panose="02020603050405020304" pitchFamily="18" charset="0"/>
                <a:cs typeface="Times New Roman" panose="02020603050405020304" pitchFamily="18" charset="0"/>
              </a:rPr>
              <a:t>:</a:t>
            </a:r>
            <a:endParaRPr lang="en-SG" sz="2100" b="1" dirty="0">
              <a:latin typeface="Times New Roman" panose="02020603050405020304" pitchFamily="18" charset="0"/>
              <a:cs typeface="Times New Roman" panose="02020603050405020304" pitchFamily="18" charset="0"/>
            </a:endParaRPr>
          </a:p>
          <a:p>
            <a:pPr marL="0" marR="0" indent="0" algn="just" fontAlgn="base">
              <a:spcBef>
                <a:spcPts val="0"/>
              </a:spcBef>
              <a:spcAft>
                <a:spcPts val="0"/>
              </a:spcAft>
              <a:buNone/>
            </a:pPr>
            <a:r>
              <a:rPr lang="en-US" sz="2100" dirty="0">
                <a:latin typeface="Times New Roman" panose="02020603050405020304" pitchFamily="18" charset="0"/>
                <a:cs typeface="Times New Roman" panose="02020603050405020304" pitchFamily="18" charset="0"/>
              </a:rPr>
              <a:t>  Investigated heart disease, a significant cause of patient mortality. The complexity in diagnosing these conditions arises due to symptoms overlapping with other ailments such as chest pain, shortness of breath, palpitations, and nausea, causing diagnostic challenges. Their study focused on applying machine learning algorithms for heart disease diagnosis, emphasizing the importance of weighing patient data to improve diagnostic accuracy. They also introduced a method to determine weight coefficients. Their proposed approach achieved a success rate of 86.90%, analyzing 3 unique patient-derived features.[5]</a:t>
            </a:r>
          </a:p>
          <a:p>
            <a:pPr marL="0" indent="0" algn="just" fontAlgn="base">
              <a:lnSpc>
                <a:spcPct val="100000"/>
              </a:lnSpc>
              <a:spcBef>
                <a:spcPts val="0"/>
              </a:spcBef>
              <a:buNone/>
            </a:pPr>
            <a:r>
              <a:rPr lang="en-US" sz="2100" b="1" dirty="0">
                <a:latin typeface="Times New Roman" panose="02020603050405020304" pitchFamily="18" charset="0"/>
                <a:cs typeface="Times New Roman" panose="02020603050405020304" pitchFamily="18" charset="0"/>
              </a:rPr>
              <a:t>D. </a:t>
            </a:r>
            <a:r>
              <a:rPr lang="en-US" sz="2100" b="1" dirty="0" err="1">
                <a:latin typeface="Times New Roman" panose="02020603050405020304" pitchFamily="18" charset="0"/>
                <a:cs typeface="Times New Roman" panose="02020603050405020304" pitchFamily="18" charset="0"/>
              </a:rPr>
              <a:t>Veeraiah</a:t>
            </a:r>
            <a:r>
              <a:rPr lang="en-US" sz="2100" b="1" dirty="0">
                <a:latin typeface="Times New Roman" panose="02020603050405020304" pitchFamily="18" charset="0"/>
                <a:cs typeface="Times New Roman" panose="02020603050405020304" pitchFamily="18" charset="0"/>
              </a:rPr>
              <a:t> and S. Farzana: </a:t>
            </a:r>
            <a:endParaRPr lang="en-SG" sz="2100" b="1" dirty="0">
              <a:latin typeface="Times New Roman" panose="02020603050405020304" pitchFamily="18" charset="0"/>
              <a:cs typeface="Times New Roman" panose="02020603050405020304" pitchFamily="18" charset="0"/>
            </a:endParaRPr>
          </a:p>
          <a:p>
            <a:pPr marL="0" indent="0" algn="just" fontAlgn="base">
              <a:lnSpc>
                <a:spcPct val="100000"/>
              </a:lnSpc>
              <a:spcBef>
                <a:spcPts val="0"/>
              </a:spcBef>
              <a:buNone/>
            </a:pPr>
            <a:r>
              <a:rPr lang="en-US" sz="1800" kern="100" dirty="0">
                <a:effectLst/>
                <a:latin typeface="Times New Roman" panose="02020603050405020304" pitchFamily="18" charset="0"/>
                <a:ea typeface="Calibri" panose="020F0502020204030204" pitchFamily="34" charset="0"/>
              </a:rPr>
              <a:t> </a:t>
            </a:r>
            <a:r>
              <a:rPr lang="en-US" sz="2100" dirty="0">
                <a:latin typeface="Times New Roman" panose="02020603050405020304" pitchFamily="18" charset="0"/>
                <a:cs typeface="Times New Roman" panose="02020603050405020304" pitchFamily="18" charset="0"/>
              </a:rPr>
              <a:t>This work uses machine learning techniques such Gaussian Naïve Bayes, Random Forest, K-Nearest Neighbor, and Support Vector Machine to construct a Heart Disease Prediction system, focusing on the critical topic of heart disease. Thirteen features are used by the framework, such as age, gender, blood pressure, cholesterol, and obesity, among others. Efficient healthcare decision-making is facilitated by the user-friendly solution, which comprises dataset uploading, algorithm selection, accuracy prediction, and model development. [6]</a:t>
            </a:r>
            <a:endParaRPr lang="en-SG" sz="2100" dirty="0">
              <a:latin typeface="Times New Roman" panose="02020603050405020304" pitchFamily="18" charset="0"/>
              <a:cs typeface="Times New Roman" panose="02020603050405020304" pitchFamily="18" charset="0"/>
            </a:endParaRPr>
          </a:p>
          <a:p>
            <a:pPr marL="0" marR="0" indent="0" algn="just" fontAlgn="base">
              <a:spcBef>
                <a:spcPts val="0"/>
              </a:spcBef>
              <a:spcAft>
                <a:spcPts val="0"/>
              </a:spcAft>
              <a:buNone/>
            </a:pPr>
            <a:endParaRPr lang="en-US" sz="2100" dirty="0">
              <a:latin typeface="Times New Roman" panose="02020603050405020304" pitchFamily="18" charset="0"/>
              <a:cs typeface="Times New Roman" panose="02020603050405020304" pitchFamily="18" charset="0"/>
            </a:endParaRPr>
          </a:p>
          <a:p>
            <a:pPr marL="0" marR="0" algn="just" fontAlgn="base">
              <a:spcBef>
                <a:spcPts val="0"/>
              </a:spcBef>
              <a:spcAft>
                <a:spcPts val="0"/>
              </a:spcAft>
            </a:pPr>
            <a:endParaRPr lang="en-SG" sz="2100" dirty="0">
              <a:latin typeface="Times New Roman" panose="02020603050405020304" pitchFamily="18" charset="0"/>
              <a:cs typeface="Times New Roman" panose="02020603050405020304" pitchFamily="18" charset="0"/>
            </a:endParaRPr>
          </a:p>
          <a:p>
            <a:endParaRPr lang="en-SG" dirty="0"/>
          </a:p>
        </p:txBody>
      </p:sp>
    </p:spTree>
    <p:extLst>
      <p:ext uri="{BB962C8B-B14F-4D97-AF65-F5344CB8AC3E}">
        <p14:creationId xmlns:p14="http://schemas.microsoft.com/office/powerpoint/2010/main" val="35337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4" y="18255"/>
            <a:ext cx="10515600" cy="1325563"/>
          </a:xfrm>
        </p:spPr>
        <p:txBody>
          <a:bodyPr/>
          <a:lstStyle/>
          <a:p>
            <a:r>
              <a:rPr lang="en-GB" b="1" dirty="0"/>
              <a:t>Research Gaps Identified</a:t>
            </a:r>
          </a:p>
        </p:txBody>
      </p:sp>
      <p:sp>
        <p:nvSpPr>
          <p:cNvPr id="3" name="Content Placeholder 2"/>
          <p:cNvSpPr>
            <a:spLocks noGrp="1"/>
          </p:cNvSpPr>
          <p:nvPr>
            <p:ph idx="1"/>
          </p:nvPr>
        </p:nvSpPr>
        <p:spPr>
          <a:xfrm>
            <a:off x="672354" y="1253331"/>
            <a:ext cx="10515600" cy="4351338"/>
          </a:xfrm>
        </p:spPr>
        <p:txBody>
          <a:bodyPr>
            <a:normAutofit/>
          </a:bodyPr>
          <a:lstStyle/>
          <a:p>
            <a:pPr algn="just"/>
            <a:r>
              <a:rPr lang="en-GB" sz="2400" dirty="0">
                <a:latin typeface="Times New Roman" panose="02020603050405020304" pitchFamily="18" charset="0"/>
                <a:cs typeface="Times New Roman" panose="02020603050405020304" pitchFamily="18" charset="0"/>
              </a:rPr>
              <a:t>Data Diversity and Representation: </a:t>
            </a:r>
            <a:r>
              <a:rPr lang="en-US" sz="2400" dirty="0">
                <a:latin typeface="Times New Roman" panose="02020603050405020304" pitchFamily="18" charset="0"/>
                <a:cs typeface="Times New Roman" panose="02020603050405020304" pitchFamily="18" charset="0"/>
              </a:rPr>
              <a:t>Structured clinical data is necessary for many machine learning models that predict heart disease. Utilizing heterogeneous datasets that include unstructured data such as genetic information, imaging, patient histories, and socioeconomic factors is lacking. Combining these various data sources could improve forecast precision and offer a more thorough knowledge of the risk factors for heart disease.</a:t>
            </a:r>
          </a:p>
          <a:p>
            <a:pPr algn="just"/>
            <a:r>
              <a:rPr lang="en-US" sz="2400" dirty="0">
                <a:latin typeface="Times New Roman" panose="02020603050405020304" pitchFamily="18" charset="0"/>
                <a:cs typeface="Times New Roman" panose="02020603050405020304" pitchFamily="18" charset="0"/>
              </a:rPr>
              <a:t>Precision Medicine and Personalization: Personalized risk prediction models that take into account individual variations in genetics, lifestyle, and environmental factors are lacking. Preventive measures could be greatly enhanced by creating models that can offer individualized risk assessments and treatment recommendations based on the specific needs of each patient.</a:t>
            </a:r>
          </a:p>
          <a:p>
            <a:pPr marL="0" indent="0" algn="just">
              <a:buNone/>
            </a:pPr>
            <a:endParaRPr lang="en-GB"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75C232D-57B8-E12A-F93D-37CF1DD1335B}"/>
              </a:ext>
            </a:extLst>
          </p:cNvPr>
          <p:cNvCxnSpPr>
            <a:cxnSpLocks/>
          </p:cNvCxnSpPr>
          <p:nvPr/>
        </p:nvCxnSpPr>
        <p:spPr>
          <a:xfrm flipV="1">
            <a:off x="806824" y="941294"/>
            <a:ext cx="10022541" cy="62754"/>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4" y="18255"/>
            <a:ext cx="10515600" cy="1325563"/>
          </a:xfrm>
        </p:spPr>
        <p:txBody>
          <a:bodyPr/>
          <a:lstStyle/>
          <a:p>
            <a:r>
              <a:rPr lang="en-GB" b="1" dirty="0"/>
              <a:t>Research Gaps Identified</a:t>
            </a:r>
          </a:p>
        </p:txBody>
      </p:sp>
      <p:sp>
        <p:nvSpPr>
          <p:cNvPr id="3" name="Content Placeholder 2"/>
          <p:cNvSpPr>
            <a:spLocks noGrp="1"/>
          </p:cNvSpPr>
          <p:nvPr>
            <p:ph idx="1"/>
          </p:nvPr>
        </p:nvSpPr>
        <p:spPr>
          <a:xfrm>
            <a:off x="672354" y="125333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Validation and External Generalizability: Although a lot of predictive models perform well in certain datasets, their effectiveness may differ when applied to a variety of patient populations or healthcare environments. To guarantee the generalizability and reliability of these models, strong validation and external validation studies are required.</a:t>
            </a:r>
          </a:p>
          <a:p>
            <a:r>
              <a:rPr lang="en-US" sz="2400" dirty="0">
                <a:latin typeface="Times New Roman" panose="02020603050405020304" pitchFamily="18" charset="0"/>
                <a:cs typeface="Times New Roman" panose="02020603050405020304" pitchFamily="18" charset="0"/>
              </a:rPr>
              <a:t>Extended Observation and Forecasting of Results: Predictive models frequently concentrate on immediate risk evaluation. The development of models that can predict and track heart disease outcomes over an extended period of time is lacking, which could inform long-term interventions and treatment plans.</a:t>
            </a:r>
          </a:p>
          <a:p>
            <a:r>
              <a:rPr lang="en-US" sz="2400" dirty="0">
                <a:latin typeface="Times New Roman" panose="02020603050405020304" pitchFamily="18" charset="0"/>
                <a:cs typeface="Times New Roman" panose="02020603050405020304" pitchFamily="18" charset="0"/>
              </a:rPr>
              <a:t>By filling in these research gaps, machine learning models for heart disease prediction may become much more accurate, comprehensible, and useful in real-world applications thereby leading to better patient outcomes and care.</a:t>
            </a:r>
            <a:endParaRPr lang="en-GB"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75C232D-57B8-E12A-F93D-37CF1DD1335B}"/>
              </a:ext>
            </a:extLst>
          </p:cNvPr>
          <p:cNvCxnSpPr>
            <a:cxnSpLocks/>
          </p:cNvCxnSpPr>
          <p:nvPr/>
        </p:nvCxnSpPr>
        <p:spPr>
          <a:xfrm flipV="1">
            <a:off x="806824" y="941294"/>
            <a:ext cx="10022541" cy="62754"/>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310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213" y="8965"/>
            <a:ext cx="10515600" cy="1325563"/>
          </a:xfrm>
        </p:spPr>
        <p:txBody>
          <a:bodyPr/>
          <a:lstStyle/>
          <a:p>
            <a:r>
              <a:rPr lang="en-GB" b="1" dirty="0"/>
              <a:t>Proposed Methodology</a:t>
            </a:r>
          </a:p>
        </p:txBody>
      </p:sp>
      <p:sp>
        <p:nvSpPr>
          <p:cNvPr id="3" name="Content Placeholder 2"/>
          <p:cNvSpPr>
            <a:spLocks noGrp="1"/>
          </p:cNvSpPr>
          <p:nvPr>
            <p:ph idx="1"/>
          </p:nvPr>
        </p:nvSpPr>
        <p:spPr>
          <a:xfrm>
            <a:off x="708213" y="1334528"/>
            <a:ext cx="10515600" cy="4351338"/>
          </a:xfrm>
        </p:spPr>
        <p:txBody>
          <a:bodyPr>
            <a:normAutofit/>
          </a:bodyPr>
          <a:lstStyle/>
          <a:p>
            <a:pPr algn="just"/>
            <a:r>
              <a:rPr lang="en-US" sz="2400" dirty="0">
                <a:latin typeface="Times New Roman" panose="02020603050405020304" pitchFamily="18" charset="0"/>
                <a:ea typeface="Verdana"/>
                <a:cs typeface="Times New Roman" panose="02020603050405020304" pitchFamily="18" charset="0"/>
              </a:rPr>
              <a:t>Python and machine learning is been used.</a:t>
            </a:r>
          </a:p>
          <a:p>
            <a:pPr algn="just"/>
            <a:r>
              <a:rPr lang="en-US" sz="2400" dirty="0">
                <a:latin typeface="Times New Roman" panose="02020603050405020304" pitchFamily="18" charset="0"/>
                <a:ea typeface="Verdana"/>
                <a:cs typeface="Times New Roman" panose="02020603050405020304" pitchFamily="18" charset="0"/>
              </a:rPr>
              <a:t>The model will be trained using popular Python libraries like Feature Selection, Data Preprocessing, Cross Validation.</a:t>
            </a:r>
          </a:p>
          <a:p>
            <a:pPr algn="just"/>
            <a:r>
              <a:rPr lang="en-US" sz="2400" dirty="0">
                <a:latin typeface="Times New Roman" panose="02020603050405020304" pitchFamily="18" charset="0"/>
                <a:ea typeface="Verdana"/>
                <a:cs typeface="Times New Roman" panose="02020603050405020304" pitchFamily="18" charset="0"/>
              </a:rPr>
              <a:t>The dataset will include various documents labeled with desired information, such as patient’s medical conditions.</a:t>
            </a:r>
          </a:p>
          <a:p>
            <a:pPr algn="just"/>
            <a:r>
              <a:rPr lang="en-US" sz="2400" dirty="0">
                <a:latin typeface="Times New Roman" panose="02020603050405020304" pitchFamily="18" charset="0"/>
                <a:ea typeface="Verdana"/>
                <a:cs typeface="Times New Roman" panose="02020603050405020304" pitchFamily="18" charset="0"/>
              </a:rPr>
              <a:t>The proposed method is a promising approach for extracting medical information from dataset</a:t>
            </a:r>
            <a:endParaRPr lang="en-GB" sz="2400" dirty="0">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ea typeface=""/>
                <a:cs typeface="Times New Roman" panose="02020603050405020304" pitchFamily="18" charset="0"/>
              </a:rPr>
              <a:t>A system is proposed </a:t>
            </a:r>
            <a:r>
              <a:rPr lang="en-US" sz="2400" dirty="0">
                <a:solidFill>
                  <a:srgbClr val="000000"/>
                </a:solidFill>
                <a:effectLst/>
                <a:latin typeface="Times New Roman" panose="02020603050405020304" pitchFamily="18" charset="0"/>
                <a:ea typeface=""/>
                <a:cs typeface="Times New Roman" panose="02020603050405020304" pitchFamily="18" charset="0"/>
              </a:rPr>
              <a:t>with the help of machine learning techniques and algorithms like KNN, SVC, Random Forest and  Naïve Bayes to predict Heart Disease based on different parameters entered by the user in the front end.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F9E785B-DB5F-CD95-C423-FD77AD127D2A}"/>
              </a:ext>
            </a:extLst>
          </p:cNvPr>
          <p:cNvCxnSpPr>
            <a:cxnSpLocks/>
          </p:cNvCxnSpPr>
          <p:nvPr/>
        </p:nvCxnSpPr>
        <p:spPr>
          <a:xfrm>
            <a:off x="806824" y="1013013"/>
            <a:ext cx="10031505"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1" y="0"/>
            <a:ext cx="10515600" cy="1325563"/>
          </a:xfrm>
        </p:spPr>
        <p:txBody>
          <a:bodyPr/>
          <a:lstStyle/>
          <a:p>
            <a:r>
              <a:rPr lang="en-GB" b="1" dirty="0"/>
              <a:t>Objectives</a:t>
            </a:r>
          </a:p>
        </p:txBody>
      </p:sp>
      <p:sp>
        <p:nvSpPr>
          <p:cNvPr id="3" name="Content Placeholder 2"/>
          <p:cNvSpPr>
            <a:spLocks noGrp="1"/>
          </p:cNvSpPr>
          <p:nvPr>
            <p:ph idx="1"/>
          </p:nvPr>
        </p:nvSpPr>
        <p:spPr>
          <a:xfrm>
            <a:off x="757518" y="1325563"/>
            <a:ext cx="10515600" cy="4351338"/>
          </a:xfrm>
        </p:spPr>
        <p:txBody>
          <a:bodyPr>
            <a:no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main aim of this project to predict the Heart Disease using machine learning techniques and algorithms like</a:t>
            </a:r>
            <a:r>
              <a:rPr lang="en-US" sz="2400" dirty="0">
                <a:solidFill>
                  <a:srgbClr val="000000"/>
                </a:solidFill>
                <a:effectLst/>
                <a:latin typeface="Times New Roman" panose="02020603050405020304" pitchFamily="18" charset="0"/>
                <a:ea typeface=""/>
                <a:cs typeface="Times New Roman" panose="02020603050405020304" pitchFamily="18" charset="0"/>
              </a:rPr>
              <a:t> KNN, SVC, Random Forest and  Naïve Bayes based on different parameters entered by the user in the front end.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400" dirty="0"/>
          </a:p>
        </p:txBody>
      </p:sp>
      <p:cxnSp>
        <p:nvCxnSpPr>
          <p:cNvPr id="4" name="Straight Connector 3">
            <a:extLst>
              <a:ext uri="{FF2B5EF4-FFF2-40B4-BE49-F238E27FC236}">
                <a16:creationId xmlns:a16="http://schemas.microsoft.com/office/drawing/2014/main" id="{F91DAE2B-1540-B3BA-C237-F931B52ACCA7}"/>
              </a:ext>
            </a:extLst>
          </p:cNvPr>
          <p:cNvCxnSpPr>
            <a:cxnSpLocks/>
          </p:cNvCxnSpPr>
          <p:nvPr/>
        </p:nvCxnSpPr>
        <p:spPr>
          <a:xfrm>
            <a:off x="806824" y="1004048"/>
            <a:ext cx="10237694"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335</TotalTime>
  <Words>1934</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Verdana</vt:lpstr>
      <vt:lpstr>Presidency University 45 Yrs</vt:lpstr>
      <vt:lpstr>PROJECT TITLE: HEART DISEASE PREDICTION</vt:lpstr>
      <vt:lpstr>Introduction</vt:lpstr>
      <vt:lpstr>Literature Review </vt:lpstr>
      <vt:lpstr>Literature Review </vt:lpstr>
      <vt:lpstr>Literature Review</vt:lpstr>
      <vt:lpstr>Research Gaps Identified</vt:lpstr>
      <vt:lpstr>Research Gaps Identified</vt:lpstr>
      <vt:lpstr>Proposed Methodology</vt:lpstr>
      <vt:lpstr>Objectives</vt:lpstr>
      <vt:lpstr>System Design &amp; Implementation</vt:lpstr>
      <vt:lpstr>System Design &amp; Implementation</vt:lpstr>
      <vt:lpstr>Timeline of Project</vt:lpstr>
      <vt:lpstr>Outcomes / Results Obtained</vt:lpstr>
      <vt:lpstr>Conclusion</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KATAKARAJU VAAHINI</cp:lastModifiedBy>
  <cp:revision>30</cp:revision>
  <dcterms:created xsi:type="dcterms:W3CDTF">2023-03-16T03:26:27Z</dcterms:created>
  <dcterms:modified xsi:type="dcterms:W3CDTF">2024-01-13T11:32:53Z</dcterms:modified>
</cp:coreProperties>
</file>