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88" r:id="rId5"/>
    <p:sldId id="273" r:id="rId6"/>
    <p:sldId id="274" r:id="rId7"/>
    <p:sldId id="260" r:id="rId8"/>
    <p:sldId id="272" r:id="rId9"/>
    <p:sldId id="261" r:id="rId10"/>
    <p:sldId id="268" r:id="rId11"/>
    <p:sldId id="269" r:id="rId12"/>
    <p:sldId id="289" r:id="rId13"/>
    <p:sldId id="290" r:id="rId14"/>
    <p:sldId id="29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11.4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15.3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1,'5'0,"1"0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15.7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16.1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16.6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17.0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17.3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1,'-5'0,"0"0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17.7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18.0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48,'0'-5,"0"-5,0-7,0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18.4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18.7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55,'9'0,"7"-4,10-7,5 0,2-4,-5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11.8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0,'0'5,"0"6,0 5,-5 5,-1-2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19.0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1,'0'4,"4"3,2-6,5-3,0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19.4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19.8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20.2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20.6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21.2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21.6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22.0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22.3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22.7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12.2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1,'0'4,"0"7,0 5,0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23.0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23.4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11,'0'-4,"0"-2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23.7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11,'0'-4,"0"-2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24.2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24.5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24.9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0,'5'0,"5"0,7 0,-1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25.2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25.5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1,'5'4,"1"7,0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25.9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26.2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12.8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26.5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26.9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38,'0'-5,"0"-5,-5-2,0 1</inkml:trace>
  <inkml:trace contextRef="#ctx0" brushRef="#br0" timeOffset="1">222 2973,'0'5,"-4"1,-2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27.2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 1,'-4'0,"-7"0,-5 0,0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27.5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1,'0'4,"0"7,0 5,0 4,0 4,0 2,0-3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27.9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28.2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0 156,'0'-4,"5"-2,1-4,4-6,1-3,3 1,-2-2,-2 0,2-3,-2 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28.6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27,'0'-4,"0"-7,0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28.9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0 126,'5'0,"0"-5,1-5,-2-6,-1-5,-1-3,-1-2,0 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29.2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0 108,'0'-4,"0"-6,0-7,0-3,5 0,1 0,0 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29.6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13.2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30.0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1,'-5'0,"-1"0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30.7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31.5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32.0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0,'-5'0,"-1"0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32.7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0,'-5'0,"0"0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33.4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0,'4'0,"2"0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34.2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17,'-4'0,"-3"-4,6-2,3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34.8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35.4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10,'0'-4,"0"-2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36.1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11,'0'-5,"0"-1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13.5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0,'4'0,"7"0,0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36.9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37.5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38.1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38.9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39.3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40.1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51.0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13.9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1,'0'4,"0"7,5 5,0 10,1-1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14.2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187 0,'0'5,"-5"0,0 6,-6-1,-3-1,-10-2,-5-3,-2-1,-4-2,3-1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3T09:15:14.5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0,'-5'0,"0"5,-1 5,2 6,-4 1,0 1,-3-3,0-3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46AD-53B2-4D48-B58D-4493C6DD4966}" type="datetimeFigureOut">
              <a:rPr lang="en-IN" smtClean="0"/>
              <a:t>22-01-2020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CBFB-CE9D-427D-83F5-207AB2BF9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9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46AD-53B2-4D48-B58D-4493C6DD4966}" type="datetimeFigureOut">
              <a:rPr lang="en-IN" smtClean="0"/>
              <a:t>22-01-2020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CBFB-CE9D-427D-83F5-207AB2BF9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08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46AD-53B2-4D48-B58D-4493C6DD4966}" type="datetimeFigureOut">
              <a:rPr lang="en-IN" smtClean="0"/>
              <a:t>22-01-2020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CBFB-CE9D-427D-83F5-207AB2BF9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473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46AD-53B2-4D48-B58D-4493C6DD4966}" type="datetimeFigureOut">
              <a:rPr lang="en-IN" smtClean="0"/>
              <a:t>22-01-2020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CBFB-CE9D-427D-83F5-207AB2BF980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5280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46AD-53B2-4D48-B58D-4493C6DD4966}" type="datetimeFigureOut">
              <a:rPr lang="en-IN" smtClean="0"/>
              <a:t>22-01-2020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CBFB-CE9D-427D-83F5-207AB2BF9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266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46AD-53B2-4D48-B58D-4493C6DD4966}" type="datetimeFigureOut">
              <a:rPr lang="en-IN" smtClean="0"/>
              <a:t>22-01-2020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CBFB-CE9D-427D-83F5-207AB2BF9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810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46AD-53B2-4D48-B58D-4493C6DD4966}" type="datetimeFigureOut">
              <a:rPr lang="en-IN" smtClean="0"/>
              <a:t>22-01-2020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CBFB-CE9D-427D-83F5-207AB2BF9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950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46AD-53B2-4D48-B58D-4493C6DD4966}" type="datetimeFigureOut">
              <a:rPr lang="en-IN" smtClean="0"/>
              <a:t>22-01-2020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CBFB-CE9D-427D-83F5-207AB2BF9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985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46AD-53B2-4D48-B58D-4493C6DD4966}" type="datetimeFigureOut">
              <a:rPr lang="en-IN" smtClean="0"/>
              <a:t>22-01-2020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CBFB-CE9D-427D-83F5-207AB2BF9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84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46AD-53B2-4D48-B58D-4493C6DD4966}" type="datetimeFigureOut">
              <a:rPr lang="en-IN" smtClean="0"/>
              <a:t>22-01-2020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CBFB-CE9D-427D-83F5-207AB2BF9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57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46AD-53B2-4D48-B58D-4493C6DD4966}" type="datetimeFigureOut">
              <a:rPr lang="en-IN" smtClean="0"/>
              <a:t>22-01-2020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CBFB-CE9D-427D-83F5-207AB2BF9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24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46AD-53B2-4D48-B58D-4493C6DD4966}" type="datetimeFigureOut">
              <a:rPr lang="en-IN" smtClean="0"/>
              <a:t>22-01-2020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CBFB-CE9D-427D-83F5-207AB2BF9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67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46AD-53B2-4D48-B58D-4493C6DD4966}" type="datetimeFigureOut">
              <a:rPr lang="en-IN" smtClean="0"/>
              <a:t>22-01-2020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CBFB-CE9D-427D-83F5-207AB2BF9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89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46AD-53B2-4D48-B58D-4493C6DD4966}" type="datetimeFigureOut">
              <a:rPr lang="en-IN" smtClean="0"/>
              <a:t>22-01-2020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CBFB-CE9D-427D-83F5-207AB2BF9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74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46AD-53B2-4D48-B58D-4493C6DD4966}" type="datetimeFigureOut">
              <a:rPr lang="en-IN" smtClean="0"/>
              <a:t>22-01-2020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CBFB-CE9D-427D-83F5-207AB2BF9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83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46AD-53B2-4D48-B58D-4493C6DD4966}" type="datetimeFigureOut">
              <a:rPr lang="en-IN" smtClean="0"/>
              <a:t>22-01-2020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CBFB-CE9D-427D-83F5-207AB2BF9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69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46AD-53B2-4D48-B58D-4493C6DD4966}" type="datetimeFigureOut">
              <a:rPr lang="en-IN" smtClean="0"/>
              <a:t>22-01-2020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CBFB-CE9D-427D-83F5-207AB2BF9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37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E8346AD-53B2-4D48-B58D-4493C6DD4966}" type="datetimeFigureOut">
              <a:rPr lang="en-IN" smtClean="0"/>
              <a:t>22-01-2020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8CBFB-CE9D-427D-83F5-207AB2BF9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748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package" Target="../embeddings/Microsoft_Excel_Worksheet.xlsx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3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customXml" Target="../ink/ink10.xml"/><Relationship Id="rId26" Type="http://schemas.openxmlformats.org/officeDocument/2006/relationships/customXml" Target="../ink/ink18.xml"/><Relationship Id="rId39" Type="http://schemas.openxmlformats.org/officeDocument/2006/relationships/customXml" Target="../ink/ink30.xml"/><Relationship Id="rId21" Type="http://schemas.openxmlformats.org/officeDocument/2006/relationships/customXml" Target="../ink/ink13.xml"/><Relationship Id="rId34" Type="http://schemas.openxmlformats.org/officeDocument/2006/relationships/customXml" Target="../ink/ink25.xml"/><Relationship Id="rId42" Type="http://schemas.openxmlformats.org/officeDocument/2006/relationships/customXml" Target="../ink/ink33.xml"/><Relationship Id="rId47" Type="http://schemas.openxmlformats.org/officeDocument/2006/relationships/image" Target="../media/image14.png"/><Relationship Id="rId50" Type="http://schemas.openxmlformats.org/officeDocument/2006/relationships/customXml" Target="../ink/ink40.xml"/><Relationship Id="rId55" Type="http://schemas.openxmlformats.org/officeDocument/2006/relationships/image" Target="../media/image16.png"/><Relationship Id="rId63" Type="http://schemas.openxmlformats.org/officeDocument/2006/relationships/image" Target="../media/image19.png"/><Relationship Id="rId68" Type="http://schemas.openxmlformats.org/officeDocument/2006/relationships/customXml" Target="../ink/ink53.xml"/><Relationship Id="rId76" Type="http://schemas.openxmlformats.org/officeDocument/2006/relationships/customXml" Target="../ink/ink61.xml"/><Relationship Id="rId7" Type="http://schemas.openxmlformats.org/officeDocument/2006/relationships/image" Target="../media/image8.png"/><Relationship Id="rId71" Type="http://schemas.openxmlformats.org/officeDocument/2006/relationships/customXml" Target="../ink/ink56.xml"/><Relationship Id="rId2" Type="http://schemas.openxmlformats.org/officeDocument/2006/relationships/customXml" Target="../ink/ink1.xml"/><Relationship Id="rId16" Type="http://schemas.openxmlformats.org/officeDocument/2006/relationships/customXml" Target="../ink/ink9.xml"/><Relationship Id="rId29" Type="http://schemas.openxmlformats.org/officeDocument/2006/relationships/customXml" Target="../ink/ink20.xml"/><Relationship Id="rId11" Type="http://schemas.openxmlformats.org/officeDocument/2006/relationships/image" Target="../media/image9.png"/><Relationship Id="rId24" Type="http://schemas.openxmlformats.org/officeDocument/2006/relationships/customXml" Target="../ink/ink16.xml"/><Relationship Id="rId32" Type="http://schemas.openxmlformats.org/officeDocument/2006/relationships/customXml" Target="../ink/ink23.xml"/><Relationship Id="rId37" Type="http://schemas.openxmlformats.org/officeDocument/2006/relationships/customXml" Target="../ink/ink28.xml"/><Relationship Id="rId40" Type="http://schemas.openxmlformats.org/officeDocument/2006/relationships/customXml" Target="../ink/ink31.xml"/><Relationship Id="rId45" Type="http://schemas.openxmlformats.org/officeDocument/2006/relationships/customXml" Target="../ink/ink36.xml"/><Relationship Id="rId53" Type="http://schemas.openxmlformats.org/officeDocument/2006/relationships/customXml" Target="../ink/ink42.xml"/><Relationship Id="rId58" Type="http://schemas.openxmlformats.org/officeDocument/2006/relationships/image" Target="../media/image17.png"/><Relationship Id="rId66" Type="http://schemas.openxmlformats.org/officeDocument/2006/relationships/customXml" Target="../ink/ink51.xml"/><Relationship Id="rId74" Type="http://schemas.openxmlformats.org/officeDocument/2006/relationships/customXml" Target="../ink/ink59.xml"/><Relationship Id="rId79" Type="http://schemas.openxmlformats.org/officeDocument/2006/relationships/customXml" Target="../ink/ink64.xml"/><Relationship Id="rId5" Type="http://schemas.openxmlformats.org/officeDocument/2006/relationships/image" Target="../media/image7.png"/><Relationship Id="rId61" Type="http://schemas.openxmlformats.org/officeDocument/2006/relationships/image" Target="../media/image18.png"/><Relationship Id="rId10" Type="http://schemas.openxmlformats.org/officeDocument/2006/relationships/customXml" Target="../ink/ink6.xml"/><Relationship Id="rId19" Type="http://schemas.openxmlformats.org/officeDocument/2006/relationships/customXml" Target="../ink/ink11.xml"/><Relationship Id="rId31" Type="http://schemas.openxmlformats.org/officeDocument/2006/relationships/customXml" Target="../ink/ink22.xml"/><Relationship Id="rId44" Type="http://schemas.openxmlformats.org/officeDocument/2006/relationships/customXml" Target="../ink/ink35.xml"/><Relationship Id="rId52" Type="http://schemas.openxmlformats.org/officeDocument/2006/relationships/image" Target="../media/image15.png"/><Relationship Id="rId60" Type="http://schemas.openxmlformats.org/officeDocument/2006/relationships/customXml" Target="../ink/ink47.xml"/><Relationship Id="rId65" Type="http://schemas.openxmlformats.org/officeDocument/2006/relationships/customXml" Target="../ink/ink50.xml"/><Relationship Id="rId73" Type="http://schemas.openxmlformats.org/officeDocument/2006/relationships/customXml" Target="../ink/ink58.xml"/><Relationship Id="rId78" Type="http://schemas.openxmlformats.org/officeDocument/2006/relationships/customXml" Target="../ink/ink63.xml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customXml" Target="../ink/ink8.xml"/><Relationship Id="rId22" Type="http://schemas.openxmlformats.org/officeDocument/2006/relationships/customXml" Target="../ink/ink14.xml"/><Relationship Id="rId27" Type="http://schemas.openxmlformats.org/officeDocument/2006/relationships/customXml" Target="../ink/ink19.xml"/><Relationship Id="rId30" Type="http://schemas.openxmlformats.org/officeDocument/2006/relationships/customXml" Target="../ink/ink21.xml"/><Relationship Id="rId35" Type="http://schemas.openxmlformats.org/officeDocument/2006/relationships/customXml" Target="../ink/ink26.xml"/><Relationship Id="rId43" Type="http://schemas.openxmlformats.org/officeDocument/2006/relationships/customXml" Target="../ink/ink34.xml"/><Relationship Id="rId48" Type="http://schemas.openxmlformats.org/officeDocument/2006/relationships/customXml" Target="../ink/ink38.xml"/><Relationship Id="rId56" Type="http://schemas.openxmlformats.org/officeDocument/2006/relationships/customXml" Target="../ink/ink44.xml"/><Relationship Id="rId64" Type="http://schemas.openxmlformats.org/officeDocument/2006/relationships/customXml" Target="../ink/ink49.xml"/><Relationship Id="rId69" Type="http://schemas.openxmlformats.org/officeDocument/2006/relationships/customXml" Target="../ink/ink54.xml"/><Relationship Id="rId77" Type="http://schemas.openxmlformats.org/officeDocument/2006/relationships/customXml" Target="../ink/ink62.xml"/><Relationship Id="rId8" Type="http://schemas.openxmlformats.org/officeDocument/2006/relationships/customXml" Target="../ink/ink4.xml"/><Relationship Id="rId51" Type="http://schemas.openxmlformats.org/officeDocument/2006/relationships/customXml" Target="../ink/ink41.xml"/><Relationship Id="rId72" Type="http://schemas.openxmlformats.org/officeDocument/2006/relationships/customXml" Target="../ink/ink57.xml"/><Relationship Id="rId80" Type="http://schemas.openxmlformats.org/officeDocument/2006/relationships/customXml" Target="../ink/ink65.xml"/><Relationship Id="rId3" Type="http://schemas.openxmlformats.org/officeDocument/2006/relationships/image" Target="../media/image6.png"/><Relationship Id="rId12" Type="http://schemas.openxmlformats.org/officeDocument/2006/relationships/customXml" Target="../ink/ink7.xml"/><Relationship Id="rId17" Type="http://schemas.openxmlformats.org/officeDocument/2006/relationships/image" Target="../media/image12.png"/><Relationship Id="rId25" Type="http://schemas.openxmlformats.org/officeDocument/2006/relationships/customXml" Target="../ink/ink17.xml"/><Relationship Id="rId33" Type="http://schemas.openxmlformats.org/officeDocument/2006/relationships/customXml" Target="../ink/ink24.xml"/><Relationship Id="rId38" Type="http://schemas.openxmlformats.org/officeDocument/2006/relationships/customXml" Target="../ink/ink29.xml"/><Relationship Id="rId46" Type="http://schemas.openxmlformats.org/officeDocument/2006/relationships/customXml" Target="../ink/ink37.xml"/><Relationship Id="rId59" Type="http://schemas.openxmlformats.org/officeDocument/2006/relationships/customXml" Target="../ink/ink46.xml"/><Relationship Id="rId67" Type="http://schemas.openxmlformats.org/officeDocument/2006/relationships/customXml" Target="../ink/ink52.xml"/><Relationship Id="rId20" Type="http://schemas.openxmlformats.org/officeDocument/2006/relationships/customXml" Target="../ink/ink12.xml"/><Relationship Id="rId41" Type="http://schemas.openxmlformats.org/officeDocument/2006/relationships/customXml" Target="../ink/ink32.xml"/><Relationship Id="rId54" Type="http://schemas.openxmlformats.org/officeDocument/2006/relationships/customXml" Target="../ink/ink43.xml"/><Relationship Id="rId62" Type="http://schemas.openxmlformats.org/officeDocument/2006/relationships/customXml" Target="../ink/ink48.xml"/><Relationship Id="rId70" Type="http://schemas.openxmlformats.org/officeDocument/2006/relationships/customXml" Target="../ink/ink55.xml"/><Relationship Id="rId75" Type="http://schemas.openxmlformats.org/officeDocument/2006/relationships/customXml" Target="../ink/ink6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11.png"/><Relationship Id="rId23" Type="http://schemas.openxmlformats.org/officeDocument/2006/relationships/customXml" Target="../ink/ink15.xml"/><Relationship Id="rId28" Type="http://schemas.openxmlformats.org/officeDocument/2006/relationships/image" Target="../media/image13.png"/><Relationship Id="rId36" Type="http://schemas.openxmlformats.org/officeDocument/2006/relationships/customXml" Target="../ink/ink27.xml"/><Relationship Id="rId49" Type="http://schemas.openxmlformats.org/officeDocument/2006/relationships/customXml" Target="../ink/ink39.xml"/><Relationship Id="rId57" Type="http://schemas.openxmlformats.org/officeDocument/2006/relationships/customXml" Target="../ink/ink4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6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627345" cy="3329581"/>
          </a:xfrm>
        </p:spPr>
        <p:txBody>
          <a:bodyPr/>
          <a:lstStyle/>
          <a:p>
            <a:r>
              <a:rPr lang="en-IN" dirty="0"/>
              <a:t>ML - Basic Concepts and Terminologies.</a:t>
            </a:r>
          </a:p>
        </p:txBody>
      </p:sp>
    </p:spTree>
    <p:extLst>
      <p:ext uri="{BB962C8B-B14F-4D97-AF65-F5344CB8AC3E}">
        <p14:creationId xmlns:p14="http://schemas.microsoft.com/office/powerpoint/2010/main" val="3828340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2847975"/>
            <a:ext cx="12192000" cy="88259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Algorithms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884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47650" y="234880"/>
            <a:ext cx="12192000" cy="88259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Linear Regression</a:t>
            </a:r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CF13FBD-09FF-4A66-99F7-33EA5CDEDB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260801"/>
              </p:ext>
            </p:extLst>
          </p:nvPr>
        </p:nvGraphicFramePr>
        <p:xfrm>
          <a:off x="10687050" y="6051550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Worksheet" showAsIcon="1" r:id="rId3" imgW="914400" imgH="806400" progId="Excel.Sheet.12">
                  <p:embed/>
                </p:oleObj>
              </mc:Choice>
              <mc:Fallback>
                <p:oleObj name="Worksheet" showAsIcon="1" r:id="rId3" imgW="914400" imgH="806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87050" y="6051550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A033A5D-7227-493B-8C65-EB7D4F5CA0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940914"/>
              </p:ext>
            </p:extLst>
          </p:nvPr>
        </p:nvGraphicFramePr>
        <p:xfrm>
          <a:off x="10152062" y="5237163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Packager Shell Object" showAsIcon="1" r:id="rId5" imgW="1984680" imgH="456480" progId="Package">
                  <p:embed/>
                </p:oleObj>
              </mc:Choice>
              <mc:Fallback>
                <p:oleObj name="Packager Shell Object" showAsIcon="1" r:id="rId5" imgW="198468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52062" y="5237163"/>
                        <a:ext cx="1984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13" name="Picture 65" descr="http://www.sthda.com/english/sthda-upload/images/machine-learning-essentials/linear-regression.png">
            <a:extLst>
              <a:ext uri="{FF2B5EF4-FFF2-40B4-BE49-F238E27FC236}">
                <a16:creationId xmlns:a16="http://schemas.microsoft.com/office/drawing/2014/main" id="{C3EA3C0F-6901-4A3D-9F99-199EDC7C0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581" y="1117475"/>
            <a:ext cx="4414837" cy="347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95278A-4F11-4E62-89B8-D5B1CB132F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6686" y="5080000"/>
            <a:ext cx="42386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2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80975" y="368038"/>
            <a:ext cx="12192000" cy="88259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Logistic Regression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98E479-5CA6-4DD6-A2C4-481630179510}"/>
              </a:ext>
            </a:extLst>
          </p:cNvPr>
          <p:cNvSpPr txBox="1"/>
          <p:nvPr/>
        </p:nvSpPr>
        <p:spPr>
          <a:xfrm>
            <a:off x="500903" y="3324860"/>
            <a:ext cx="5984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Logistic Regression is a supervised classification model. It allows you to make predictions from labelled data, if the target (output) variable is categorical.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14A578-3BC2-4184-A31F-DF0ABA068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168" y="1822236"/>
            <a:ext cx="4700587" cy="377560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D157F9-52BF-4E52-B4EC-1B5712A09F07}"/>
              </a:ext>
            </a:extLst>
          </p:cNvPr>
          <p:cNvCxnSpPr/>
          <p:nvPr/>
        </p:nvCxnSpPr>
        <p:spPr>
          <a:xfrm flipV="1">
            <a:off x="7562850" y="2162175"/>
            <a:ext cx="3048000" cy="25146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76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E6E818-C8AC-4FD2-884F-F0C40F523F95}"/>
              </a:ext>
            </a:extLst>
          </p:cNvPr>
          <p:cNvSpPr txBox="1"/>
          <p:nvPr/>
        </p:nvSpPr>
        <p:spPr>
          <a:xfrm>
            <a:off x="6877510" y="1846481"/>
            <a:ext cx="3818460" cy="4502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Concept of Likelihood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6A04BD-532A-462C-A59E-53DB153F1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930" y="406066"/>
            <a:ext cx="2473960" cy="98173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0AE5EB-37C5-418F-AEC0-8AECC3AF6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359"/>
          <a:stretch/>
        </p:blipFill>
        <p:spPr>
          <a:xfrm>
            <a:off x="490824" y="2375699"/>
            <a:ext cx="5419151" cy="42487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26CEBA-A855-433F-957B-9C3E524B6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87356"/>
            <a:ext cx="2867025" cy="819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1D8B19-A10D-4B63-BBA2-E1C9CD901D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3046" y="2375700"/>
            <a:ext cx="5059679" cy="41483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310C0F-7289-41E4-8CE5-4DF95CA0BEBD}"/>
              </a:ext>
            </a:extLst>
          </p:cNvPr>
          <p:cNvSpPr txBox="1"/>
          <p:nvPr/>
        </p:nvSpPr>
        <p:spPr>
          <a:xfrm>
            <a:off x="1291169" y="1846481"/>
            <a:ext cx="3818460" cy="450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Sigmoid Curve</a:t>
            </a:r>
          </a:p>
        </p:txBody>
      </p:sp>
    </p:spTree>
    <p:extLst>
      <p:ext uri="{BB962C8B-B14F-4D97-AF65-F5344CB8AC3E}">
        <p14:creationId xmlns:p14="http://schemas.microsoft.com/office/powerpoint/2010/main" val="1815778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FBB4-E32D-4BE5-B412-8EDEE373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8175" y="4683354"/>
            <a:ext cx="3425090" cy="1400530"/>
          </a:xfrm>
        </p:spPr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0593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82271" y="361950"/>
            <a:ext cx="12192000" cy="88259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The Dataset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54657" y="1675896"/>
            <a:ext cx="1144722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i="0" dirty="0">
                <a:effectLst/>
                <a:latin typeface="medium-content-serif-font"/>
              </a:rPr>
              <a:t>X: </a:t>
            </a:r>
            <a:r>
              <a:rPr lang="en-IN" b="0" i="0" dirty="0">
                <a:effectLst/>
                <a:latin typeface="medium-content-serif-font"/>
              </a:rPr>
              <a:t>Independent Variables/ Input Variables / Feature Variables</a:t>
            </a:r>
          </a:p>
          <a:p>
            <a:endParaRPr lang="en-IN" b="0" i="0" dirty="0">
              <a:effectLst/>
              <a:latin typeface="medium-content-serif-font"/>
            </a:endParaRPr>
          </a:p>
          <a:p>
            <a:r>
              <a:rPr lang="en-IN" sz="2800" b="1" i="0" dirty="0">
                <a:effectLst/>
                <a:latin typeface="medium-content-serif-font"/>
              </a:rPr>
              <a:t>y: </a:t>
            </a:r>
            <a:r>
              <a:rPr lang="en-IN" b="0" i="0" dirty="0">
                <a:effectLst/>
                <a:latin typeface="medium-content-serif-font"/>
              </a:rPr>
              <a:t>Dependent Variable/ Output Variable / Response Variable</a:t>
            </a:r>
          </a:p>
          <a:p>
            <a:endParaRPr lang="en-IN" dirty="0">
              <a:latin typeface="medium-content-serif-font"/>
            </a:endParaRPr>
          </a:p>
          <a:p>
            <a:r>
              <a:rPr lang="en-IN" dirty="0"/>
              <a:t>A dataset might or might not have the y variables, this plays a major role in classifying a ML problem</a:t>
            </a:r>
            <a:endParaRPr lang="en-IN" b="0" i="0" dirty="0">
              <a:effectLst/>
              <a:latin typeface="medium-content-serif-font"/>
            </a:endParaRPr>
          </a:p>
          <a:p>
            <a:endParaRPr lang="en-IN" b="0" i="0" dirty="0">
              <a:effectLst/>
              <a:latin typeface="medium-content-serif-font"/>
            </a:endParaRPr>
          </a:p>
          <a:p>
            <a:endParaRPr lang="en-IN" dirty="0">
              <a:latin typeface="medium-content-serif-font"/>
            </a:endParaRPr>
          </a:p>
          <a:p>
            <a:r>
              <a:rPr lang="en-IN" b="1" dirty="0"/>
              <a:t>Training and Test Dataset:</a:t>
            </a:r>
          </a:p>
          <a:p>
            <a:endParaRPr lang="en-IN" dirty="0"/>
          </a:p>
          <a:p>
            <a:r>
              <a:rPr lang="en-IN" dirty="0"/>
              <a:t>Now that we have a good idea about a ML dataset its important to talk about Training and Test Dataset. A traditional ML model creation process involves breaking the main dataset into 2 parts; Training and Test (usually 70:30).</a:t>
            </a:r>
          </a:p>
          <a:p>
            <a:r>
              <a:rPr lang="en-IN" dirty="0"/>
              <a:t>Once this is done, the training dataset is used to create a ML model whereas the Test dataset is what the model is tested on. This is a very important step and it should always be noted that the testing of a model should always be done on the Test Dataset; i.e. dataset that the Machine Learning model has not seen yet.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More to read: Validation Dataset, Cross Validation.</a:t>
            </a:r>
          </a:p>
          <a:p>
            <a:endParaRPr lang="en-IN" b="0" i="0" dirty="0">
              <a:effectLst/>
              <a:latin typeface="medium-content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17374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47650" y="151060"/>
            <a:ext cx="12192000" cy="882595"/>
          </a:xfrm>
        </p:spPr>
        <p:txBody>
          <a:bodyPr>
            <a:normAutofit/>
          </a:bodyPr>
          <a:lstStyle/>
          <a:p>
            <a:r>
              <a:rPr lang="en-IN" sz="4800" b="1" dirty="0"/>
              <a:t>Categorical vs Numeric Data</a:t>
            </a:r>
            <a:endParaRPr lang="en-IN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1163781" y="2845934"/>
            <a:ext cx="2715491" cy="286232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1,2,3,4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1.2, 2.3, 4.6, 9.8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3000.343, 3131455.24903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Ex: Age, Price, Credit Score </a:t>
            </a:r>
            <a:r>
              <a:rPr lang="en-IN" dirty="0" err="1"/>
              <a:t>etc</a:t>
            </a:r>
            <a:endParaRPr lang="en-IN" dirty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086762" y="2821518"/>
            <a:ext cx="2715491" cy="20313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10</a:t>
            </a:r>
            <a:r>
              <a:rPr lang="en-IN" baseline="30000" dirty="0"/>
              <a:t>th</a:t>
            </a:r>
            <a:r>
              <a:rPr lang="en-IN" dirty="0"/>
              <a:t>, 12</a:t>
            </a:r>
            <a:r>
              <a:rPr lang="en-IN" baseline="30000" dirty="0"/>
              <a:t>th</a:t>
            </a:r>
            <a:r>
              <a:rPr lang="en-IN" dirty="0"/>
              <a:t>, </a:t>
            </a:r>
            <a:r>
              <a:rPr lang="en-IN" dirty="0" err="1"/>
              <a:t>B.Tech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Small, Medium, Large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Primary, Secondary..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959272" y="2821517"/>
            <a:ext cx="2715491" cy="20313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Green, Blue, 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Cricket, Football, Hockey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300160" y="2236743"/>
            <a:ext cx="244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Numerical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23017" y="1459457"/>
            <a:ext cx="2872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Categorical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03554" y="2246912"/>
            <a:ext cx="1881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Ordinal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40994" y="2230105"/>
            <a:ext cx="195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Nominal</a:t>
            </a:r>
          </a:p>
        </p:txBody>
      </p:sp>
    </p:spTree>
    <p:extLst>
      <p:ext uri="{BB962C8B-B14F-4D97-AF65-F5344CB8AC3E}">
        <p14:creationId xmlns:p14="http://schemas.microsoft.com/office/powerpoint/2010/main" val="348577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61925" y="290343"/>
            <a:ext cx="12192000" cy="88259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Supervised vs Unsupervised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1845541" y="1383110"/>
            <a:ext cx="27624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/>
              <a:t>Supervised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61743" y="2401455"/>
            <a:ext cx="299258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The training dataset has: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X (features)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 (labels)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11818" y="1423195"/>
            <a:ext cx="3392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/>
              <a:t>Unsupervised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17368" y="2401454"/>
            <a:ext cx="3228707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The training dataset has: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X (features)</a:t>
            </a:r>
          </a:p>
          <a:p>
            <a:endParaRPr lang="en-IN" dirty="0"/>
          </a:p>
          <a:p>
            <a:r>
              <a:rPr lang="en-IN" dirty="0"/>
              <a:t>and does not have: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 (labels)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6082301" y="1403927"/>
            <a:ext cx="10274" cy="5037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32835" y="3829871"/>
            <a:ext cx="1458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Y label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17549" y="4816772"/>
            <a:ext cx="20773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y is categorical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Predict if a mail is Ham/Spam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914178" y="4837261"/>
            <a:ext cx="18400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y is Numeric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Ex: Predict price of Land</a:t>
            </a:r>
          </a:p>
          <a:p>
            <a:endParaRPr lang="en-IN" sz="2000" b="1" dirty="0"/>
          </a:p>
        </p:txBody>
      </p:sp>
      <p:cxnSp>
        <p:nvCxnSpPr>
          <p:cNvPr id="14" name="Elbow Connector 13"/>
          <p:cNvCxnSpPr>
            <a:cxnSpLocks/>
            <a:stCxn id="10" idx="2"/>
            <a:endCxn id="11" idx="0"/>
          </p:cNvCxnSpPr>
          <p:nvPr/>
        </p:nvCxnSpPr>
        <p:spPr>
          <a:xfrm rot="5400000">
            <a:off x="2527309" y="3982024"/>
            <a:ext cx="463681" cy="1205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3364137" y="4583951"/>
            <a:ext cx="1176281" cy="2990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812820" y="4091481"/>
            <a:ext cx="0" cy="66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155923" y="4752767"/>
            <a:ext cx="1865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Clustering</a:t>
            </a:r>
          </a:p>
          <a:p>
            <a:endParaRPr lang="en-I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8194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  <p:bldP spid="6" grpId="0" animBg="1"/>
      <p:bldP spid="10" grpId="0"/>
      <p:bldP spid="11" grpId="0"/>
      <p:bldP spid="12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1601" y="207227"/>
            <a:ext cx="12192000" cy="882595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medium-content-sans-serif-font"/>
              </a:rPr>
              <a:t>Cost Function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636104" y="1375577"/>
            <a:ext cx="1112387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medium-content-serif-font"/>
              </a:rPr>
              <a:t>A cost function is how a Machine Learning module decides the best model that fits the dataset. Given the data there are always more than one model that can fit the data, a machine learning algorithm always chooses the ML model that results in minimum cost Function.</a:t>
            </a:r>
          </a:p>
          <a:p>
            <a:endParaRPr lang="en-IN" b="0" i="0" dirty="0">
              <a:effectLst/>
              <a:latin typeface="medium-content-serif-font"/>
            </a:endParaRPr>
          </a:p>
          <a:p>
            <a:r>
              <a:rPr lang="en-IN" b="0" i="0" dirty="0">
                <a:effectLst/>
                <a:latin typeface="medium-content-serif-font"/>
              </a:rPr>
              <a:t>Each algorithm has a different criteria to decide what the Cost Function.</a:t>
            </a:r>
          </a:p>
          <a:p>
            <a:endParaRPr lang="en-IN" dirty="0">
              <a:latin typeface="medium-content-serif-font"/>
            </a:endParaRPr>
          </a:p>
          <a:p>
            <a:r>
              <a:rPr lang="en-IN" dirty="0">
                <a:latin typeface="medium-content-serif-font"/>
              </a:rPr>
              <a:t>Popular Cost Functions:</a:t>
            </a:r>
          </a:p>
          <a:p>
            <a:endParaRPr lang="en-IN" dirty="0">
              <a:latin typeface="medium-content-serif-fon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Mean Squared Error (MSE)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Root Mean Squared Error (RMSE)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Cross Entropy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endParaRPr lang="en-IN" dirty="0">
              <a:latin typeface="medium-content-serif-fon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520873" y="2715491"/>
            <a:ext cx="2429163" cy="1976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740237" y="3103418"/>
            <a:ext cx="2429163" cy="1976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911109" y="3520200"/>
            <a:ext cx="2429163" cy="1976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978073" y="2867891"/>
            <a:ext cx="1371600" cy="2281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130473" y="4091709"/>
            <a:ext cx="2752436" cy="1209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AFD5BEF-9D56-423F-9483-F8B020535321}"/>
              </a:ext>
            </a:extLst>
          </p:cNvPr>
          <p:cNvCxnSpPr>
            <a:cxnSpLocks/>
          </p:cNvCxnSpPr>
          <p:nvPr/>
        </p:nvCxnSpPr>
        <p:spPr>
          <a:xfrm>
            <a:off x="6197601" y="2971800"/>
            <a:ext cx="4231098" cy="2924175"/>
          </a:xfrm>
          <a:prstGeom prst="bentConnector3">
            <a:avLst>
              <a:gd name="adj1" fmla="val 24"/>
            </a:avLst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D0D9510-9C36-46D0-9FE8-E122458FB7B8}"/>
                  </a:ext>
                </a:extLst>
              </p14:cNvPr>
              <p14:cNvContentPartPr/>
              <p14:nvPr/>
            </p14:nvContentPartPr>
            <p14:xfrm>
              <a:off x="6629325" y="3237720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D0D9510-9C36-46D0-9FE8-E122458FB7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20325" y="32290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918C5CC-73D9-46DA-84BB-A2AEB4F00A7B}"/>
                  </a:ext>
                </a:extLst>
              </p14:cNvPr>
              <p14:cNvContentPartPr/>
              <p14:nvPr/>
            </p14:nvContentPartPr>
            <p14:xfrm>
              <a:off x="7082565" y="3476040"/>
              <a:ext cx="4320" cy="26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918C5CC-73D9-46DA-84BB-A2AEB4F00A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73925" y="3467040"/>
                <a:ext cx="2196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771BB3F-A517-4169-8751-5FC4D498115B}"/>
                  </a:ext>
                </a:extLst>
              </p14:cNvPr>
              <p14:cNvContentPartPr/>
              <p14:nvPr/>
            </p14:nvContentPartPr>
            <p14:xfrm>
              <a:off x="6695565" y="3876000"/>
              <a:ext cx="360" cy="17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771BB3F-A517-4169-8751-5FC4D49811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86925" y="3867360"/>
                <a:ext cx="180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F972BBE-BADC-4583-91D8-EB1ACD5453BD}"/>
                  </a:ext>
                </a:extLst>
              </p14:cNvPr>
              <p14:cNvContentPartPr/>
              <p14:nvPr/>
            </p14:nvContentPartPr>
            <p14:xfrm>
              <a:off x="7038645" y="4124040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F972BBE-BADC-4583-91D8-EB1ACD5453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29645" y="41150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A8377CA-F5B1-455E-95D9-1BE10BCDC28B}"/>
                  </a:ext>
                </a:extLst>
              </p14:cNvPr>
              <p14:cNvContentPartPr/>
              <p14:nvPr/>
            </p14:nvContentPartPr>
            <p14:xfrm>
              <a:off x="7343565" y="3780960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A8377CA-F5B1-455E-95D9-1BE10BCDC2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34925" y="37723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4253CEF-02CE-4D1E-89E5-E20E5EB83E38}"/>
                  </a:ext>
                </a:extLst>
              </p14:cNvPr>
              <p14:cNvContentPartPr/>
              <p14:nvPr/>
            </p14:nvContentPartPr>
            <p14:xfrm>
              <a:off x="7600605" y="3371280"/>
              <a:ext cx="1008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4253CEF-02CE-4D1E-89E5-E20E5EB83E3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91965" y="3362280"/>
                <a:ext cx="27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044C04A-19D2-47EA-9B30-7F72ED4215B9}"/>
                  </a:ext>
                </a:extLst>
              </p14:cNvPr>
              <p14:cNvContentPartPr/>
              <p14:nvPr/>
            </p14:nvContentPartPr>
            <p14:xfrm>
              <a:off x="7953405" y="3609240"/>
              <a:ext cx="6120" cy="298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044C04A-19D2-47EA-9B30-7F72ED4215B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44405" y="3600600"/>
                <a:ext cx="23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FD0F33E-9807-4AE5-869E-2434CFE8D2B5}"/>
                  </a:ext>
                </a:extLst>
              </p14:cNvPr>
              <p14:cNvContentPartPr/>
              <p14:nvPr/>
            </p14:nvContentPartPr>
            <p14:xfrm>
              <a:off x="7895445" y="4019280"/>
              <a:ext cx="67320" cy="201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FD0F33E-9807-4AE5-869E-2434CFE8D2B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86805" y="4010280"/>
                <a:ext cx="849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16B0721-2560-48FB-8762-91F0FFE03586}"/>
                  </a:ext>
                </a:extLst>
              </p14:cNvPr>
              <p14:cNvContentPartPr/>
              <p14:nvPr/>
            </p14:nvContentPartPr>
            <p14:xfrm>
              <a:off x="7465245" y="4181280"/>
              <a:ext cx="21240" cy="338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16B0721-2560-48FB-8762-91F0FFE0358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456605" y="4172280"/>
                <a:ext cx="388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F53AC82-98F3-423C-A8B8-B8133677DEF2}"/>
                  </a:ext>
                </a:extLst>
              </p14:cNvPr>
              <p14:cNvContentPartPr/>
              <p14:nvPr/>
            </p14:nvContentPartPr>
            <p14:xfrm>
              <a:off x="7419885" y="4943040"/>
              <a:ext cx="432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F53AC82-98F3-423C-A8B8-B8133677DE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10885" y="4934400"/>
                <a:ext cx="21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A845C1A-F35C-4B84-98A8-13FCFB9ED562}"/>
                  </a:ext>
                </a:extLst>
              </p14:cNvPr>
              <p14:cNvContentPartPr/>
              <p14:nvPr/>
            </p14:nvContentPartPr>
            <p14:xfrm>
              <a:off x="7762605" y="4752600"/>
              <a:ext cx="36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A845C1A-F35C-4B84-98A8-13FCFB9ED5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53965" y="47436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B0D8492-65F3-45C0-BEF7-B5C081265C44}"/>
                  </a:ext>
                </a:extLst>
              </p14:cNvPr>
              <p14:cNvContentPartPr/>
              <p14:nvPr/>
            </p14:nvContentPartPr>
            <p14:xfrm>
              <a:off x="8505645" y="4286040"/>
              <a:ext cx="36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B0D8492-65F3-45C0-BEF7-B5C081265C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97005" y="42770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0F39549-3426-4785-9952-9E6205C59EDA}"/>
                  </a:ext>
                </a:extLst>
              </p14:cNvPr>
              <p14:cNvContentPartPr/>
              <p14:nvPr/>
            </p14:nvContentPartPr>
            <p14:xfrm>
              <a:off x="8734245" y="4771320"/>
              <a:ext cx="3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0F39549-3426-4785-9952-9E6205C59E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25245" y="47626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E12D011-202D-4FDE-ACC6-A0EF0EE3054F}"/>
                  </a:ext>
                </a:extLst>
              </p14:cNvPr>
              <p14:cNvContentPartPr/>
              <p14:nvPr/>
            </p14:nvContentPartPr>
            <p14:xfrm>
              <a:off x="7905885" y="5047800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E12D011-202D-4FDE-ACC6-A0EF0EE305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6885" y="50391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9FDDF2F-C2DF-40A4-A582-3E79F1761DA8}"/>
                  </a:ext>
                </a:extLst>
              </p14:cNvPr>
              <p14:cNvContentPartPr/>
              <p14:nvPr/>
            </p14:nvContentPartPr>
            <p14:xfrm>
              <a:off x="7749285" y="5409600"/>
              <a:ext cx="39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9FDDF2F-C2DF-40A4-A582-3E79F1761D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0645" y="5400960"/>
                <a:ext cx="21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DE3FE15-8BD4-4450-B0BD-2071BB9658A9}"/>
                  </a:ext>
                </a:extLst>
              </p14:cNvPr>
              <p14:cNvContentPartPr/>
              <p14:nvPr/>
            </p14:nvContentPartPr>
            <p14:xfrm>
              <a:off x="8639205" y="4705080"/>
              <a:ext cx="36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DE3FE15-8BD4-4450-B0BD-2071BB9658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30205" y="46960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302C825-8823-41F7-A125-D5CBCB30B646}"/>
                  </a:ext>
                </a:extLst>
              </p14:cNvPr>
              <p14:cNvContentPartPr/>
              <p14:nvPr/>
            </p14:nvContentPartPr>
            <p14:xfrm>
              <a:off x="8772405" y="4192800"/>
              <a:ext cx="360" cy="176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302C825-8823-41F7-A125-D5CBCB30B64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63765" y="4183800"/>
                <a:ext cx="180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6017025-F059-415C-BDBA-ACE258C1F9D1}"/>
                  </a:ext>
                </a:extLst>
              </p14:cNvPr>
              <p14:cNvContentPartPr/>
              <p14:nvPr/>
            </p14:nvContentPartPr>
            <p14:xfrm>
              <a:off x="8248605" y="3609240"/>
              <a:ext cx="36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6017025-F059-415C-BDBA-ACE258C1F9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39965" y="36006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87EEEC0-458E-48DD-916B-F125CB51936A}"/>
                  </a:ext>
                </a:extLst>
              </p14:cNvPr>
              <p14:cNvContentPartPr/>
              <p14:nvPr/>
            </p14:nvContentPartPr>
            <p14:xfrm>
              <a:off x="8620125" y="3465960"/>
              <a:ext cx="52200" cy="201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87EEEC0-458E-48DD-916B-F125CB51936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611485" y="3456960"/>
                <a:ext cx="698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A7912EE-BEBE-4A8F-BC9B-D57D9CD6BA8C}"/>
                  </a:ext>
                </a:extLst>
              </p14:cNvPr>
              <p14:cNvContentPartPr/>
              <p14:nvPr/>
            </p14:nvContentPartPr>
            <p14:xfrm>
              <a:off x="9019725" y="4028280"/>
              <a:ext cx="11880" cy="46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A7912EE-BEBE-4A8F-BC9B-D57D9CD6BA8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11085" y="4019640"/>
                <a:ext cx="2952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DAF7453-4F94-4583-AC13-231A168B70BD}"/>
                  </a:ext>
                </a:extLst>
              </p14:cNvPr>
              <p14:cNvContentPartPr/>
              <p14:nvPr/>
            </p14:nvContentPartPr>
            <p14:xfrm>
              <a:off x="9039165" y="4237800"/>
              <a:ext cx="360" cy="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DAF7453-4F94-4583-AC13-231A168B70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30525" y="42291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5AF8C9B-CA32-4ECF-8042-1A0DEDCEA623}"/>
                  </a:ext>
                </a:extLst>
              </p14:cNvPr>
              <p14:cNvContentPartPr/>
              <p14:nvPr/>
            </p14:nvContentPartPr>
            <p14:xfrm>
              <a:off x="7953405" y="3962040"/>
              <a:ext cx="360" cy="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5AF8C9B-CA32-4ECF-8042-1A0DEDCEA6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44405" y="39530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DE91999-62E1-4CB7-BA60-3467850EA9EF}"/>
                  </a:ext>
                </a:extLst>
              </p14:cNvPr>
              <p14:cNvContentPartPr/>
              <p14:nvPr/>
            </p14:nvContentPartPr>
            <p14:xfrm>
              <a:off x="8039085" y="4381080"/>
              <a:ext cx="360" cy="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DE91999-62E1-4CB7-BA60-3467850EA9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0445" y="43720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0635B4F-593D-4990-BF71-EEC5B8B9D82C}"/>
                  </a:ext>
                </a:extLst>
              </p14:cNvPr>
              <p14:cNvContentPartPr/>
              <p14:nvPr/>
            </p14:nvContentPartPr>
            <p14:xfrm>
              <a:off x="7229085" y="4561800"/>
              <a:ext cx="360" cy="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0635B4F-593D-4990-BF71-EEC5B8B9D8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0445" y="45531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A164498-8226-470B-B854-29468C455C3B}"/>
                  </a:ext>
                </a:extLst>
              </p14:cNvPr>
              <p14:cNvContentPartPr/>
              <p14:nvPr/>
            </p14:nvContentPartPr>
            <p14:xfrm>
              <a:off x="6724365" y="4628760"/>
              <a:ext cx="360" cy="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A164498-8226-470B-B854-29468C455C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15365" y="46201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A4455CD-0F2F-49CF-9005-CA679267D66D}"/>
                  </a:ext>
                </a:extLst>
              </p14:cNvPr>
              <p14:cNvContentPartPr/>
              <p14:nvPr/>
            </p14:nvContentPartPr>
            <p14:xfrm>
              <a:off x="6838845" y="5209800"/>
              <a:ext cx="360" cy="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A4455CD-0F2F-49CF-9005-CA679267D6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29845" y="52011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F0E639A-4F27-4EB2-89A0-B25D7A311A02}"/>
                  </a:ext>
                </a:extLst>
              </p14:cNvPr>
              <p14:cNvContentPartPr/>
              <p14:nvPr/>
            </p14:nvContentPartPr>
            <p14:xfrm>
              <a:off x="7076805" y="5514360"/>
              <a:ext cx="360" cy="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F0E639A-4F27-4EB2-89A0-B25D7A311A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8165" y="55057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6414FEB-370B-4430-81B7-21EC51310CEF}"/>
                  </a:ext>
                </a:extLst>
              </p14:cNvPr>
              <p14:cNvContentPartPr/>
              <p14:nvPr/>
            </p14:nvContentPartPr>
            <p14:xfrm>
              <a:off x="6991125" y="4857360"/>
              <a:ext cx="360" cy="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6414FEB-370B-4430-81B7-21EC51310C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82125" y="48483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E4C1821-E246-4811-BE42-D0DA650EBEBF}"/>
                  </a:ext>
                </a:extLst>
              </p14:cNvPr>
              <p14:cNvContentPartPr/>
              <p14:nvPr/>
            </p14:nvContentPartPr>
            <p14:xfrm>
              <a:off x="7562805" y="5238600"/>
              <a:ext cx="360" cy="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E4C1821-E246-4811-BE42-D0DA650EBE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54165" y="52296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F22880C-6225-4BE7-969F-39E1EDF59D8C}"/>
                  </a:ext>
                </a:extLst>
              </p14:cNvPr>
              <p14:cNvContentPartPr/>
              <p14:nvPr/>
            </p14:nvContentPartPr>
            <p14:xfrm>
              <a:off x="7038645" y="4209720"/>
              <a:ext cx="360" cy="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F22880C-6225-4BE7-969F-39E1EDF59D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29645" y="42010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F427265-120F-4F19-83D7-ADE20AC3BE5B}"/>
                  </a:ext>
                </a:extLst>
              </p14:cNvPr>
              <p14:cNvContentPartPr/>
              <p14:nvPr/>
            </p14:nvContentPartPr>
            <p14:xfrm>
              <a:off x="7429605" y="3815160"/>
              <a:ext cx="360" cy="39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F427265-120F-4F19-83D7-ADE20AC3BE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20605" y="3806520"/>
                <a:ext cx="180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B81656E-44F6-41D7-B7AB-2CEC579D62B0}"/>
                  </a:ext>
                </a:extLst>
              </p14:cNvPr>
              <p14:cNvContentPartPr/>
              <p14:nvPr/>
            </p14:nvContentPartPr>
            <p14:xfrm>
              <a:off x="7495845" y="3491520"/>
              <a:ext cx="360" cy="43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B81656E-44F6-41D7-B7AB-2CEC579D62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87205" y="3482880"/>
                <a:ext cx="180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A51CB40-2CA1-4C88-81C6-84AADAC18874}"/>
                  </a:ext>
                </a:extLst>
              </p14:cNvPr>
              <p14:cNvContentPartPr/>
              <p14:nvPr/>
            </p14:nvContentPartPr>
            <p14:xfrm>
              <a:off x="7553085" y="3057000"/>
              <a:ext cx="360" cy="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A51CB40-2CA1-4C88-81C6-84AADAC188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44445" y="30480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822BFBE-D653-4A0C-B96D-3B2C4E629F60}"/>
                  </a:ext>
                </a:extLst>
              </p14:cNvPr>
              <p14:cNvContentPartPr/>
              <p14:nvPr/>
            </p14:nvContentPartPr>
            <p14:xfrm>
              <a:off x="8124405" y="3076440"/>
              <a:ext cx="360" cy="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822BFBE-D653-4A0C-B96D-3B2C4E629F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15765" y="30674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61DA7F0-2E02-46AA-96E4-C88FA5914A5E}"/>
                  </a:ext>
                </a:extLst>
              </p14:cNvPr>
              <p14:cNvContentPartPr/>
              <p14:nvPr/>
            </p14:nvContentPartPr>
            <p14:xfrm>
              <a:off x="8572245" y="3066720"/>
              <a:ext cx="17640" cy="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61DA7F0-2E02-46AA-96E4-C88FA5914A5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63245" y="3057720"/>
                <a:ext cx="35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D812641-4BA9-4A6C-BFC0-0BC1C043A85E}"/>
                  </a:ext>
                </a:extLst>
              </p14:cNvPr>
              <p14:cNvContentPartPr/>
              <p14:nvPr/>
            </p14:nvContentPartPr>
            <p14:xfrm>
              <a:off x="8801205" y="3314040"/>
              <a:ext cx="360" cy="3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D812641-4BA9-4A6C-BFC0-0BC1C043A8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92205" y="33050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5C6FFCF-5ADC-47CD-ABD2-9B0EF4623ED4}"/>
                  </a:ext>
                </a:extLst>
              </p14:cNvPr>
              <p14:cNvContentPartPr/>
              <p14:nvPr/>
            </p14:nvContentPartPr>
            <p14:xfrm>
              <a:off x="9048525" y="3419160"/>
              <a:ext cx="6480" cy="97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5C6FFCF-5ADC-47CD-ABD2-9B0EF4623ED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039525" y="3410520"/>
                <a:ext cx="2412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C005C85-F8B0-4EB2-B1EF-98AF2AB57F53}"/>
                  </a:ext>
                </a:extLst>
              </p14:cNvPr>
              <p14:cNvContentPartPr/>
              <p14:nvPr/>
            </p14:nvContentPartPr>
            <p14:xfrm>
              <a:off x="9058245" y="3628680"/>
              <a:ext cx="360" cy="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C005C85-F8B0-4EB2-B1EF-98AF2AB57F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49245" y="36200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B4C1BD2-0E07-4FE4-911E-FDBB8ED4B934}"/>
                  </a:ext>
                </a:extLst>
              </p14:cNvPr>
              <p14:cNvContentPartPr/>
              <p14:nvPr/>
            </p14:nvContentPartPr>
            <p14:xfrm>
              <a:off x="9058245" y="3923520"/>
              <a:ext cx="360" cy="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B4C1BD2-0E07-4FE4-911E-FDBB8ED4B9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49245" y="39148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38F5137-868F-489B-9622-4FBCB40BF794}"/>
                  </a:ext>
                </a:extLst>
              </p14:cNvPr>
              <p14:cNvContentPartPr/>
              <p14:nvPr/>
            </p14:nvContentPartPr>
            <p14:xfrm>
              <a:off x="8505645" y="3933240"/>
              <a:ext cx="360" cy="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38F5137-868F-489B-9622-4FBCB40BF7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97005" y="39246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EA0D34E-4241-480E-8692-A81ACFE2C64C}"/>
                  </a:ext>
                </a:extLst>
              </p14:cNvPr>
              <p14:cNvContentPartPr/>
              <p14:nvPr/>
            </p14:nvContentPartPr>
            <p14:xfrm>
              <a:off x="8330325" y="3510600"/>
              <a:ext cx="80280" cy="10767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EA0D34E-4241-480E-8692-A81ACFE2C64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321685" y="3501600"/>
                <a:ext cx="97920" cy="10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AFDECCB-B4DC-43DE-9954-F8BB05EB09EA}"/>
                  </a:ext>
                </a:extLst>
              </p14:cNvPr>
              <p14:cNvContentPartPr/>
              <p14:nvPr/>
            </p14:nvContentPartPr>
            <p14:xfrm>
              <a:off x="7973925" y="4619040"/>
              <a:ext cx="17280" cy="3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AFDECCB-B4DC-43DE-9954-F8BB05EB09E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65285" y="4610400"/>
                <a:ext cx="349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F5CC174-473E-4C98-B6D1-29DA062B4064}"/>
                  </a:ext>
                </a:extLst>
              </p14:cNvPr>
              <p14:cNvContentPartPr/>
              <p14:nvPr/>
            </p14:nvContentPartPr>
            <p14:xfrm>
              <a:off x="8058165" y="4895520"/>
              <a:ext cx="360" cy="450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F5CC174-473E-4C98-B6D1-29DA062B406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049165" y="4886880"/>
                <a:ext cx="180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190C332-DC46-4A88-91B5-F8ADB9459879}"/>
                  </a:ext>
                </a:extLst>
              </p14:cNvPr>
              <p14:cNvContentPartPr/>
              <p14:nvPr/>
            </p14:nvContentPartPr>
            <p14:xfrm>
              <a:off x="8333925" y="5276400"/>
              <a:ext cx="360" cy="3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190C332-DC46-4A88-91B5-F8ADB94598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25285" y="52674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10AC1EA-C8F3-4A90-88CD-D6802A01AE6A}"/>
                  </a:ext>
                </a:extLst>
              </p14:cNvPr>
              <p14:cNvContentPartPr/>
              <p14:nvPr/>
            </p14:nvContentPartPr>
            <p14:xfrm>
              <a:off x="9153285" y="4858440"/>
              <a:ext cx="32760" cy="565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10AC1EA-C8F3-4A90-88CD-D6802A01AE6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144285" y="4849440"/>
                <a:ext cx="5040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57909F3-0F2C-4A99-8E34-640477FFD54B}"/>
                  </a:ext>
                </a:extLst>
              </p14:cNvPr>
              <p14:cNvContentPartPr/>
              <p14:nvPr/>
            </p14:nvContentPartPr>
            <p14:xfrm>
              <a:off x="9191445" y="4800120"/>
              <a:ext cx="360" cy="100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57909F3-0F2C-4A99-8E34-640477FFD5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82805" y="4791480"/>
                <a:ext cx="1800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A9687B9-F0F4-425D-89F2-B5101C8E360F}"/>
                  </a:ext>
                </a:extLst>
              </p14:cNvPr>
              <p14:cNvContentPartPr/>
              <p14:nvPr/>
            </p14:nvContentPartPr>
            <p14:xfrm>
              <a:off x="9220245" y="4469280"/>
              <a:ext cx="10080" cy="453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A9687B9-F0F4-425D-89F2-B5101C8E360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211245" y="4460640"/>
                <a:ext cx="2772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4B7B2E8-FB47-423E-9217-696BD26472B5}"/>
                  </a:ext>
                </a:extLst>
              </p14:cNvPr>
              <p14:cNvContentPartPr/>
              <p14:nvPr/>
            </p14:nvContentPartPr>
            <p14:xfrm>
              <a:off x="9267765" y="4284960"/>
              <a:ext cx="6480" cy="392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4B7B2E8-FB47-423E-9217-696BD26472B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258765" y="4275960"/>
                <a:ext cx="2412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3552207-FA64-430D-9771-91486E761C7E}"/>
                  </a:ext>
                </a:extLst>
              </p14:cNvPr>
              <p14:cNvContentPartPr/>
              <p14:nvPr/>
            </p14:nvContentPartPr>
            <p14:xfrm>
              <a:off x="9296205" y="3942960"/>
              <a:ext cx="360" cy="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3552207-FA64-430D-9771-91486E761C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87565" y="39343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F0E7C14-E16B-4F82-8404-80B9547FE3BA}"/>
                  </a:ext>
                </a:extLst>
              </p14:cNvPr>
              <p14:cNvContentPartPr/>
              <p14:nvPr/>
            </p14:nvContentPartPr>
            <p14:xfrm>
              <a:off x="9245085" y="3504480"/>
              <a:ext cx="4320" cy="3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F0E7C14-E16B-4F82-8404-80B9547FE3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36085" y="3495840"/>
                <a:ext cx="21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0C8D118-D62D-4C64-8F27-00A4688E091B}"/>
                  </a:ext>
                </a:extLst>
              </p14:cNvPr>
              <p14:cNvContentPartPr/>
              <p14:nvPr/>
            </p14:nvContentPartPr>
            <p14:xfrm>
              <a:off x="9048525" y="3114240"/>
              <a:ext cx="360" cy="3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0C8D118-D62D-4C64-8F27-00A4688E09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39525" y="31052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1ADA16E-6134-47EB-A311-83691F88C8F2}"/>
                  </a:ext>
                </a:extLst>
              </p14:cNvPr>
              <p14:cNvContentPartPr/>
              <p14:nvPr/>
            </p14:nvContentPartPr>
            <p14:xfrm>
              <a:off x="8743965" y="2676120"/>
              <a:ext cx="360" cy="3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1ADA16E-6134-47EB-A311-83691F88C8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34965" y="26674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0FC2AD4-EBC4-4F31-AA36-FEB686F8AAC7}"/>
                  </a:ext>
                </a:extLst>
              </p14:cNvPr>
              <p14:cNvContentPartPr/>
              <p14:nvPr/>
            </p14:nvContentPartPr>
            <p14:xfrm>
              <a:off x="7873125" y="3171480"/>
              <a:ext cx="4320" cy="3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0FC2AD4-EBC4-4F31-AA36-FEB686F8AA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4485" y="3162480"/>
                <a:ext cx="21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432491F-8D18-4E11-B88D-4075403F3147}"/>
                  </a:ext>
                </a:extLst>
              </p14:cNvPr>
              <p14:cNvContentPartPr/>
              <p14:nvPr/>
            </p14:nvContentPartPr>
            <p14:xfrm>
              <a:off x="6796725" y="4124040"/>
              <a:ext cx="3960" cy="3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432491F-8D18-4E11-B88D-4075403F31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8085" y="4115040"/>
                <a:ext cx="21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7F4A7B4-FD26-4BFC-B0A5-92934135126A}"/>
                  </a:ext>
                </a:extLst>
              </p14:cNvPr>
              <p14:cNvContentPartPr/>
              <p14:nvPr/>
            </p14:nvContentPartPr>
            <p14:xfrm>
              <a:off x="6981765" y="3485760"/>
              <a:ext cx="3960" cy="3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7F4A7B4-FD26-4BFC-B0A5-9293413512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73125" y="3476760"/>
                <a:ext cx="21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FB54028-C407-432F-B461-C9C332D2FBF1}"/>
                  </a:ext>
                </a:extLst>
              </p14:cNvPr>
              <p14:cNvContentPartPr/>
              <p14:nvPr/>
            </p14:nvContentPartPr>
            <p14:xfrm>
              <a:off x="6939285" y="3908400"/>
              <a:ext cx="4680" cy="64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FB54028-C407-432F-B461-C9C332D2FB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30285" y="3899760"/>
                <a:ext cx="223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BE3D2F8-58AA-4AEA-84F9-C1924680F60E}"/>
                  </a:ext>
                </a:extLst>
              </p14:cNvPr>
              <p14:cNvContentPartPr/>
              <p14:nvPr/>
            </p14:nvContentPartPr>
            <p14:xfrm>
              <a:off x="7171845" y="3999840"/>
              <a:ext cx="360" cy="3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BE3D2F8-58AA-4AEA-84F9-C1924680F6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63205" y="39908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F789010-5EA8-4D57-9FE0-DD3C76EF5D2B}"/>
                  </a:ext>
                </a:extLst>
              </p14:cNvPr>
              <p14:cNvContentPartPr/>
              <p14:nvPr/>
            </p14:nvContentPartPr>
            <p14:xfrm>
              <a:off x="7171845" y="4367760"/>
              <a:ext cx="360" cy="39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F789010-5EA8-4D57-9FE0-DD3C76EF5D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63205" y="4358760"/>
                <a:ext cx="180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16A1A1C-FB77-40DC-A870-8F1FD451B9CB}"/>
                  </a:ext>
                </a:extLst>
              </p14:cNvPr>
              <p14:cNvContentPartPr/>
              <p14:nvPr/>
            </p14:nvContentPartPr>
            <p14:xfrm>
              <a:off x="6953325" y="4672680"/>
              <a:ext cx="360" cy="43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16A1A1C-FB77-40DC-A870-8F1FD451B9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44325" y="4663680"/>
                <a:ext cx="180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53C7F65-8CE5-4DB3-94D6-7505E3CC1706}"/>
                  </a:ext>
                </a:extLst>
              </p14:cNvPr>
              <p14:cNvContentPartPr/>
              <p14:nvPr/>
            </p14:nvContentPartPr>
            <p14:xfrm>
              <a:off x="7210365" y="5076600"/>
              <a:ext cx="360" cy="3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53C7F65-8CE5-4DB3-94D6-7505E3CC17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01365" y="50676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7E84FA9-060C-4D04-B685-5F6AC9AE2711}"/>
                  </a:ext>
                </a:extLst>
              </p14:cNvPr>
              <p14:cNvContentPartPr/>
              <p14:nvPr/>
            </p14:nvContentPartPr>
            <p14:xfrm>
              <a:off x="7505565" y="4790760"/>
              <a:ext cx="360" cy="3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7E84FA9-060C-4D04-B685-5F6AC9AE27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96925" y="47821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6596ABD-DF4E-4064-A60D-9FDFE3FFF15A}"/>
                  </a:ext>
                </a:extLst>
              </p14:cNvPr>
              <p14:cNvContentPartPr/>
              <p14:nvPr/>
            </p14:nvContentPartPr>
            <p14:xfrm>
              <a:off x="7715085" y="4514280"/>
              <a:ext cx="360" cy="3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6596ABD-DF4E-4064-A60D-9FDFE3FFF1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06445" y="45056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DB055A7-6C2C-4860-B1EF-1CA0B873E958}"/>
                  </a:ext>
                </a:extLst>
              </p14:cNvPr>
              <p14:cNvContentPartPr/>
              <p14:nvPr/>
            </p14:nvContentPartPr>
            <p14:xfrm>
              <a:off x="8296125" y="5114400"/>
              <a:ext cx="360" cy="3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DB055A7-6C2C-4860-B1EF-1CA0B873E9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87485" y="51054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FE88348-2771-4786-83AF-8A40873A2887}"/>
                  </a:ext>
                </a:extLst>
              </p14:cNvPr>
              <p14:cNvContentPartPr/>
              <p14:nvPr/>
            </p14:nvContentPartPr>
            <p14:xfrm>
              <a:off x="8781765" y="5238600"/>
              <a:ext cx="360" cy="3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FE88348-2771-4786-83AF-8A40873A28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72765" y="52296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2362258-DF90-4FB6-BF27-3988906294C5}"/>
                  </a:ext>
                </a:extLst>
              </p14:cNvPr>
              <p14:cNvContentPartPr/>
              <p14:nvPr/>
            </p14:nvContentPartPr>
            <p14:xfrm>
              <a:off x="8448405" y="4923600"/>
              <a:ext cx="360" cy="3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2362258-DF90-4FB6-BF27-3988906294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9765" y="491496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590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2041" y="184205"/>
            <a:ext cx="12192000" cy="882595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medium-content-sans-serif-font"/>
              </a:rPr>
              <a:t>Optimization Algorithms</a:t>
            </a:r>
          </a:p>
        </p:txBody>
      </p:sp>
      <p:sp>
        <p:nvSpPr>
          <p:cNvPr id="2" name="Rectangle 1"/>
          <p:cNvSpPr/>
          <p:nvPr/>
        </p:nvSpPr>
        <p:spPr>
          <a:xfrm>
            <a:off x="636104" y="1375577"/>
            <a:ext cx="111238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medium-content-serif-font"/>
              </a:rPr>
              <a:t>So we understand that the Cost functions has to be minimized, how do we do this?</a:t>
            </a:r>
            <a:br>
              <a:rPr lang="en-IN" dirty="0">
                <a:latin typeface="medium-content-serif-font"/>
              </a:rPr>
            </a:br>
            <a:r>
              <a:rPr lang="en-IN" dirty="0" err="1">
                <a:latin typeface="medium-content-serif-font"/>
              </a:rPr>
              <a:t>Ans</a:t>
            </a:r>
            <a:r>
              <a:rPr lang="en-IN" dirty="0">
                <a:latin typeface="medium-content-serif-font"/>
              </a:rPr>
              <a:t>: Optimization Algorithms</a:t>
            </a:r>
            <a:endParaRPr lang="en-IN" b="0" i="0" dirty="0">
              <a:effectLst/>
              <a:latin typeface="medium-content-serif-font"/>
            </a:endParaRPr>
          </a:p>
          <a:p>
            <a:endParaRPr lang="en-IN" dirty="0">
              <a:latin typeface="medium-content-serif-font"/>
            </a:endParaRPr>
          </a:p>
          <a:p>
            <a:r>
              <a:rPr lang="en-IN" dirty="0">
                <a:latin typeface="medium-content-serif-font"/>
              </a:rPr>
              <a:t>Optimizations Algorithms are various ways available to bring the cost function down.</a:t>
            </a:r>
          </a:p>
          <a:p>
            <a:endParaRPr lang="en-IN" dirty="0">
              <a:latin typeface="medium-content-serif-font"/>
            </a:endParaRPr>
          </a:p>
          <a:p>
            <a:r>
              <a:rPr lang="en-IN" dirty="0">
                <a:latin typeface="medium-content-serif-font"/>
              </a:rPr>
              <a:t>Popular Algorithms:</a:t>
            </a:r>
          </a:p>
          <a:p>
            <a:endParaRPr lang="en-IN" dirty="0">
              <a:latin typeface="medium-content-serif-fon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Gradient Descent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Stochastic Gradient Descent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/>
              <a:t>AdaGrad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Adam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pic>
        <p:nvPicPr>
          <p:cNvPr id="2050" name="Picture 2" descr="https://miro.medium.com/max/1050/1*WGHn1L4NveQ85nn3o7Dd2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676" y="3094530"/>
            <a:ext cx="5908456" cy="316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28108" y="5681609"/>
            <a:ext cx="3123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 = Model Parameters</a:t>
            </a:r>
          </a:p>
          <a:p>
            <a:r>
              <a:rPr lang="en-IN" dirty="0"/>
              <a:t>J(w) = cost function as a function of model parameters.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DC5A94D-BAA8-4297-B741-7743759D00E3}"/>
                  </a:ext>
                </a:extLst>
              </p14:cNvPr>
              <p14:cNvContentPartPr/>
              <p14:nvPr/>
            </p14:nvContentPartPr>
            <p14:xfrm>
              <a:off x="2342445" y="579084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DC5A94D-BAA8-4297-B741-7743759D00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3805" y="57822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329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20702" y="212735"/>
            <a:ext cx="12192000" cy="882595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medium-content-sans-serif-font"/>
              </a:rPr>
              <a:t>Model Accuracy</a:t>
            </a:r>
          </a:p>
        </p:txBody>
      </p:sp>
      <p:sp>
        <p:nvSpPr>
          <p:cNvPr id="2" name="Rectangle 1"/>
          <p:cNvSpPr/>
          <p:nvPr/>
        </p:nvSpPr>
        <p:spPr>
          <a:xfrm>
            <a:off x="652007" y="1443841"/>
            <a:ext cx="111159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medium-content-serif-font"/>
              </a:rPr>
              <a:t>Model Accuracy are parameters that help us decide the accuracy of a model. </a:t>
            </a:r>
          </a:p>
          <a:p>
            <a:endParaRPr lang="en-IN" dirty="0">
              <a:latin typeface="medium-content-serif-font"/>
            </a:endParaRPr>
          </a:p>
          <a:p>
            <a:r>
              <a:rPr lang="en-IN" b="0" i="0" dirty="0">
                <a:effectLst/>
                <a:latin typeface="medium-content-serif-font"/>
              </a:rPr>
              <a:t>It has to be noted that all model accuracy tests should always be conducted on the Test Dataset. The most used parameter is Model Accuracy itself; which is nothing but the % of </a:t>
            </a:r>
            <a:r>
              <a:rPr lang="en-IN" b="0" i="0" dirty="0" err="1">
                <a:effectLst/>
                <a:latin typeface="medium-content-serif-font"/>
              </a:rPr>
              <a:t>datapoints</a:t>
            </a:r>
            <a:r>
              <a:rPr lang="en-IN" b="0" i="0" dirty="0">
                <a:effectLst/>
                <a:latin typeface="medium-content-serif-font"/>
              </a:rPr>
              <a:t> that are rightly classified by the model. This however might not be the best parameter all the time, this is where we need to use other parameters.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7307" y="3198167"/>
            <a:ext cx="10877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Example:</a:t>
            </a:r>
          </a:p>
          <a:p>
            <a:endParaRPr lang="en-IN" dirty="0"/>
          </a:p>
          <a:p>
            <a:r>
              <a:rPr lang="en-IN" b="1" dirty="0"/>
              <a:t>Problem Statement: </a:t>
            </a:r>
            <a:r>
              <a:rPr lang="en-IN" dirty="0"/>
              <a:t>Detect Fraud</a:t>
            </a:r>
          </a:p>
          <a:p>
            <a:r>
              <a:rPr lang="en-IN" b="1" dirty="0"/>
              <a:t>Test Dataset:</a:t>
            </a:r>
            <a:r>
              <a:rPr lang="en-IN" dirty="0"/>
              <a:t> 100 records, 99 no fraud(Class 0), 1 fraud(Class 1).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77902" y="4675495"/>
            <a:ext cx="488342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b="1" dirty="0"/>
              <a:t>Model 1:</a:t>
            </a:r>
          </a:p>
          <a:p>
            <a:endParaRPr lang="en-IN" sz="1600" dirty="0"/>
          </a:p>
          <a:p>
            <a:r>
              <a:rPr lang="en-IN" sz="1600" dirty="0"/>
              <a:t>Predicts all data points as no fraud (all class 0). </a:t>
            </a:r>
          </a:p>
          <a:p>
            <a:endParaRPr lang="en-IN" sz="1600" dirty="0"/>
          </a:p>
          <a:p>
            <a:r>
              <a:rPr lang="en-IN" sz="1600" b="1" dirty="0"/>
              <a:t>Accuracy = Correct/Total %</a:t>
            </a:r>
          </a:p>
          <a:p>
            <a:r>
              <a:rPr lang="en-IN" sz="1600" b="1" dirty="0"/>
              <a:t>                 = </a:t>
            </a:r>
            <a:r>
              <a:rPr lang="en-IN" sz="1600" dirty="0"/>
              <a:t>99*100/100 = </a:t>
            </a:r>
            <a:r>
              <a:rPr lang="en-IN" sz="2800" b="1" dirty="0"/>
              <a:t>99%</a:t>
            </a:r>
            <a:endParaRPr lang="en-IN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16702" y="4675494"/>
            <a:ext cx="488342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b="1" dirty="0"/>
              <a:t>Model 2:</a:t>
            </a:r>
          </a:p>
          <a:p>
            <a:endParaRPr lang="en-IN" sz="1600" dirty="0"/>
          </a:p>
          <a:p>
            <a:r>
              <a:rPr lang="en-IN" sz="1600" dirty="0"/>
              <a:t>Predicts 95 no fraud(class 0) and 1 fraud(Class 1) correctly. </a:t>
            </a:r>
          </a:p>
          <a:p>
            <a:r>
              <a:rPr lang="en-IN" sz="1600" b="1" dirty="0"/>
              <a:t>Accuracy </a:t>
            </a:r>
            <a:r>
              <a:rPr lang="en-IN" sz="1600" dirty="0"/>
              <a:t>96*100/100 = </a:t>
            </a:r>
            <a:r>
              <a:rPr lang="en-IN" sz="3200" b="1" dirty="0"/>
              <a:t>96%</a:t>
            </a:r>
            <a:endParaRPr lang="en-IN" sz="1600" dirty="0"/>
          </a:p>
          <a:p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96446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82595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medium-content-sans-serif-font"/>
              </a:rPr>
              <a:t>Model Accuracy</a:t>
            </a:r>
          </a:p>
        </p:txBody>
      </p:sp>
      <p:sp>
        <p:nvSpPr>
          <p:cNvPr id="2" name="Rectangle 1"/>
          <p:cNvSpPr/>
          <p:nvPr/>
        </p:nvSpPr>
        <p:spPr>
          <a:xfrm>
            <a:off x="739472" y="1459744"/>
            <a:ext cx="65041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medium-content-serif-font"/>
              </a:rPr>
              <a:t>Confusion Matrix</a:t>
            </a:r>
          </a:p>
          <a:p>
            <a:endParaRPr lang="en-IN" b="0" i="0" dirty="0">
              <a:effectLst/>
              <a:latin typeface="medium-content-serif-font"/>
            </a:endParaRPr>
          </a:p>
          <a:p>
            <a:endParaRPr lang="en-IN" dirty="0">
              <a:latin typeface="medium-content-serif-font"/>
            </a:endParaRPr>
          </a:p>
          <a:p>
            <a:endParaRPr lang="en-IN" b="0" i="0" dirty="0">
              <a:effectLst/>
              <a:latin typeface="medium-content-serif-font"/>
            </a:endParaRPr>
          </a:p>
          <a:p>
            <a:endParaRPr lang="en-IN" dirty="0">
              <a:latin typeface="medium-content-serif-font"/>
            </a:endParaRPr>
          </a:p>
          <a:p>
            <a:endParaRPr lang="en-IN" b="0" i="0" dirty="0">
              <a:effectLst/>
              <a:latin typeface="medium-content-serif-font"/>
            </a:endParaRPr>
          </a:p>
          <a:p>
            <a:endParaRPr lang="en-IN" dirty="0">
              <a:latin typeface="medium-content-serif-font"/>
            </a:endParaRPr>
          </a:p>
          <a:p>
            <a:endParaRPr lang="en-IN" b="0" i="0" dirty="0">
              <a:effectLst/>
              <a:latin typeface="medium-content-serif-fon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medium-content-serif-fon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medium-content-serif-font"/>
              </a:rPr>
              <a:t>Recall or Sensitivity: </a:t>
            </a:r>
            <a:r>
              <a:rPr lang="en-IN" b="0" i="0" dirty="0">
                <a:effectLst/>
                <a:latin typeface="medium-content-serif-font"/>
              </a:rPr>
              <a:t>TP/(TP + FN)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medium-content-serif-fon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medium-content-serif-font"/>
              </a:rPr>
              <a:t>Precision: </a:t>
            </a:r>
            <a:r>
              <a:rPr lang="en-IN" b="0" i="0" dirty="0">
                <a:effectLst/>
                <a:latin typeface="medium-content-serif-font"/>
              </a:rPr>
              <a:t>TP/(TP + FP)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medium-content-serif-fon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medium-content-serif-font"/>
              </a:rPr>
              <a:t>S</a:t>
            </a:r>
            <a:r>
              <a:rPr lang="en-IN" b="1" i="0" dirty="0">
                <a:effectLst/>
                <a:latin typeface="medium-content-serif-font"/>
              </a:rPr>
              <a:t>pecificity: </a:t>
            </a:r>
            <a:r>
              <a:rPr lang="en-IN" b="0" i="0" dirty="0">
                <a:effectLst/>
                <a:latin typeface="medium-content-serif-font"/>
              </a:rPr>
              <a:t>TN/(TN+FP)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medium-content-serif-fon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medium-content-serif-font"/>
              </a:rPr>
              <a:t>Other parameters: </a:t>
            </a:r>
            <a:r>
              <a:rPr lang="en-IN" b="0" i="0" dirty="0">
                <a:effectLst/>
                <a:latin typeface="medium-content-serif-font"/>
              </a:rPr>
              <a:t>F1-Recall, AUC-ROC etc.</a:t>
            </a:r>
          </a:p>
        </p:txBody>
      </p:sp>
      <p:pic>
        <p:nvPicPr>
          <p:cNvPr id="1026" name="Picture 2" descr="Image result for confusion matr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109" y="997528"/>
            <a:ext cx="3761531" cy="27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816132" y="1504204"/>
            <a:ext cx="355556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b="1" i="0" dirty="0">
                <a:effectLst/>
                <a:latin typeface="medium-content-serif-font"/>
              </a:rPr>
              <a:t>Model 1:</a:t>
            </a:r>
          </a:p>
          <a:p>
            <a:endParaRPr lang="en-IN" dirty="0">
              <a:latin typeface="medium-content-serif-font"/>
            </a:endParaRPr>
          </a:p>
          <a:p>
            <a:endParaRPr lang="en-IN" dirty="0">
              <a:latin typeface="medium-content-serif-font"/>
            </a:endParaRPr>
          </a:p>
          <a:p>
            <a:endParaRPr lang="en-IN" dirty="0">
              <a:latin typeface="medium-content-serif-font"/>
            </a:endParaRPr>
          </a:p>
          <a:p>
            <a:endParaRPr lang="en-IN" b="0" i="0" dirty="0">
              <a:effectLst/>
              <a:latin typeface="medium-content-serif-font"/>
            </a:endParaRPr>
          </a:p>
          <a:p>
            <a:endParaRPr lang="en-IN" b="0" i="0" dirty="0">
              <a:effectLst/>
              <a:latin typeface="medium-content-serif-font"/>
            </a:endParaRPr>
          </a:p>
          <a:p>
            <a:r>
              <a:rPr lang="en-IN" b="0" i="0" dirty="0">
                <a:effectLst/>
                <a:latin typeface="medium-content-serif-font"/>
              </a:rPr>
              <a:t>Recall: 0/0+1 = </a:t>
            </a:r>
            <a:r>
              <a:rPr lang="en-IN" b="1" i="0" dirty="0">
                <a:effectLst/>
                <a:latin typeface="medium-content-serif-font"/>
              </a:rPr>
              <a:t>0%</a:t>
            </a:r>
          </a:p>
          <a:p>
            <a:endParaRPr lang="en-IN" dirty="0">
              <a:latin typeface="medium-content-serif-fon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076952"/>
              </p:ext>
            </p:extLst>
          </p:nvPr>
        </p:nvGraphicFramePr>
        <p:xfrm>
          <a:off x="8366319" y="2283343"/>
          <a:ext cx="22961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080">
                  <a:extLst>
                    <a:ext uri="{9D8B030D-6E8A-4147-A177-3AD203B41FA5}">
                      <a16:colId xmlns:a16="http://schemas.microsoft.com/office/drawing/2014/main" val="1303089980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2527543837"/>
                    </a:ext>
                  </a:extLst>
                </a:gridCol>
              </a:tblGrid>
              <a:tr h="23769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7188090"/>
                  </a:ext>
                </a:extLst>
              </a:tr>
              <a:tr h="23769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82038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816132" y="4192975"/>
            <a:ext cx="355556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b="1" i="0" dirty="0">
                <a:effectLst/>
                <a:latin typeface="medium-content-serif-font"/>
              </a:rPr>
              <a:t>Model 2:</a:t>
            </a:r>
          </a:p>
          <a:p>
            <a:endParaRPr lang="en-IN" dirty="0">
              <a:latin typeface="medium-content-serif-font"/>
            </a:endParaRPr>
          </a:p>
          <a:p>
            <a:endParaRPr lang="en-IN" dirty="0">
              <a:latin typeface="medium-content-serif-font"/>
            </a:endParaRPr>
          </a:p>
          <a:p>
            <a:endParaRPr lang="en-IN" dirty="0">
              <a:latin typeface="medium-content-serif-font"/>
            </a:endParaRPr>
          </a:p>
          <a:p>
            <a:endParaRPr lang="en-IN" b="0" i="0" dirty="0">
              <a:effectLst/>
              <a:latin typeface="medium-content-serif-font"/>
            </a:endParaRPr>
          </a:p>
          <a:p>
            <a:endParaRPr lang="en-IN" b="0" i="0" dirty="0">
              <a:effectLst/>
              <a:latin typeface="medium-content-serif-font"/>
            </a:endParaRPr>
          </a:p>
          <a:p>
            <a:r>
              <a:rPr lang="en-IN" b="0" i="0" dirty="0">
                <a:effectLst/>
                <a:latin typeface="medium-content-serif-font"/>
              </a:rPr>
              <a:t>Recall: 1/0+1 = </a:t>
            </a:r>
            <a:r>
              <a:rPr lang="en-IN" b="1" i="0" dirty="0">
                <a:effectLst/>
                <a:latin typeface="medium-content-serif-font"/>
              </a:rPr>
              <a:t>100 %</a:t>
            </a:r>
          </a:p>
          <a:p>
            <a:endParaRPr lang="en-IN" dirty="0">
              <a:latin typeface="medium-content-serif-fon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774898"/>
              </p:ext>
            </p:extLst>
          </p:nvPr>
        </p:nvGraphicFramePr>
        <p:xfrm>
          <a:off x="8366319" y="4838253"/>
          <a:ext cx="22961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080">
                  <a:extLst>
                    <a:ext uri="{9D8B030D-6E8A-4147-A177-3AD203B41FA5}">
                      <a16:colId xmlns:a16="http://schemas.microsoft.com/office/drawing/2014/main" val="1303089980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2527543837"/>
                    </a:ext>
                  </a:extLst>
                </a:gridCol>
              </a:tblGrid>
              <a:tr h="23769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7188090"/>
                  </a:ext>
                </a:extLst>
              </a:tr>
              <a:tr h="23769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820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68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42875" y="683923"/>
            <a:ext cx="12192000" cy="88259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Overfitting and </a:t>
            </a:r>
            <a:r>
              <a:rPr lang="en-IN" b="1" dirty="0" err="1"/>
              <a:t>Underfitting</a:t>
            </a:r>
            <a:endParaRPr lang="en-IN" dirty="0"/>
          </a:p>
        </p:txBody>
      </p:sp>
      <p:pic>
        <p:nvPicPr>
          <p:cNvPr id="2050" name="Picture 2" descr="Image result for overfitting and underfit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" y="2449801"/>
            <a:ext cx="10715625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88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7016</TotalTime>
  <Words>682</Words>
  <Application>Microsoft Office PowerPoint</Application>
  <PresentationFormat>Widescreen</PresentationFormat>
  <Paragraphs>150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Century Gothic</vt:lpstr>
      <vt:lpstr>medium-content-sans-serif-font</vt:lpstr>
      <vt:lpstr>medium-content-serif-font</vt:lpstr>
      <vt:lpstr>Wingdings 3</vt:lpstr>
      <vt:lpstr>Ion</vt:lpstr>
      <vt:lpstr>Worksheet</vt:lpstr>
      <vt:lpstr>Packager Shell Object</vt:lpstr>
      <vt:lpstr>ML - Basic Concepts and Terminologies.</vt:lpstr>
      <vt:lpstr>The Dataset</vt:lpstr>
      <vt:lpstr>Categorical vs Numeric Data</vt:lpstr>
      <vt:lpstr>Supervised vs Unsupervised</vt:lpstr>
      <vt:lpstr>Cost Function</vt:lpstr>
      <vt:lpstr>Optimization Algorithms</vt:lpstr>
      <vt:lpstr>Model Accuracy</vt:lpstr>
      <vt:lpstr>Model Accuracy</vt:lpstr>
      <vt:lpstr>Overfitting and Underfitting</vt:lpstr>
      <vt:lpstr>Algorithms</vt:lpstr>
      <vt:lpstr>Linear Regression</vt:lpstr>
      <vt:lpstr>Logistic Regression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Basic Concept and Terminologies.</dc:title>
  <dc:creator>Aakash, Verma (V.)</dc:creator>
  <cp:lastModifiedBy>Aakash, Verma (V.)</cp:lastModifiedBy>
  <cp:revision>33</cp:revision>
  <dcterms:created xsi:type="dcterms:W3CDTF">2019-09-24T12:22:00Z</dcterms:created>
  <dcterms:modified xsi:type="dcterms:W3CDTF">2020-01-23T09:28:28Z</dcterms:modified>
</cp:coreProperties>
</file>