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Inter SemiBold"/>
      <p:regular r:id="rId15"/>
      <p:bold r:id="rId16"/>
      <p:italic r:id="rId17"/>
      <p:boldItalic r:id="rId18"/>
    </p:embeddedFont>
    <p:embeddedFont>
      <p:font typeface="Inter Light"/>
      <p:regular r:id="rId19"/>
      <p:bold r:id="rId20"/>
      <p:italic r:id="rId21"/>
      <p:boldItalic r:id="rId22"/>
    </p:embeddedFont>
    <p:embeddedFont>
      <p:font typeface="Inter"/>
      <p:regular r:id="rId23"/>
      <p:bold r:id="rId24"/>
      <p:italic r:id="rId25"/>
      <p:boldItalic r:id="rId26"/>
    </p:embeddedFont>
    <p:embeddedFont>
      <p:font typeface="Inter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Light-bold.fntdata"/><Relationship Id="rId22" Type="http://schemas.openxmlformats.org/officeDocument/2006/relationships/font" Target="fonts/InterLight-boldItalic.fntdata"/><Relationship Id="rId21" Type="http://schemas.openxmlformats.org/officeDocument/2006/relationships/font" Target="fonts/InterLight-italic.fntdata"/><Relationship Id="rId24" Type="http://schemas.openxmlformats.org/officeDocument/2006/relationships/font" Target="fonts/Inter-bold.fntdata"/><Relationship Id="rId23" Type="http://schemas.openxmlformats.org/officeDocument/2006/relationships/font" Target="fonts/Int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-boldItalic.fntdata"/><Relationship Id="rId25" Type="http://schemas.openxmlformats.org/officeDocument/2006/relationships/font" Target="fonts/Inter-italic.fntdata"/><Relationship Id="rId28" Type="http://schemas.openxmlformats.org/officeDocument/2006/relationships/font" Target="fonts/InterExtraBold-boldItalic.fntdata"/><Relationship Id="rId27" Type="http://schemas.openxmlformats.org/officeDocument/2006/relationships/font" Target="fonts/Inter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Inter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InterSemiBold-italic.fntdata"/><Relationship Id="rId16" Type="http://schemas.openxmlformats.org/officeDocument/2006/relationships/font" Target="fonts/InterSemiBold-bold.fntdata"/><Relationship Id="rId19" Type="http://schemas.openxmlformats.org/officeDocument/2006/relationships/font" Target="fonts/InterLight-regular.fntdata"/><Relationship Id="rId18" Type="http://schemas.openxmlformats.org/officeDocument/2006/relationships/font" Target="fonts/Inter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353002b3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353002b3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353002b360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353002b360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353002b36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353002b3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353002b36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353002b36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353002b36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353002b36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353002b36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353002b36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353002b36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353002b36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353002b36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353002b36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353002b360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353002b360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Tap gjennom kabler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>
            <a:endCxn id="10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26" name="Google Shape;126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33" name="Google Shape;133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34" name="Google Shape;13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2" name="Google Shape;152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4" name="Google Shape;154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8" name="Google Shape;158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1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5" name="Google Shape;175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6" name="Google Shape;176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7" name="Google Shape;177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8" name="Google Shape;178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9" name="Google Shape;179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8" name="Google Shape;188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5" name="Google Shape;195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6" name="Google Shape;196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7" name="Google Shape;197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1" name="Google Shape;201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2" name="Google Shape;202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3" name="Google Shape;203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5" name="Google Shape;205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28" name="Google Shape;28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7" name="Google Shape;3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8" name="Google Shape;3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2" name="Google Shape;332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66" name="Google Shape;66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3" name="Google Shape;73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4" name="Google Shape;74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5" name="Google Shape;75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6" name="Google Shape;76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localhost:8001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313A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420875" y="1705496"/>
            <a:ext cx="43248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Watt now?</a:t>
            </a:r>
            <a:endParaRPr/>
          </a:p>
        </p:txBody>
      </p:sp>
      <p:sp>
        <p:nvSpPr>
          <p:cNvPr id="340" name="Google Shape;340;p41"/>
          <p:cNvSpPr txBox="1"/>
          <p:nvPr>
            <p:ph idx="2" type="title"/>
          </p:nvPr>
        </p:nvSpPr>
        <p:spPr>
          <a:xfrm>
            <a:off x="420875" y="3318663"/>
            <a:ext cx="40365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4505C"/>
                </a:solidFill>
              </a:rPr>
              <a:t>Grid simulasjonsspill</a:t>
            </a:r>
            <a:endParaRPr>
              <a:solidFill>
                <a:srgbClr val="8450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4505C"/>
                </a:solidFill>
              </a:rPr>
              <a:t>16. feb, 2025</a:t>
            </a:r>
            <a:endParaRPr>
              <a:solidFill>
                <a:srgbClr val="84505C"/>
              </a:solidFill>
            </a:endParaRPr>
          </a:p>
        </p:txBody>
      </p:sp>
      <p:pic>
        <p:nvPicPr>
          <p:cNvPr id="341" name="Google Shape;341;p4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6927" r="16921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  <p:sp>
        <p:nvSpPr>
          <p:cNvPr id="342" name="Google Shape;342;p41"/>
          <p:cNvSpPr/>
          <p:nvPr/>
        </p:nvSpPr>
        <p:spPr>
          <a:xfrm>
            <a:off x="560525" y="1083400"/>
            <a:ext cx="1962600" cy="410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Gruppe 3</a:t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8" name="Google Shape;3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426" y="254588"/>
            <a:ext cx="5223125" cy="43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/>
          <p:nvPr>
            <p:ph idx="1" type="body"/>
          </p:nvPr>
        </p:nvSpPr>
        <p:spPr>
          <a:xfrm>
            <a:off x="452575" y="2059600"/>
            <a:ext cx="41193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</a:pPr>
            <a:r>
              <a:rPr lang="en" sz="1400"/>
              <a:t>Bruker ekte data.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/>
              <a:t>Fysikk-basert produksjon.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/>
              <a:t>Er scalable og gøy!</a:t>
            </a:r>
            <a:endParaRPr sz="1400"/>
          </a:p>
        </p:txBody>
      </p:sp>
      <p:pic>
        <p:nvPicPr>
          <p:cNvPr id="354" name="Google Shape;354;p4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7928" l="0" r="0" t="27928"/>
          <a:stretch/>
        </p:blipFill>
        <p:spPr>
          <a:xfrm>
            <a:off x="5039775" y="203250"/>
            <a:ext cx="3905400" cy="2298600"/>
          </a:xfrm>
          <a:prstGeom prst="roundRect">
            <a:avLst>
              <a:gd fmla="val 16667" name="adj"/>
            </a:avLst>
          </a:prstGeom>
        </p:spPr>
      </p:pic>
      <p:pic>
        <p:nvPicPr>
          <p:cNvPr id="355" name="Google Shape;355;p43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27928" l="0" r="0" t="27928"/>
          <a:stretch/>
        </p:blipFill>
        <p:spPr>
          <a:xfrm>
            <a:off x="5039775" y="2624675"/>
            <a:ext cx="3905400" cy="2298600"/>
          </a:xfrm>
          <a:prstGeom prst="roundRect">
            <a:avLst>
              <a:gd fmla="val 16667" name="adj"/>
            </a:avLst>
          </a:prstGeom>
        </p:spPr>
      </p:pic>
      <p:sp>
        <p:nvSpPr>
          <p:cNvPr id="356" name="Google Shape;356;p43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Hva gjør vårt produkt unikt?</a:t>
            </a:r>
            <a:endParaRPr/>
          </a:p>
        </p:txBody>
      </p:sp>
      <p:sp>
        <p:nvSpPr>
          <p:cNvPr id="357" name="Google Shape;357;p43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 txBox="1"/>
          <p:nvPr>
            <p:ph type="title"/>
          </p:nvPr>
        </p:nvSpPr>
        <p:spPr>
          <a:xfrm>
            <a:off x="452575" y="596800"/>
            <a:ext cx="68688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Tidslinje</a:t>
            </a:r>
            <a:endParaRPr/>
          </a:p>
        </p:txBody>
      </p:sp>
      <p:sp>
        <p:nvSpPr>
          <p:cNvPr id="363" name="Google Shape;363;p44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Anskaffe 1-2 betalende kunder og lage en fullstendig tech demo.</a:t>
            </a:r>
            <a:endParaRPr sz="1300"/>
          </a:p>
        </p:txBody>
      </p:sp>
      <p:sp>
        <p:nvSpPr>
          <p:cNvPr id="364" name="Google Shape;364;p44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Markedsføre tech demo og rette teknologien mer mot kundene.</a:t>
            </a:r>
            <a:endParaRPr sz="1300"/>
          </a:p>
        </p:txBody>
      </p:sp>
      <p:sp>
        <p:nvSpPr>
          <p:cNvPr id="365" name="Google Shape;365;p44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Lage en funksjonell demo som henter data fra aktuelle selskaper.</a:t>
            </a:r>
            <a:endParaRPr sz="1300"/>
          </a:p>
        </p:txBody>
      </p:sp>
      <p:sp>
        <p:nvSpPr>
          <p:cNvPr id="366" name="Google Shape;366;p44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</a:t>
            </a:r>
            <a:r>
              <a:rPr lang="en" sz="1300"/>
              <a:t>egge til support for nye systemer som er ettertraktet i mange sektorer, inkludert risiko- og effektivitets- analyse.</a:t>
            </a:r>
            <a:endParaRPr sz="1300"/>
          </a:p>
        </p:txBody>
      </p:sp>
      <p:sp>
        <p:nvSpPr>
          <p:cNvPr id="367" name="Google Shape;367;p44"/>
          <p:cNvSpPr/>
          <p:nvPr/>
        </p:nvSpPr>
        <p:spPr>
          <a:xfrm>
            <a:off x="556250" y="1802450"/>
            <a:ext cx="1724700" cy="360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Q2 APR—JUN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68" name="Google Shape;368;p44"/>
          <p:cNvSpPr/>
          <p:nvPr/>
        </p:nvSpPr>
        <p:spPr>
          <a:xfrm>
            <a:off x="556250" y="2291638"/>
            <a:ext cx="1724700" cy="360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Ferdigstille demo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69" name="Google Shape;369;p44"/>
          <p:cNvSpPr/>
          <p:nvPr/>
        </p:nvSpPr>
        <p:spPr>
          <a:xfrm>
            <a:off x="2550692" y="1802450"/>
            <a:ext cx="1724700" cy="360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Q3 JUL—SEPT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70" name="Google Shape;370;p44"/>
          <p:cNvSpPr/>
          <p:nvPr/>
        </p:nvSpPr>
        <p:spPr>
          <a:xfrm>
            <a:off x="2572563" y="2291638"/>
            <a:ext cx="1724700" cy="360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Første kunder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71" name="Google Shape;371;p44"/>
          <p:cNvSpPr/>
          <p:nvPr/>
        </p:nvSpPr>
        <p:spPr>
          <a:xfrm>
            <a:off x="4545133" y="1802450"/>
            <a:ext cx="1724700" cy="360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Q4 OCT—DEC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72" name="Google Shape;372;p44"/>
          <p:cNvSpPr/>
          <p:nvPr/>
        </p:nvSpPr>
        <p:spPr>
          <a:xfrm>
            <a:off x="4572163" y="2291638"/>
            <a:ext cx="1724700" cy="360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Vokse kundebase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73" name="Google Shape;373;p44"/>
          <p:cNvSpPr/>
          <p:nvPr/>
        </p:nvSpPr>
        <p:spPr>
          <a:xfrm>
            <a:off x="6539575" y="1802450"/>
            <a:ext cx="1724700" cy="360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Q1 JAN</a:t>
            </a: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—MAR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74" name="Google Shape;374;p44"/>
          <p:cNvSpPr/>
          <p:nvPr/>
        </p:nvSpPr>
        <p:spPr>
          <a:xfrm>
            <a:off x="6548663" y="2291638"/>
            <a:ext cx="1724700" cy="360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Generalisere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75" name="Google Shape;375;p44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6" name="Google Shape;376;p44"/>
          <p:cNvCxnSpPr/>
          <p:nvPr/>
        </p:nvCxnSpPr>
        <p:spPr>
          <a:xfrm>
            <a:off x="2423550" y="1935988"/>
            <a:ext cx="0" cy="2608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77" name="Google Shape;377;p44"/>
          <p:cNvCxnSpPr/>
          <p:nvPr/>
        </p:nvCxnSpPr>
        <p:spPr>
          <a:xfrm>
            <a:off x="4421425" y="1935988"/>
            <a:ext cx="0" cy="2608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78" name="Google Shape;378;p44"/>
          <p:cNvCxnSpPr/>
          <p:nvPr/>
        </p:nvCxnSpPr>
        <p:spPr>
          <a:xfrm>
            <a:off x="6422775" y="1935988"/>
            <a:ext cx="0" cy="2608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45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Vår strategi</a:t>
            </a:r>
            <a:endParaRPr/>
          </a:p>
        </p:txBody>
      </p:sp>
      <p:pic>
        <p:nvPicPr>
          <p:cNvPr id="385" name="Google Shape;385;p4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5476" r="5476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  <p:sp>
        <p:nvSpPr>
          <p:cNvPr id="386" name="Google Shape;386;p45"/>
          <p:cNvSpPr txBox="1"/>
          <p:nvPr>
            <p:ph idx="1" type="body"/>
          </p:nvPr>
        </p:nvSpPr>
        <p:spPr>
          <a:xfrm>
            <a:off x="452575" y="1966775"/>
            <a:ext cx="37179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 sikter mot B2B som et opplæringsverktøy i første omgang, med sekundær fokus på simulasjonsspill-bransjen (lansere på Steam).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5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6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9082" l="0" r="0" t="9090"/>
          <a:stretch/>
        </p:blipFill>
        <p:spPr>
          <a:xfrm>
            <a:off x="1814700" y="1578200"/>
            <a:ext cx="1466400" cy="1570200"/>
          </a:xfrm>
          <a:prstGeom prst="roundRect">
            <a:avLst>
              <a:gd fmla="val 6794" name="adj"/>
            </a:avLst>
          </a:prstGeom>
          <a:noFill/>
        </p:spPr>
      </p:pic>
      <p:sp>
        <p:nvSpPr>
          <p:cNvPr id="393" name="Google Shape;393;p46"/>
          <p:cNvSpPr txBox="1"/>
          <p:nvPr>
            <p:ph type="title"/>
          </p:nvPr>
        </p:nvSpPr>
        <p:spPr>
          <a:xfrm>
            <a:off x="450850" y="596800"/>
            <a:ext cx="67677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Møt teamet</a:t>
            </a:r>
            <a:endParaRPr/>
          </a:p>
        </p:txBody>
      </p:sp>
      <p:sp>
        <p:nvSpPr>
          <p:cNvPr id="394" name="Google Shape;394;p46"/>
          <p:cNvSpPr txBox="1"/>
          <p:nvPr>
            <p:ph idx="1" type="subTitle"/>
          </p:nvPr>
        </p:nvSpPr>
        <p:spPr>
          <a:xfrm>
            <a:off x="1815400" y="3199900"/>
            <a:ext cx="14664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 Henrik Tjemsland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Utvikler</a:t>
            </a:r>
            <a:endParaRPr/>
          </a:p>
        </p:txBody>
      </p:sp>
      <p:sp>
        <p:nvSpPr>
          <p:cNvPr id="395" name="Google Shape;395;p46"/>
          <p:cNvSpPr txBox="1"/>
          <p:nvPr>
            <p:ph idx="6" type="subTitle"/>
          </p:nvPr>
        </p:nvSpPr>
        <p:spPr>
          <a:xfrm>
            <a:off x="3591375" y="3199900"/>
            <a:ext cx="19641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Kiran Vågen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CFO</a:t>
            </a:r>
            <a:endParaRPr/>
          </a:p>
        </p:txBody>
      </p:sp>
      <p:sp>
        <p:nvSpPr>
          <p:cNvPr id="396" name="Google Shape;396;p46"/>
          <p:cNvSpPr txBox="1"/>
          <p:nvPr>
            <p:ph idx="7" type="subTitle"/>
          </p:nvPr>
        </p:nvSpPr>
        <p:spPr>
          <a:xfrm>
            <a:off x="5555325" y="3199900"/>
            <a:ext cx="20145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 Lieblich Kolle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Serniorutvikler</a:t>
            </a:r>
            <a:endParaRPr/>
          </a:p>
        </p:txBody>
      </p:sp>
      <p:pic>
        <p:nvPicPr>
          <p:cNvPr id="397" name="Google Shape;397;p46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9845" l="0" r="0" t="9845"/>
          <a:stretch/>
        </p:blipFill>
        <p:spPr>
          <a:xfrm>
            <a:off x="3838788" y="1578213"/>
            <a:ext cx="1466400" cy="1570200"/>
          </a:xfrm>
          <a:prstGeom prst="roundRect">
            <a:avLst>
              <a:gd fmla="val 16667" name="adj"/>
            </a:avLst>
          </a:prstGeom>
        </p:spPr>
      </p:pic>
      <p:pic>
        <p:nvPicPr>
          <p:cNvPr id="398" name="Google Shape;398;p46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9845" l="0" r="0" t="9845"/>
          <a:stretch/>
        </p:blipFill>
        <p:spPr>
          <a:xfrm>
            <a:off x="5862900" y="1578213"/>
            <a:ext cx="1466400" cy="1570200"/>
          </a:xfrm>
          <a:prstGeom prst="roundRect">
            <a:avLst>
              <a:gd fmla="val 16667" name="adj"/>
            </a:avLst>
          </a:prstGeom>
        </p:spPr>
      </p:pic>
      <p:sp>
        <p:nvSpPr>
          <p:cNvPr id="399" name="Google Shape;399;p46"/>
          <p:cNvSpPr/>
          <p:nvPr/>
        </p:nvSpPr>
        <p:spPr>
          <a:xfrm>
            <a:off x="1815425" y="4076275"/>
            <a:ext cx="1466400" cy="66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Konsulent hos Bouvet, mange års erfaring innen sikkerhet.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0" name="Google Shape;400;p46"/>
          <p:cNvSpPr/>
          <p:nvPr/>
        </p:nvSpPr>
        <p:spPr>
          <a:xfrm>
            <a:off x="3837350" y="4076275"/>
            <a:ext cx="1466400" cy="66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Utvikler hos  Studentkapitalen.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1" name="Google Shape;401;p46"/>
          <p:cNvSpPr/>
          <p:nvPr/>
        </p:nvSpPr>
        <p:spPr>
          <a:xfrm>
            <a:off x="5862175" y="4076275"/>
            <a:ext cx="1574100" cy="66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10 års erfaring innen programmering.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2" name="Google Shape;402;p4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7"/>
          <p:cNvSpPr txBox="1"/>
          <p:nvPr>
            <p:ph idx="1" type="subTitle"/>
          </p:nvPr>
        </p:nvSpPr>
        <p:spPr>
          <a:xfrm>
            <a:off x="1909425" y="3029050"/>
            <a:ext cx="20166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Kvalitet over kvantitet</a:t>
            </a:r>
            <a:endParaRPr/>
          </a:p>
        </p:txBody>
      </p:sp>
      <p:sp>
        <p:nvSpPr>
          <p:cNvPr id="408" name="Google Shape;408;p47"/>
          <p:cNvSpPr txBox="1"/>
          <p:nvPr>
            <p:ph idx="2" type="body"/>
          </p:nvPr>
        </p:nvSpPr>
        <p:spPr>
          <a:xfrm>
            <a:off x="2102800" y="3686575"/>
            <a:ext cx="17043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8</a:t>
            </a:r>
            <a:r>
              <a:rPr lang="en" sz="1400"/>
              <a:t>0% av inntekt</a:t>
            </a:r>
            <a:endParaRPr sz="1400"/>
          </a:p>
        </p:txBody>
      </p:sp>
      <p:sp>
        <p:nvSpPr>
          <p:cNvPr id="409" name="Google Shape;409;p47"/>
          <p:cNvSpPr txBox="1"/>
          <p:nvPr>
            <p:ph idx="3" type="subTitle"/>
          </p:nvPr>
        </p:nvSpPr>
        <p:spPr>
          <a:xfrm>
            <a:off x="5290675" y="3029050"/>
            <a:ext cx="17043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Generalisert spill</a:t>
            </a:r>
            <a:endParaRPr/>
          </a:p>
        </p:txBody>
      </p:sp>
      <p:sp>
        <p:nvSpPr>
          <p:cNvPr id="410" name="Google Shape;410;p47"/>
          <p:cNvSpPr txBox="1"/>
          <p:nvPr>
            <p:ph idx="4" type="body"/>
          </p:nvPr>
        </p:nvSpPr>
        <p:spPr>
          <a:xfrm>
            <a:off x="5336900" y="3686575"/>
            <a:ext cx="17043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</a:t>
            </a:r>
            <a:r>
              <a:rPr lang="en" sz="1400"/>
              <a:t>0% av inntekt</a:t>
            </a:r>
            <a:endParaRPr sz="1400"/>
          </a:p>
        </p:txBody>
      </p:sp>
      <p:sp>
        <p:nvSpPr>
          <p:cNvPr id="411" name="Google Shape;411;p47"/>
          <p:cNvSpPr txBox="1"/>
          <p:nvPr>
            <p:ph type="title"/>
          </p:nvPr>
        </p:nvSpPr>
        <p:spPr>
          <a:xfrm>
            <a:off x="450850" y="596800"/>
            <a:ext cx="67677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Business-modell</a:t>
            </a:r>
            <a:endParaRPr/>
          </a:p>
        </p:txBody>
      </p:sp>
      <p:sp>
        <p:nvSpPr>
          <p:cNvPr id="412" name="Google Shape;412;p47"/>
          <p:cNvSpPr/>
          <p:nvPr/>
        </p:nvSpPr>
        <p:spPr>
          <a:xfrm>
            <a:off x="2151250" y="1430488"/>
            <a:ext cx="1607400" cy="16074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Premium</a:t>
            </a:r>
            <a:br>
              <a:rPr b="1" lang="en" sz="2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1" lang="en" sz="2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B2B</a:t>
            </a:r>
            <a:endParaRPr sz="2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3" name="Google Shape;413;p47"/>
          <p:cNvSpPr/>
          <p:nvPr/>
        </p:nvSpPr>
        <p:spPr>
          <a:xfrm>
            <a:off x="5361125" y="1430488"/>
            <a:ext cx="1607400" cy="16074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Freemium</a:t>
            </a:r>
            <a:br>
              <a:rPr b="1" lang="en" sz="2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1" lang="en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Steam</a:t>
            </a:r>
            <a:endParaRPr sz="2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 txBox="1"/>
          <p:nvPr>
            <p:ph type="title"/>
          </p:nvPr>
        </p:nvSpPr>
        <p:spPr>
          <a:xfrm>
            <a:off x="452575" y="5968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Ekspansjon</a:t>
            </a:r>
            <a:endParaRPr/>
          </a:p>
        </p:txBody>
      </p:sp>
      <p:sp>
        <p:nvSpPr>
          <p:cNvPr id="419" name="Google Shape;419;p48"/>
          <p:cNvSpPr txBox="1"/>
          <p:nvPr>
            <p:ph idx="4294967295" type="body"/>
          </p:nvPr>
        </p:nvSpPr>
        <p:spPr>
          <a:xfrm>
            <a:off x="452575" y="1994850"/>
            <a:ext cx="2966100" cy="17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Etter å sikre markedsandel i Norden, vil vi ekspandere i andre områder. Spillet krever lite arbeid for localization, og kan lett tilpasses for internasjonalt marked.</a:t>
            </a:r>
            <a:endParaRPr/>
          </a:p>
        </p:txBody>
      </p:sp>
      <p:cxnSp>
        <p:nvCxnSpPr>
          <p:cNvPr id="420" name="Google Shape;420;p48"/>
          <p:cNvCxnSpPr/>
          <p:nvPr/>
        </p:nvCxnSpPr>
        <p:spPr>
          <a:xfrm flipH="1" rot="10800000">
            <a:off x="5746913" y="2011550"/>
            <a:ext cx="1759500" cy="103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48"/>
          <p:cNvCxnSpPr/>
          <p:nvPr/>
        </p:nvCxnSpPr>
        <p:spPr>
          <a:xfrm rot="10800000">
            <a:off x="5745938" y="2034563"/>
            <a:ext cx="1760400" cy="107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48"/>
          <p:cNvCxnSpPr>
            <a:stCxn id="423" idx="0"/>
            <a:endCxn id="424" idx="2"/>
          </p:cNvCxnSpPr>
          <p:nvPr/>
        </p:nvCxnSpPr>
        <p:spPr>
          <a:xfrm rot="10800000">
            <a:off x="6626062" y="1510093"/>
            <a:ext cx="0" cy="212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48"/>
          <p:cNvSpPr/>
          <p:nvPr/>
        </p:nvSpPr>
        <p:spPr>
          <a:xfrm>
            <a:off x="5911450" y="1857041"/>
            <a:ext cx="1428900" cy="142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:)</a:t>
            </a:r>
            <a:endParaRPr sz="20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26" name="Google Shape;426;p48"/>
          <p:cNvSpPr/>
          <p:nvPr/>
        </p:nvSpPr>
        <p:spPr>
          <a:xfrm>
            <a:off x="7449836" y="1336518"/>
            <a:ext cx="952500" cy="9528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27" name="Google Shape;427;p48"/>
          <p:cNvSpPr/>
          <p:nvPr/>
        </p:nvSpPr>
        <p:spPr>
          <a:xfrm>
            <a:off x="4850013" y="1336373"/>
            <a:ext cx="952500" cy="9528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24" name="Google Shape;424;p48"/>
          <p:cNvSpPr/>
          <p:nvPr/>
        </p:nvSpPr>
        <p:spPr>
          <a:xfrm>
            <a:off x="6149896" y="557393"/>
            <a:ext cx="952500" cy="9528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28" name="Google Shape;428;p48"/>
          <p:cNvSpPr/>
          <p:nvPr/>
        </p:nvSpPr>
        <p:spPr>
          <a:xfrm>
            <a:off x="4873838" y="2817882"/>
            <a:ext cx="952500" cy="9528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29" name="Google Shape;429;p48"/>
          <p:cNvSpPr/>
          <p:nvPr/>
        </p:nvSpPr>
        <p:spPr>
          <a:xfrm>
            <a:off x="7464509" y="2817885"/>
            <a:ext cx="952500" cy="9528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23" name="Google Shape;423;p48"/>
          <p:cNvSpPr/>
          <p:nvPr/>
        </p:nvSpPr>
        <p:spPr>
          <a:xfrm>
            <a:off x="6149812" y="3633493"/>
            <a:ext cx="952500" cy="9528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30" name="Google Shape;430;p48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313A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9"/>
          <p:cNvSpPr txBox="1"/>
          <p:nvPr>
            <p:ph type="title"/>
          </p:nvPr>
        </p:nvSpPr>
        <p:spPr>
          <a:xfrm>
            <a:off x="420875" y="1705496"/>
            <a:ext cx="43248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Trykk her!</a:t>
            </a:r>
            <a:endParaRPr sz="6500"/>
          </a:p>
        </p:txBody>
      </p:sp>
      <p:sp>
        <p:nvSpPr>
          <p:cNvPr id="436" name="Google Shape;436;p49"/>
          <p:cNvSpPr txBox="1"/>
          <p:nvPr>
            <p:ph idx="2" type="title"/>
          </p:nvPr>
        </p:nvSpPr>
        <p:spPr>
          <a:xfrm>
            <a:off x="420875" y="3318663"/>
            <a:ext cx="40365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4505C"/>
                </a:solidFill>
              </a:rPr>
              <a:t>Grid simulasjonsspill</a:t>
            </a:r>
            <a:endParaRPr>
              <a:solidFill>
                <a:srgbClr val="8450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4505C"/>
                </a:solidFill>
              </a:rPr>
              <a:t>16. feb, 2025</a:t>
            </a:r>
            <a:endParaRPr>
              <a:solidFill>
                <a:srgbClr val="84505C"/>
              </a:solidFill>
            </a:endParaRPr>
          </a:p>
        </p:txBody>
      </p:sp>
      <p:pic>
        <p:nvPicPr>
          <p:cNvPr id="437" name="Google Shape;437;p49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16927" r="16921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