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9" r:id="rId7"/>
    <p:sldId id="270" r:id="rId8"/>
    <p:sldId id="272" r:id="rId9"/>
    <p:sldId id="277" r:id="rId10"/>
    <p:sldId id="274" r:id="rId11"/>
    <p:sldId id="275" r:id="rId12"/>
    <p:sldId id="276" r:id="rId13"/>
    <p:sldId id="273" r:id="rId14"/>
    <p:sldId id="267" r:id="rId15"/>
  </p:sldIdLst>
  <p:sldSz cx="12192000" cy="6858000"/>
  <p:notesSz cx="7099300" cy="102235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86E"/>
    <a:srgbClr val="993366"/>
    <a:srgbClr val="33CCCC"/>
    <a:srgbClr val="006699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2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is\Documents\BIOINF\bioinf\Documentation\Graph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is\Documents\BIOINF\bioinf\Documentation\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is\Documents\BIOINF\bioinf\Documentation\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raliha\Desktop\My\FER\BIOINF\b\Documentation\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is\Documents\BIOINF\bioinf\Documentation\Graph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3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r-BA"/>
              <a:t>Vrijeme izgradnje stabla valića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3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>
        <c:manualLayout>
          <c:layoutTarget val="inner"/>
          <c:xMode val="edge"/>
          <c:yMode val="edge"/>
          <c:x val="0.25246522309711283"/>
          <c:y val="0.13555860075322013"/>
          <c:w val="0.73607644356955382"/>
          <c:h val="0.43624001019649422"/>
        </c:manualLayout>
      </c:layout>
      <c:lineChart>
        <c:grouping val="stacked"/>
        <c:varyColors val="0"/>
        <c:ser>
          <c:idx val="0"/>
          <c:order val="0"/>
          <c:tx>
            <c:v>4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Sheet1!$A$2:$A$8</c:f>
              <c:numCache>
                <c:formatCode>0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  <c:pt idx="6">
                  <c:v>100000000</c:v>
                </c:pt>
              </c:numCache>
            </c:numRef>
          </c:cat>
          <c:val>
            <c:numRef>
              <c:f>Sheet1!$B$2:$B$8</c:f>
              <c:numCache>
                <c:formatCode>0</c:formatCode>
                <c:ptCount val="7"/>
                <c:pt idx="0">
                  <c:v>1</c:v>
                </c:pt>
                <c:pt idx="1">
                  <c:v>2</c:v>
                </c:pt>
                <c:pt idx="2">
                  <c:v>14</c:v>
                </c:pt>
                <c:pt idx="3">
                  <c:v>378</c:v>
                </c:pt>
                <c:pt idx="4">
                  <c:v>5516</c:v>
                </c:pt>
                <c:pt idx="5">
                  <c:v>155459</c:v>
                </c:pt>
                <c:pt idx="6">
                  <c:v>5107821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BE-4575-A03E-36B0662F755A}"/>
            </c:ext>
          </c:extLst>
        </c:ser>
        <c:ser>
          <c:idx val="1"/>
          <c:order val="1"/>
          <c:tx>
            <c:v>8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Sheet1!$A$2:$A$8</c:f>
              <c:numCache>
                <c:formatCode>0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  <c:pt idx="6">
                  <c:v>100000000</c:v>
                </c:pt>
              </c:numCache>
            </c:numRef>
          </c:cat>
          <c:val>
            <c:numRef>
              <c:f>Sheet1!$C$2:$C$8</c:f>
              <c:numCache>
                <c:formatCode>0</c:formatCode>
                <c:ptCount val="7"/>
                <c:pt idx="0">
                  <c:v>1</c:v>
                </c:pt>
                <c:pt idx="1">
                  <c:v>1</c:v>
                </c:pt>
                <c:pt idx="2">
                  <c:v>28</c:v>
                </c:pt>
                <c:pt idx="3">
                  <c:v>757</c:v>
                </c:pt>
                <c:pt idx="4">
                  <c:v>11519</c:v>
                </c:pt>
                <c:pt idx="5">
                  <c:v>315767</c:v>
                </c:pt>
                <c:pt idx="6">
                  <c:v>10759557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BE-4575-A03E-36B0662F75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28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Sheet1!$A$2:$A$8</c:f>
              <c:numCache>
                <c:formatCode>0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  <c:pt idx="6">
                  <c:v>100000000</c:v>
                </c:pt>
              </c:numCache>
            </c:numRef>
          </c:cat>
          <c:val>
            <c:numRef>
              <c:f>Sheet1!$D$2:$D$8</c:f>
              <c:numCache>
                <c:formatCode>0</c:formatCode>
                <c:ptCount val="7"/>
                <c:pt idx="0">
                  <c:v>2</c:v>
                </c:pt>
                <c:pt idx="1">
                  <c:v>2</c:v>
                </c:pt>
                <c:pt idx="2">
                  <c:v>43</c:v>
                </c:pt>
                <c:pt idx="3">
                  <c:v>878</c:v>
                </c:pt>
                <c:pt idx="4">
                  <c:v>13267</c:v>
                </c:pt>
                <c:pt idx="5">
                  <c:v>370959</c:v>
                </c:pt>
                <c:pt idx="6">
                  <c:v>11329138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BE-4575-A03E-36B0662F75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0819584"/>
        <c:axId val="830811424"/>
      </c:lineChart>
      <c:catAx>
        <c:axId val="830819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BA"/>
                  <a:t>Veličina ulazne datoteke [broj znakova]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830811424"/>
        <c:crosses val="autoZero"/>
        <c:auto val="1"/>
        <c:lblAlgn val="ctr"/>
        <c:lblOffset val="100"/>
        <c:noMultiLvlLbl val="0"/>
      </c:catAx>
      <c:valAx>
        <c:axId val="83081142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BA"/>
                  <a:t>Vrijeme [ms]</a:t>
                </a:r>
              </a:p>
            </c:rich>
          </c:tx>
          <c:layout>
            <c:manualLayout>
              <c:xMode val="edge"/>
              <c:yMode val="edge"/>
              <c:x val="2.1874999999999999E-2"/>
              <c:y val="0.217259934957380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83081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zero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2800"/>
      </a:pPr>
      <a:endParaRPr lang="sr-Latn-R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r-BA"/>
              <a:t>Memorijsko zauzeće - cijeli proces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>
        <c:manualLayout>
          <c:layoutTarget val="inner"/>
          <c:xMode val="edge"/>
          <c:yMode val="edge"/>
          <c:x val="0.19664624343832021"/>
          <c:y val="8.6462781504391351E-2"/>
          <c:w val="0.79600385498687665"/>
          <c:h val="0.66936354191237202"/>
        </c:manualLayout>
      </c:layout>
      <c:lineChart>
        <c:grouping val="standard"/>
        <c:varyColors val="0"/>
        <c:ser>
          <c:idx val="0"/>
          <c:order val="0"/>
          <c:tx>
            <c:strRef>
              <c:f>Sheet1!$B$60</c:f>
              <c:strCache>
                <c:ptCount val="1"/>
                <c:pt idx="0">
                  <c:v>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Sheet1!$A$61:$A$67</c:f>
              <c:numCache>
                <c:formatCode>0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  <c:pt idx="6">
                  <c:v>100000000</c:v>
                </c:pt>
              </c:numCache>
            </c:numRef>
          </c:cat>
          <c:val>
            <c:numRef>
              <c:f>Sheet1!$B$61:$B$67</c:f>
              <c:numCache>
                <c:formatCode>0.00</c:formatCode>
                <c:ptCount val="7"/>
                <c:pt idx="0">
                  <c:v>1.41</c:v>
                </c:pt>
                <c:pt idx="1">
                  <c:v>1.42</c:v>
                </c:pt>
                <c:pt idx="2">
                  <c:v>1.49</c:v>
                </c:pt>
                <c:pt idx="3">
                  <c:v>2</c:v>
                </c:pt>
                <c:pt idx="4">
                  <c:v>6.8</c:v>
                </c:pt>
                <c:pt idx="5">
                  <c:v>59.73</c:v>
                </c:pt>
                <c:pt idx="6">
                  <c:v>145.29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86-4326-A86F-BB2C024FC744}"/>
            </c:ext>
          </c:extLst>
        </c:ser>
        <c:ser>
          <c:idx val="1"/>
          <c:order val="1"/>
          <c:tx>
            <c:strRef>
              <c:f>Sheet1!$C$60</c:f>
              <c:strCache>
                <c:ptCount val="1"/>
                <c:pt idx="0">
                  <c:v>16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Sheet1!$A$61:$A$67</c:f>
              <c:numCache>
                <c:formatCode>0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  <c:pt idx="6">
                  <c:v>100000000</c:v>
                </c:pt>
              </c:numCache>
            </c:numRef>
          </c:cat>
          <c:val>
            <c:numRef>
              <c:f>Sheet1!$C$61:$C$67</c:f>
              <c:numCache>
                <c:formatCode>0.00</c:formatCode>
                <c:ptCount val="7"/>
                <c:pt idx="0">
                  <c:v>1.41</c:v>
                </c:pt>
                <c:pt idx="1">
                  <c:v>1.42</c:v>
                </c:pt>
                <c:pt idx="2">
                  <c:v>1.51</c:v>
                </c:pt>
                <c:pt idx="3">
                  <c:v>2.16</c:v>
                </c:pt>
                <c:pt idx="4">
                  <c:v>8.42</c:v>
                </c:pt>
                <c:pt idx="5">
                  <c:v>71.86</c:v>
                </c:pt>
                <c:pt idx="6">
                  <c:v>263.92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86-4326-A86F-BB2C024FC744}"/>
            </c:ext>
          </c:extLst>
        </c:ser>
        <c:ser>
          <c:idx val="2"/>
          <c:order val="2"/>
          <c:tx>
            <c:strRef>
              <c:f>Sheet1!$D$60</c:f>
              <c:strCache>
                <c:ptCount val="1"/>
                <c:pt idx="0">
                  <c:v>28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Sheet1!$A$61:$A$67</c:f>
              <c:numCache>
                <c:formatCode>0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  <c:pt idx="6">
                  <c:v>100000000</c:v>
                </c:pt>
              </c:numCache>
            </c:numRef>
          </c:cat>
          <c:val>
            <c:numRef>
              <c:f>Sheet1!$D$61:$D$67</c:f>
              <c:numCache>
                <c:formatCode>0.00</c:formatCode>
                <c:ptCount val="7"/>
                <c:pt idx="0">
                  <c:v>1.41</c:v>
                </c:pt>
                <c:pt idx="1">
                  <c:v>1.43</c:v>
                </c:pt>
                <c:pt idx="2">
                  <c:v>1.51</c:v>
                </c:pt>
                <c:pt idx="3">
                  <c:v>2.19</c:v>
                </c:pt>
                <c:pt idx="4">
                  <c:v>8.68</c:v>
                </c:pt>
                <c:pt idx="5">
                  <c:v>75.680000000000007</c:v>
                </c:pt>
                <c:pt idx="6">
                  <c:v>289.97000000000003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86-4326-A86F-BB2C024FC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0113120"/>
        <c:axId val="1220101696"/>
      </c:lineChart>
      <c:catAx>
        <c:axId val="1220113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BA" dirty="0"/>
                  <a:t>Veličina ulazne datoteke [broj znakova]</a:t>
                </a:r>
              </a:p>
            </c:rich>
          </c:tx>
          <c:layout>
            <c:manualLayout>
              <c:xMode val="edge"/>
              <c:yMode val="edge"/>
              <c:x val="0.18498671259842522"/>
              <c:y val="0.921675853018372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220101696"/>
        <c:crosses val="autoZero"/>
        <c:auto val="1"/>
        <c:lblAlgn val="ctr"/>
        <c:lblOffset val="100"/>
        <c:noMultiLvlLbl val="0"/>
      </c:catAx>
      <c:valAx>
        <c:axId val="1220101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BA"/>
                  <a:t>Memorija [MB]</a:t>
                </a:r>
              </a:p>
            </c:rich>
          </c:tx>
          <c:layout>
            <c:manualLayout>
              <c:xMode val="edge"/>
              <c:yMode val="edge"/>
              <c:x val="2.2071604330708667E-2"/>
              <c:y val="0.25636220472440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220113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1490091863517056"/>
          <c:y val="8.5181393992417601E-2"/>
          <c:w val="0.16603149606299211"/>
          <c:h val="6.4818606007582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2400"/>
      </a:pPr>
      <a:endParaRPr lang="sr-Latn-R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3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r-BA"/>
              <a:t>Vrijeme izvršavanja upita - rank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3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Sheet1!$B$32</c:f>
              <c:strCache>
                <c:ptCount val="1"/>
                <c:pt idx="0">
                  <c:v>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Sheet1!$A$33:$A$39</c:f>
              <c:numCache>
                <c:formatCode>0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  <c:pt idx="6">
                  <c:v>100000000</c:v>
                </c:pt>
              </c:numCache>
            </c:numRef>
          </c:cat>
          <c:val>
            <c:numRef>
              <c:f>Sheet1!$B$33:$B$39</c:f>
              <c:numCache>
                <c:formatCode>0</c:formatCode>
                <c:ptCount val="7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7-4581-AE40-26FBA6CAB4B9}"/>
            </c:ext>
          </c:extLst>
        </c:ser>
        <c:ser>
          <c:idx val="1"/>
          <c:order val="1"/>
          <c:tx>
            <c:strRef>
              <c:f>Sheet1!$C$32</c:f>
              <c:strCache>
                <c:ptCount val="1"/>
                <c:pt idx="0">
                  <c:v>16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Sheet1!$A$33:$A$39</c:f>
              <c:numCache>
                <c:formatCode>0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  <c:pt idx="6">
                  <c:v>100000000</c:v>
                </c:pt>
              </c:numCache>
            </c:numRef>
          </c:cat>
          <c:val>
            <c:numRef>
              <c:f>Sheet1!$C$33:$C$39</c:f>
              <c:numCache>
                <c:formatCode>0</c:formatCode>
                <c:ptCount val="7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3</c:v>
                </c:pt>
                <c:pt idx="6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77-4581-AE40-26FBA6CAB4B9}"/>
            </c:ext>
          </c:extLst>
        </c:ser>
        <c:ser>
          <c:idx val="2"/>
          <c:order val="2"/>
          <c:tx>
            <c:strRef>
              <c:f>Sheet1!$D$32</c:f>
              <c:strCache>
                <c:ptCount val="1"/>
                <c:pt idx="0">
                  <c:v>28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Sheet1!$A$33:$A$39</c:f>
              <c:numCache>
                <c:formatCode>0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  <c:pt idx="6">
                  <c:v>100000000</c:v>
                </c:pt>
              </c:numCache>
            </c:numRef>
          </c:cat>
          <c:val>
            <c:numRef>
              <c:f>Sheet1!$D$33:$D$39</c:f>
              <c:numCache>
                <c:formatCode>0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77-4581-AE40-26FBA6CAB4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7819312"/>
        <c:axId val="1267828016"/>
      </c:lineChart>
      <c:catAx>
        <c:axId val="1267819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BA"/>
                  <a:t>Veličina ulazne datoteke [broj znakova]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267828016"/>
        <c:crosses val="autoZero"/>
        <c:auto val="1"/>
        <c:lblAlgn val="ctr"/>
        <c:lblOffset val="100"/>
        <c:noMultiLvlLbl val="0"/>
      </c:catAx>
      <c:valAx>
        <c:axId val="126782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BA"/>
                  <a:t>Vrijeme [</a:t>
                </a:r>
                <a:r>
                  <a:rPr lang="el-GR"/>
                  <a:t>μ</a:t>
                </a:r>
                <a:r>
                  <a:rPr lang="hr-BA"/>
                  <a:t>s]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26781931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2800"/>
      </a:pPr>
      <a:endParaRPr lang="sr-Latn-R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3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r-BA"/>
              <a:t>Vrijeme izvršavanja upita - rank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3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Sheet1!$B$32</c:f>
              <c:strCache>
                <c:ptCount val="1"/>
                <c:pt idx="0">
                  <c:v>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Sheet1!$A$33:$A$39</c:f>
              <c:numCache>
                <c:formatCode>0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  <c:pt idx="6">
                  <c:v>100000000</c:v>
                </c:pt>
              </c:numCache>
            </c:numRef>
          </c:cat>
          <c:val>
            <c:numRef>
              <c:f>Sheet1!$B$33:$B$39</c:f>
              <c:numCache>
                <c:formatCode>0</c:formatCode>
                <c:ptCount val="7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37-4200-B0F0-14A3E8047AF5}"/>
            </c:ext>
          </c:extLst>
        </c:ser>
        <c:ser>
          <c:idx val="1"/>
          <c:order val="1"/>
          <c:tx>
            <c:strRef>
              <c:f>Sheet1!$C$32</c:f>
              <c:strCache>
                <c:ptCount val="1"/>
                <c:pt idx="0">
                  <c:v>16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Sheet1!$A$33:$A$39</c:f>
              <c:numCache>
                <c:formatCode>0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  <c:pt idx="6">
                  <c:v>100000000</c:v>
                </c:pt>
              </c:numCache>
            </c:numRef>
          </c:cat>
          <c:val>
            <c:numRef>
              <c:f>Sheet1!$C$33:$C$39</c:f>
              <c:numCache>
                <c:formatCode>0</c:formatCode>
                <c:ptCount val="7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3</c:v>
                </c:pt>
                <c:pt idx="6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37-4200-B0F0-14A3E8047AF5}"/>
            </c:ext>
          </c:extLst>
        </c:ser>
        <c:ser>
          <c:idx val="2"/>
          <c:order val="2"/>
          <c:tx>
            <c:strRef>
              <c:f>Sheet1!$D$32</c:f>
              <c:strCache>
                <c:ptCount val="1"/>
                <c:pt idx="0">
                  <c:v>28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Sheet1!$A$33:$A$39</c:f>
              <c:numCache>
                <c:formatCode>0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  <c:pt idx="6">
                  <c:v>100000000</c:v>
                </c:pt>
              </c:numCache>
            </c:numRef>
          </c:cat>
          <c:val>
            <c:numRef>
              <c:f>Sheet1!$D$33:$D$39</c:f>
              <c:numCache>
                <c:formatCode>0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37-4200-B0F0-14A3E8047A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732912192"/>
        <c:axId val="-732912736"/>
      </c:lineChart>
      <c:catAx>
        <c:axId val="-732912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BA"/>
                  <a:t>Veličina ulazne datoteke [broj znakova]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-732912736"/>
        <c:crosses val="autoZero"/>
        <c:auto val="1"/>
        <c:lblAlgn val="ctr"/>
        <c:lblOffset val="100"/>
        <c:noMultiLvlLbl val="0"/>
      </c:catAx>
      <c:valAx>
        <c:axId val="-732912736"/>
        <c:scaling>
          <c:orientation val="minMax"/>
          <c:max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BA"/>
                  <a:t>Vrijeme [</a:t>
                </a:r>
                <a:r>
                  <a:rPr lang="el-GR"/>
                  <a:t>μ</a:t>
                </a:r>
                <a:r>
                  <a:rPr lang="hr-BA"/>
                  <a:t>s]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-732912192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2800"/>
      </a:pPr>
      <a:endParaRPr lang="sr-Latn-R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3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r-BA"/>
              <a:t>Vrijeme izvršavanja upita - select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3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>
        <c:manualLayout>
          <c:layoutTarget val="inner"/>
          <c:xMode val="edge"/>
          <c:yMode val="edge"/>
          <c:x val="0.11982980643044619"/>
          <c:y val="0.13352785068533099"/>
          <c:w val="0.86871186023622049"/>
          <c:h val="0.44468547681539805"/>
        </c:manualLayout>
      </c:layout>
      <c:lineChart>
        <c:grouping val="standard"/>
        <c:varyColors val="0"/>
        <c:ser>
          <c:idx val="0"/>
          <c:order val="0"/>
          <c:tx>
            <c:strRef>
              <c:f>Sheet1!$E$32</c:f>
              <c:strCache>
                <c:ptCount val="1"/>
                <c:pt idx="0">
                  <c:v>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Sheet1!$A$33:$A$39</c:f>
              <c:numCache>
                <c:formatCode>0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  <c:pt idx="6">
                  <c:v>100000000</c:v>
                </c:pt>
              </c:numCache>
            </c:numRef>
          </c:cat>
          <c:val>
            <c:numRef>
              <c:f>Sheet1!$E$33:$E$39</c:f>
              <c:numCache>
                <c:formatCode>0</c:formatCode>
                <c:ptCount val="7"/>
                <c:pt idx="0">
                  <c:v>1</c:v>
                </c:pt>
                <c:pt idx="1">
                  <c:v>6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6B-4F87-A389-A714F942D5B3}"/>
            </c:ext>
          </c:extLst>
        </c:ser>
        <c:ser>
          <c:idx val="1"/>
          <c:order val="1"/>
          <c:tx>
            <c:strRef>
              <c:f>Sheet1!$F$32</c:f>
              <c:strCache>
                <c:ptCount val="1"/>
                <c:pt idx="0">
                  <c:v>16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Sheet1!$A$33:$A$39</c:f>
              <c:numCache>
                <c:formatCode>0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  <c:pt idx="6">
                  <c:v>100000000</c:v>
                </c:pt>
              </c:numCache>
            </c:numRef>
          </c:cat>
          <c:val>
            <c:numRef>
              <c:f>Sheet1!$F$33:$F$39</c:f>
              <c:numCache>
                <c:formatCode>0</c:formatCode>
                <c:ptCount val="7"/>
                <c:pt idx="0">
                  <c:v>3</c:v>
                </c:pt>
                <c:pt idx="1">
                  <c:v>3</c:v>
                </c:pt>
                <c:pt idx="2">
                  <c:v>7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6B-4F87-A389-A714F942D5B3}"/>
            </c:ext>
          </c:extLst>
        </c:ser>
        <c:ser>
          <c:idx val="2"/>
          <c:order val="2"/>
          <c:tx>
            <c:strRef>
              <c:f>Sheet1!$G$32</c:f>
              <c:strCache>
                <c:ptCount val="1"/>
                <c:pt idx="0">
                  <c:v>28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Sheet1!$A$33:$A$39</c:f>
              <c:numCache>
                <c:formatCode>0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  <c:pt idx="6">
                  <c:v>100000000</c:v>
                </c:pt>
              </c:numCache>
            </c:numRef>
          </c:cat>
          <c:val>
            <c:numRef>
              <c:f>Sheet1!$G$33:$G$39</c:f>
              <c:numCache>
                <c:formatCode>0</c:formatCode>
                <c:ptCount val="7"/>
                <c:pt idx="0">
                  <c:v>5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7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F6B-4F87-A389-A714F942D5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7832368"/>
        <c:axId val="1267817136"/>
      </c:lineChart>
      <c:catAx>
        <c:axId val="1267832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BA"/>
                  <a:t>Veličina ulazne datoteke [broj znakova]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267817136"/>
        <c:crosses val="autoZero"/>
        <c:auto val="1"/>
        <c:lblAlgn val="ctr"/>
        <c:lblOffset val="100"/>
        <c:noMultiLvlLbl val="0"/>
      </c:catAx>
      <c:valAx>
        <c:axId val="126781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BA"/>
                  <a:t>Vrijeme [</a:t>
                </a:r>
                <a:r>
                  <a:rPr lang="el-GR"/>
                  <a:t>μ</a:t>
                </a:r>
                <a:r>
                  <a:rPr lang="hr-BA"/>
                  <a:t>s]</a:t>
                </a:r>
              </a:p>
            </c:rich>
          </c:tx>
          <c:layout>
            <c:manualLayout>
              <c:xMode val="edge"/>
              <c:yMode val="edge"/>
              <c:x val="1.2500000000000001E-2"/>
              <c:y val="0.220541848935549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267832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2800"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0.08675</cdr:x>
      <cdr:y>0.01599</cdr:y>
    </cdr:from>
    <cdr:to>
      <cdr:x>0.2111</cdr:x>
      <cdr:y>0.0923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57709" y="107991"/>
          <a:ext cx="1516075" cy="51549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hr-BA" sz="2400" dirty="0" smtClean="0"/>
            <a:t>(</a:t>
          </a:r>
          <a:r>
            <a:rPr lang="hr-BA" sz="2400" kern="1200" dirty="0">
              <a:solidFill>
                <a:schemeClr val="tx1">
                  <a:lumMod val="65000"/>
                  <a:lumOff val="35000"/>
                </a:schemeClr>
              </a:solidFill>
            </a:rPr>
            <a:t>log skala</a:t>
          </a:r>
          <a:r>
            <a:rPr lang="hr-BA" sz="2400" dirty="0" smtClean="0"/>
            <a:t>)</a:t>
          </a:r>
          <a:endParaRPr lang="hr-BA" sz="24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29.1.2016.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4854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29.1.2016.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9992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29.1.2016.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168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29.1.2016.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6986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29.1.2016.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2818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29.1.2016.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0278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29.1.2016.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9201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29.1.2016.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7657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29.1.2016.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9905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29.1.2016.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403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29.1.2016.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6779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4000">
              <a:schemeClr val="bg1">
                <a:lumMod val="95000"/>
              </a:schemeClr>
            </a:gs>
            <a:gs pos="74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C8DE-3622-414B-BC07-305EE99D1313}" type="datetimeFigureOut">
              <a:rPr lang="hr-HR" smtClean="0"/>
              <a:t>29.1.2016.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2626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475091" y="1587478"/>
            <a:ext cx="8309029" cy="2468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r-HR" sz="4400" b="1" dirty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Izgradnja binarnog stabla </a:t>
            </a:r>
            <a:r>
              <a:rPr lang="hr-HR" sz="4400" b="1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valića </a:t>
            </a:r>
            <a:r>
              <a:rPr lang="hr-HR" sz="4400" b="1" dirty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kao RRR strukture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73887" y="5212066"/>
            <a:ext cx="6444227" cy="841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Denis Čaušević, Hajrudin Ćoralić</a:t>
            </a:r>
            <a:endParaRPr lang="hr-HR" sz="1200" b="1" dirty="0">
              <a:solidFill>
                <a:schemeClr val="bg2">
                  <a:lumMod val="25000"/>
                </a:schemeClr>
              </a:solidFill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http://www.userlogos.org/files/logos/apolloFER/FER.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586" y="833541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475091" y="1027952"/>
            <a:ext cx="6245624" cy="1119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BIOINFORMATIKA</a:t>
            </a:r>
            <a:endParaRPr lang="hr-HR" sz="3200" b="1" dirty="0">
              <a:solidFill>
                <a:schemeClr val="tx1">
                  <a:lumMod val="65000"/>
                  <a:lumOff val="35000"/>
                </a:schemeClr>
              </a:solidFill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73188" y="6021977"/>
            <a:ext cx="6245624" cy="535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iječanj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 2016.</a:t>
            </a:r>
            <a:endParaRPr lang="hr-HR" sz="2000" dirty="0">
              <a:solidFill>
                <a:schemeClr val="bg2">
                  <a:lumMod val="25000"/>
                </a:schemeClr>
              </a:solidFill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74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8046908"/>
              </p:ext>
            </p:extLst>
          </p:nvPr>
        </p:nvGraphicFramePr>
        <p:xfrm>
          <a:off x="0" y="-1"/>
          <a:ext cx="12192000" cy="685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707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817592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64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25183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295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4753377"/>
                  </p:ext>
                </p:extLst>
              </p:nvPr>
            </p:nvGraphicFramePr>
            <p:xfrm>
              <a:off x="0" y="0"/>
              <a:ext cx="12192000" cy="6858004"/>
            </p:xfrm>
            <a:graphic>
              <a:graphicData uri="http://schemas.openxmlformats.org/drawingml/2006/table">
                <a:tbl>
                  <a:tblPr firstRow="1" firstCol="1" bandRow="1">
                    <a:tableStyleId>{74C1A8A3-306A-4EB7-A6B1-4F7E0EB9C5D6}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762630635"/>
                        </a:ext>
                      </a:extLst>
                    </a:gridCol>
                    <a:gridCol w="2383148">
                      <a:extLst>
                        <a:ext uri="{9D8B030D-6E8A-4147-A177-3AD203B41FA5}">
                          <a16:colId xmlns:a16="http://schemas.microsoft.com/office/drawing/2014/main" val="3602407681"/>
                        </a:ext>
                      </a:extLst>
                    </a:gridCol>
                    <a:gridCol w="1496521">
                      <a:extLst>
                        <a:ext uri="{9D8B030D-6E8A-4147-A177-3AD203B41FA5}">
                          <a16:colId xmlns:a16="http://schemas.microsoft.com/office/drawing/2014/main" val="3680833113"/>
                        </a:ext>
                      </a:extLst>
                    </a:gridCol>
                    <a:gridCol w="2069737">
                      <a:extLst>
                        <a:ext uri="{9D8B030D-6E8A-4147-A177-3AD203B41FA5}">
                          <a16:colId xmlns:a16="http://schemas.microsoft.com/office/drawing/2014/main" val="1012969924"/>
                        </a:ext>
                      </a:extLst>
                    </a:gridCol>
                    <a:gridCol w="2069737">
                      <a:extLst>
                        <a:ext uri="{9D8B030D-6E8A-4147-A177-3AD203B41FA5}">
                          <a16:colId xmlns:a16="http://schemas.microsoft.com/office/drawing/2014/main" val="2598347762"/>
                        </a:ext>
                      </a:extLst>
                    </a:gridCol>
                    <a:gridCol w="2069737">
                      <a:extLst>
                        <a:ext uri="{9D8B030D-6E8A-4147-A177-3AD203B41FA5}">
                          <a16:colId xmlns:a16="http://schemas.microsoft.com/office/drawing/2014/main" val="302040586"/>
                        </a:ext>
                      </a:extLst>
                    </a:gridCol>
                  </a:tblGrid>
                  <a:tr h="1246909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2800" dirty="0">
                              <a:effectLst/>
                            </a:rPr>
                            <a:t>Ulazna datoteka</a:t>
                          </a:r>
                          <a:endParaRPr lang="hr-HR" sz="2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2800" dirty="0">
                              <a:effectLst/>
                            </a:rPr>
                            <a:t>Broj znakova</a:t>
                          </a:r>
                          <a:endParaRPr lang="hr-HR" sz="2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2800" dirty="0">
                              <a:effectLst/>
                            </a:rPr>
                            <a:t>Veličina abecede</a:t>
                          </a:r>
                          <a:endParaRPr lang="hr-HR" sz="2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r-HR" sz="2800">
                                    <a:effectLst/>
                                  </a:rPr>
                                  <m:t>𝑟𝑎𝑛𝑘</m:t>
                                </m:r>
                                <m:r>
                                  <a:rPr lang="hr-HR" sz="2800">
                                    <a:effectLst/>
                                  </a:rPr>
                                  <m:t> (</m:t>
                                </m:r>
                                <m:r>
                                  <a:rPr lang="hr-HR" sz="2800">
                                    <a:effectLst/>
                                  </a:rPr>
                                  <m:t>𝜇</m:t>
                                </m:r>
                                <m:r>
                                  <a:rPr lang="hr-HR" sz="2800">
                                    <a:effectLst/>
                                  </a:rPr>
                                  <m:t>𝑠</m:t>
                                </m:r>
                                <m:r>
                                  <a:rPr lang="hr-HR" sz="2800"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r-HR" sz="2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r-HR" sz="2800">
                                    <a:effectLst/>
                                  </a:rPr>
                                  <m:t>𝑠𝑒𝑙𝑒𝑐𝑡</m:t>
                                </m:r>
                                <m:r>
                                  <a:rPr lang="hr-HR" sz="2800">
                                    <a:effectLst/>
                                  </a:rPr>
                                  <m:t>  (</m:t>
                                </m:r>
                                <m:r>
                                  <a:rPr lang="hr-HR" sz="2800">
                                    <a:effectLst/>
                                  </a:rPr>
                                  <m:t>𝜇</m:t>
                                </m:r>
                                <m:r>
                                  <a:rPr lang="hr-HR" sz="2800">
                                    <a:effectLst/>
                                  </a:rPr>
                                  <m:t>𝑠</m:t>
                                </m:r>
                                <m:r>
                                  <a:rPr lang="hr-HR" sz="2800"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r-HR" sz="2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r-HR" sz="2800">
                                    <a:effectLst/>
                                  </a:rPr>
                                  <m:t>𝑎𝑐𝑐𝑒𝑠𝑠</m:t>
                                </m:r>
                                <m:r>
                                  <a:rPr lang="hr-HR" sz="2800">
                                    <a:effectLst/>
                                  </a:rPr>
                                  <m:t>  (</m:t>
                                </m:r>
                                <m:r>
                                  <a:rPr lang="hr-HR" sz="2800">
                                    <a:effectLst/>
                                  </a:rPr>
                                  <m:t>𝜇</m:t>
                                </m:r>
                                <m:r>
                                  <a:rPr lang="hr-HR" sz="2800">
                                    <a:effectLst/>
                                  </a:rPr>
                                  <m:t>𝑠</m:t>
                                </m:r>
                                <m:r>
                                  <a:rPr lang="hr-HR" sz="2800"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r-HR" sz="2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65882861"/>
                      </a:ext>
                    </a:extLst>
                  </a:tr>
                  <a:tr h="6234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2800" dirty="0">
                              <a:effectLst/>
                            </a:rPr>
                            <a:t>HIV</a:t>
                          </a:r>
                          <a:endParaRPr lang="hr-HR" sz="2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200" dirty="0">
                              <a:effectLst/>
                            </a:rPr>
                            <a:t>999</a:t>
                          </a:r>
                          <a:endParaRPr lang="hr-HR" sz="3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5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&lt; 1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2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>
                              <a:effectLst/>
                            </a:rPr>
                            <a:t>2</a:t>
                          </a:r>
                          <a:endParaRPr lang="hr-HR" sz="36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87375763"/>
                      </a:ext>
                    </a:extLst>
                  </a:tr>
                  <a:tr h="6234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2800" dirty="0">
                              <a:effectLst/>
                            </a:rPr>
                            <a:t>Coli</a:t>
                          </a:r>
                          <a:endParaRPr lang="hr-HR" sz="2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200" dirty="0">
                              <a:effectLst/>
                            </a:rPr>
                            <a:t>3.657</a:t>
                          </a:r>
                          <a:endParaRPr lang="hr-HR" sz="3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4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&lt; 1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2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1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96988268"/>
                      </a:ext>
                    </a:extLst>
                  </a:tr>
                  <a:tr h="6234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2800" dirty="0" err="1">
                              <a:effectLst/>
                            </a:rPr>
                            <a:t>Flu</a:t>
                          </a:r>
                          <a:endParaRPr lang="hr-HR" sz="2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200">
                              <a:effectLst/>
                            </a:rPr>
                            <a:t>3.990</a:t>
                          </a:r>
                          <a:endParaRPr lang="hr-HR" sz="32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4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&lt; 1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>
                              <a:effectLst/>
                            </a:rPr>
                            <a:t>1</a:t>
                          </a:r>
                          <a:endParaRPr lang="hr-HR" sz="36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1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9609695"/>
                      </a:ext>
                    </a:extLst>
                  </a:tr>
                  <a:tr h="6234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2800" dirty="0" err="1">
                              <a:effectLst/>
                            </a:rPr>
                            <a:t>Camelpox</a:t>
                          </a:r>
                          <a:endParaRPr lang="hr-HR" sz="2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200">
                              <a:effectLst/>
                            </a:rPr>
                            <a:t>205.719</a:t>
                          </a:r>
                          <a:endParaRPr lang="hr-HR" sz="32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4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&lt; 1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2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2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67630011"/>
                      </a:ext>
                    </a:extLst>
                  </a:tr>
                  <a:tr h="6234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2800" dirty="0">
                              <a:effectLst/>
                            </a:rPr>
                            <a:t>Bact1</a:t>
                          </a:r>
                          <a:endParaRPr lang="hr-HR" sz="2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200">
                              <a:effectLst/>
                            </a:rPr>
                            <a:t>1.587.120</a:t>
                          </a:r>
                          <a:endParaRPr lang="hr-HR" sz="32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>
                              <a:effectLst/>
                            </a:rPr>
                            <a:t>4</a:t>
                          </a:r>
                          <a:endParaRPr lang="hr-HR" sz="36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1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3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3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66957895"/>
                      </a:ext>
                    </a:extLst>
                  </a:tr>
                  <a:tr h="6234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2800" dirty="0" err="1">
                              <a:effectLst/>
                            </a:rPr>
                            <a:t>Pig</a:t>
                          </a:r>
                          <a:endParaRPr lang="hr-HR" sz="2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200" dirty="0">
                              <a:effectLst/>
                            </a:rPr>
                            <a:t>1.637.716</a:t>
                          </a:r>
                          <a:endParaRPr lang="hr-HR" sz="3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5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1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4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3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64496087"/>
                      </a:ext>
                    </a:extLst>
                  </a:tr>
                  <a:tr h="6234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2800">
                              <a:effectLst/>
                            </a:rPr>
                            <a:t>Bact2</a:t>
                          </a:r>
                          <a:endParaRPr lang="hr-HR" sz="2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200">
                              <a:effectLst/>
                            </a:rPr>
                            <a:t>3.018.312</a:t>
                          </a:r>
                          <a:endParaRPr lang="hr-HR" sz="32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>
                              <a:effectLst/>
                            </a:rPr>
                            <a:t>4</a:t>
                          </a:r>
                          <a:endParaRPr lang="hr-HR" sz="36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>
                              <a:effectLst/>
                            </a:rPr>
                            <a:t>1</a:t>
                          </a:r>
                          <a:endParaRPr lang="hr-HR" sz="36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3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3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38851395"/>
                      </a:ext>
                    </a:extLst>
                  </a:tr>
                  <a:tr h="6234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2800">
                              <a:effectLst/>
                            </a:rPr>
                            <a:t>HumanDNA</a:t>
                          </a:r>
                          <a:endParaRPr lang="hr-HR" sz="2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200">
                              <a:effectLst/>
                            </a:rPr>
                            <a:t>33.543.332</a:t>
                          </a:r>
                          <a:endParaRPr lang="hr-HR" sz="32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>
                              <a:effectLst/>
                            </a:rPr>
                            <a:t>5</a:t>
                          </a:r>
                          <a:endParaRPr lang="hr-HR" sz="36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>
                              <a:effectLst/>
                            </a:rPr>
                            <a:t>2</a:t>
                          </a:r>
                          <a:endParaRPr lang="hr-HR" sz="36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5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5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1928458"/>
                      </a:ext>
                    </a:extLst>
                  </a:tr>
                  <a:tr h="6234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2800">
                              <a:effectLst/>
                            </a:rPr>
                            <a:t>Human200</a:t>
                          </a:r>
                          <a:endParaRPr lang="hr-HR" sz="2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200" dirty="0">
                              <a:effectLst/>
                            </a:rPr>
                            <a:t>198.295.559</a:t>
                          </a:r>
                          <a:endParaRPr lang="hr-HR" sz="3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>
                              <a:effectLst/>
                            </a:rPr>
                            <a:t>9</a:t>
                          </a:r>
                          <a:endParaRPr lang="hr-HR" sz="36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>
                              <a:effectLst/>
                            </a:rPr>
                            <a:t>3</a:t>
                          </a:r>
                          <a:endParaRPr lang="hr-HR" sz="36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>
                              <a:effectLst/>
                            </a:rPr>
                            <a:t>12</a:t>
                          </a:r>
                          <a:endParaRPr lang="hr-HR" sz="36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8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499162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4753377"/>
                  </p:ext>
                </p:extLst>
              </p:nvPr>
            </p:nvGraphicFramePr>
            <p:xfrm>
              <a:off x="0" y="0"/>
              <a:ext cx="12192000" cy="6858004"/>
            </p:xfrm>
            <a:graphic>
              <a:graphicData uri="http://schemas.openxmlformats.org/drawingml/2006/table">
                <a:tbl>
                  <a:tblPr firstRow="1" firstCol="1" bandRow="1">
                    <a:tableStyleId>{74C1A8A3-306A-4EB7-A6B1-4F7E0EB9C5D6}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762630635"/>
                        </a:ext>
                      </a:extLst>
                    </a:gridCol>
                    <a:gridCol w="2383148">
                      <a:extLst>
                        <a:ext uri="{9D8B030D-6E8A-4147-A177-3AD203B41FA5}">
                          <a16:colId xmlns:a16="http://schemas.microsoft.com/office/drawing/2014/main" val="3602407681"/>
                        </a:ext>
                      </a:extLst>
                    </a:gridCol>
                    <a:gridCol w="1496521">
                      <a:extLst>
                        <a:ext uri="{9D8B030D-6E8A-4147-A177-3AD203B41FA5}">
                          <a16:colId xmlns:a16="http://schemas.microsoft.com/office/drawing/2014/main" val="3680833113"/>
                        </a:ext>
                      </a:extLst>
                    </a:gridCol>
                    <a:gridCol w="2069737">
                      <a:extLst>
                        <a:ext uri="{9D8B030D-6E8A-4147-A177-3AD203B41FA5}">
                          <a16:colId xmlns:a16="http://schemas.microsoft.com/office/drawing/2014/main" val="1012969924"/>
                        </a:ext>
                      </a:extLst>
                    </a:gridCol>
                    <a:gridCol w="2069737">
                      <a:extLst>
                        <a:ext uri="{9D8B030D-6E8A-4147-A177-3AD203B41FA5}">
                          <a16:colId xmlns:a16="http://schemas.microsoft.com/office/drawing/2014/main" val="2598347762"/>
                        </a:ext>
                      </a:extLst>
                    </a:gridCol>
                    <a:gridCol w="2069737">
                      <a:extLst>
                        <a:ext uri="{9D8B030D-6E8A-4147-A177-3AD203B41FA5}">
                          <a16:colId xmlns:a16="http://schemas.microsoft.com/office/drawing/2014/main" val="302040586"/>
                        </a:ext>
                      </a:extLst>
                    </a:gridCol>
                  </a:tblGrid>
                  <a:tr h="1246909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2800" dirty="0">
                              <a:effectLst/>
                            </a:rPr>
                            <a:t>Ulazna datoteka</a:t>
                          </a:r>
                          <a:endParaRPr lang="hr-HR" sz="2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2800" dirty="0">
                              <a:effectLst/>
                            </a:rPr>
                            <a:t>Broj znakova</a:t>
                          </a:r>
                          <a:endParaRPr lang="hr-HR" sz="2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2800" dirty="0">
                              <a:effectLst/>
                            </a:rPr>
                            <a:t>Veličina abecede</a:t>
                          </a:r>
                          <a:endParaRPr lang="hr-HR" sz="2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88529" t="-1463" r="-200588" b="-4682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89676" t="-1463" r="-101180" b="-4682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88235" t="-1463" r="-882" b="-4682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5882861"/>
                      </a:ext>
                    </a:extLst>
                  </a:tr>
                  <a:tr h="6234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2800" dirty="0">
                              <a:effectLst/>
                            </a:rPr>
                            <a:t>HIV</a:t>
                          </a:r>
                          <a:endParaRPr lang="hr-HR" sz="2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200" dirty="0">
                              <a:effectLst/>
                            </a:rPr>
                            <a:t>999</a:t>
                          </a:r>
                          <a:endParaRPr lang="hr-HR" sz="3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5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&lt; 1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2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>
                              <a:effectLst/>
                            </a:rPr>
                            <a:t>2</a:t>
                          </a:r>
                          <a:endParaRPr lang="hr-HR" sz="36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87375763"/>
                      </a:ext>
                    </a:extLst>
                  </a:tr>
                  <a:tr h="6234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2800" dirty="0">
                              <a:effectLst/>
                            </a:rPr>
                            <a:t>Coli</a:t>
                          </a:r>
                          <a:endParaRPr lang="hr-HR" sz="2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200" dirty="0">
                              <a:effectLst/>
                            </a:rPr>
                            <a:t>3.657</a:t>
                          </a:r>
                          <a:endParaRPr lang="hr-HR" sz="3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4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&lt; 1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2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1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96988268"/>
                      </a:ext>
                    </a:extLst>
                  </a:tr>
                  <a:tr h="6234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2800" dirty="0" err="1">
                              <a:effectLst/>
                            </a:rPr>
                            <a:t>Flu</a:t>
                          </a:r>
                          <a:endParaRPr lang="hr-HR" sz="2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200">
                              <a:effectLst/>
                            </a:rPr>
                            <a:t>3.990</a:t>
                          </a:r>
                          <a:endParaRPr lang="hr-HR" sz="32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4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&lt; 1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>
                              <a:effectLst/>
                            </a:rPr>
                            <a:t>1</a:t>
                          </a:r>
                          <a:endParaRPr lang="hr-HR" sz="36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1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9609695"/>
                      </a:ext>
                    </a:extLst>
                  </a:tr>
                  <a:tr h="6234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2800" dirty="0" err="1">
                              <a:effectLst/>
                            </a:rPr>
                            <a:t>Camelpox</a:t>
                          </a:r>
                          <a:endParaRPr lang="hr-HR" sz="2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200">
                              <a:effectLst/>
                            </a:rPr>
                            <a:t>205.719</a:t>
                          </a:r>
                          <a:endParaRPr lang="hr-HR" sz="32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4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&lt; 1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2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2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67630011"/>
                      </a:ext>
                    </a:extLst>
                  </a:tr>
                  <a:tr h="6234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2800" dirty="0">
                              <a:effectLst/>
                            </a:rPr>
                            <a:t>Bact1</a:t>
                          </a:r>
                          <a:endParaRPr lang="hr-HR" sz="2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200">
                              <a:effectLst/>
                            </a:rPr>
                            <a:t>1.587.120</a:t>
                          </a:r>
                          <a:endParaRPr lang="hr-HR" sz="32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>
                              <a:effectLst/>
                            </a:rPr>
                            <a:t>4</a:t>
                          </a:r>
                          <a:endParaRPr lang="hr-HR" sz="36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1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3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3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66957895"/>
                      </a:ext>
                    </a:extLst>
                  </a:tr>
                  <a:tr h="6234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2800" dirty="0" err="1">
                              <a:effectLst/>
                            </a:rPr>
                            <a:t>Pig</a:t>
                          </a:r>
                          <a:endParaRPr lang="hr-HR" sz="28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200" dirty="0">
                              <a:effectLst/>
                            </a:rPr>
                            <a:t>1.637.716</a:t>
                          </a:r>
                          <a:endParaRPr lang="hr-HR" sz="3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5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1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4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3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64496087"/>
                      </a:ext>
                    </a:extLst>
                  </a:tr>
                  <a:tr h="6234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2800">
                              <a:effectLst/>
                            </a:rPr>
                            <a:t>Bact2</a:t>
                          </a:r>
                          <a:endParaRPr lang="hr-HR" sz="2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200">
                              <a:effectLst/>
                            </a:rPr>
                            <a:t>3.018.312</a:t>
                          </a:r>
                          <a:endParaRPr lang="hr-HR" sz="32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>
                              <a:effectLst/>
                            </a:rPr>
                            <a:t>4</a:t>
                          </a:r>
                          <a:endParaRPr lang="hr-HR" sz="36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>
                              <a:effectLst/>
                            </a:rPr>
                            <a:t>1</a:t>
                          </a:r>
                          <a:endParaRPr lang="hr-HR" sz="36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3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3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38851395"/>
                      </a:ext>
                    </a:extLst>
                  </a:tr>
                  <a:tr h="6234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2800">
                              <a:effectLst/>
                            </a:rPr>
                            <a:t>HumanDNA</a:t>
                          </a:r>
                          <a:endParaRPr lang="hr-HR" sz="2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200">
                              <a:effectLst/>
                            </a:rPr>
                            <a:t>33.543.332</a:t>
                          </a:r>
                          <a:endParaRPr lang="hr-HR" sz="32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>
                              <a:effectLst/>
                            </a:rPr>
                            <a:t>5</a:t>
                          </a:r>
                          <a:endParaRPr lang="hr-HR" sz="36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>
                              <a:effectLst/>
                            </a:rPr>
                            <a:t>2</a:t>
                          </a:r>
                          <a:endParaRPr lang="hr-HR" sz="36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5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5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1928458"/>
                      </a:ext>
                    </a:extLst>
                  </a:tr>
                  <a:tr h="623455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2800">
                              <a:effectLst/>
                            </a:rPr>
                            <a:t>Human200</a:t>
                          </a:r>
                          <a:endParaRPr lang="hr-HR" sz="28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200" dirty="0">
                              <a:effectLst/>
                            </a:rPr>
                            <a:t>198.295.559</a:t>
                          </a:r>
                          <a:endParaRPr lang="hr-HR" sz="32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>
                              <a:effectLst/>
                            </a:rPr>
                            <a:t>9</a:t>
                          </a:r>
                          <a:endParaRPr lang="hr-HR" sz="36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>
                              <a:effectLst/>
                            </a:rPr>
                            <a:t>3</a:t>
                          </a:r>
                          <a:endParaRPr lang="hr-HR" sz="36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>
                              <a:effectLst/>
                            </a:rPr>
                            <a:t>12</a:t>
                          </a:r>
                          <a:endParaRPr lang="hr-HR" sz="360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hr-HR" sz="3600" dirty="0">
                              <a:effectLst/>
                            </a:rPr>
                            <a:t>8</a:t>
                          </a:r>
                          <a:endParaRPr lang="hr-HR" sz="3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499162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304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63000">
              <a:schemeClr val="bg1">
                <a:lumMod val="95000"/>
              </a:schemeClr>
            </a:gs>
            <a:gs pos="63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873887" y="5212066"/>
            <a:ext cx="6444227" cy="841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Denis Čaušević, Hajrudin Ćoralić</a:t>
            </a:r>
            <a:endParaRPr lang="hr-HR" sz="1200" b="1" dirty="0">
              <a:solidFill>
                <a:schemeClr val="bg2">
                  <a:lumMod val="25000"/>
                </a:schemeClr>
              </a:solidFill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73188" y="6021977"/>
            <a:ext cx="6245624" cy="535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iječanj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 2016.</a:t>
            </a:r>
            <a:endParaRPr lang="hr-HR" sz="2000" dirty="0">
              <a:solidFill>
                <a:schemeClr val="bg2">
                  <a:lumMod val="25000"/>
                </a:schemeClr>
              </a:solidFill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75091" y="1587478"/>
            <a:ext cx="8309029" cy="2468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r-HR" sz="4400" b="1" dirty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Izgradnja binarnog stabla </a:t>
            </a:r>
            <a:r>
              <a:rPr lang="hr-HR" sz="4400" b="1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valića </a:t>
            </a:r>
            <a:r>
              <a:rPr lang="hr-HR" sz="4400" b="1" dirty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kao RRR strukture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75091" y="1027952"/>
            <a:ext cx="6245624" cy="1119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ZAKLJUČAK</a:t>
            </a:r>
            <a:endParaRPr lang="hr-HR" sz="3200" b="1" dirty="0">
              <a:solidFill>
                <a:schemeClr val="tx1">
                  <a:lumMod val="65000"/>
                  <a:lumOff val="35000"/>
                </a:schemeClr>
              </a:solidFill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43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46000">
              <a:schemeClr val="bg1">
                <a:lumMod val="95000"/>
              </a:schemeClr>
            </a:gs>
            <a:gs pos="46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1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44" y="26367"/>
            <a:ext cx="10077855" cy="1325563"/>
          </a:xfrm>
        </p:spPr>
        <p:txBody>
          <a:bodyPr/>
          <a:lstStyle/>
          <a:p>
            <a:r>
              <a:rPr lang="hr-HR" b="1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</a:rPr>
              <a:t>Sadržaj</a:t>
            </a:r>
            <a:endParaRPr lang="hr-HR" b="1" dirty="0">
              <a:solidFill>
                <a:schemeClr val="bg2">
                  <a:lumMod val="2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79222" y="1727809"/>
            <a:ext cx="3571153" cy="2965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6000" b="1" dirty="0" smtClean="0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Stablo valića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64798" y="4327784"/>
            <a:ext cx="7377730" cy="1275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r-HR" sz="6000" b="1" dirty="0" smtClean="0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RRR</a:t>
            </a:r>
          </a:p>
        </p:txBody>
      </p:sp>
    </p:spTree>
    <p:extLst>
      <p:ext uri="{BB962C8B-B14F-4D97-AF65-F5344CB8AC3E}">
        <p14:creationId xmlns:p14="http://schemas.microsoft.com/office/powerpoint/2010/main" val="108034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44" y="26367"/>
            <a:ext cx="10077855" cy="1325563"/>
          </a:xfrm>
        </p:spPr>
        <p:txBody>
          <a:bodyPr/>
          <a:lstStyle/>
          <a:p>
            <a:r>
              <a:rPr lang="hr-HR" b="1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</a:rPr>
              <a:t>Stablo valića</a:t>
            </a:r>
            <a:endParaRPr lang="hr-HR" b="1" dirty="0">
              <a:solidFill>
                <a:schemeClr val="bg2">
                  <a:lumMod val="2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68283" y="1830233"/>
            <a:ext cx="802863" cy="158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A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78180" y="1830232"/>
            <a:ext cx="802863" cy="15867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T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88077" y="1830232"/>
            <a:ext cx="802863" cy="15867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C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97974" y="1830232"/>
            <a:ext cx="802863" cy="15867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A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07871" y="1830231"/>
            <a:ext cx="802863" cy="15867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G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17768" y="1830230"/>
            <a:ext cx="802863" cy="15867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C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827665" y="1830230"/>
            <a:ext cx="802863" cy="15867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T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637562" y="1830230"/>
            <a:ext cx="802863" cy="15867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A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55523" y="4872386"/>
            <a:ext cx="809897" cy="158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A</a:t>
            </a:r>
            <a:endParaRPr lang="hr-HR" sz="40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65420" y="4872386"/>
            <a:ext cx="809897" cy="158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C</a:t>
            </a:r>
            <a:endParaRPr lang="hr-HR" sz="40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68283" y="4872386"/>
            <a:ext cx="809897" cy="158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A</a:t>
            </a:r>
            <a:endParaRPr lang="hr-HR" sz="40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71146" y="4872386"/>
            <a:ext cx="809897" cy="158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C</a:t>
            </a:r>
            <a:endParaRPr lang="hr-HR" sz="40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81043" y="4872386"/>
            <a:ext cx="809897" cy="158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A</a:t>
            </a:r>
            <a:endParaRPr lang="hr-HR" sz="40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813597" y="4872382"/>
            <a:ext cx="809897" cy="158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T</a:t>
            </a:r>
            <a:endParaRPr lang="hr-HR" sz="40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623494" y="4872382"/>
            <a:ext cx="809897" cy="158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G</a:t>
            </a:r>
            <a:endParaRPr lang="hr-HR" sz="40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426357" y="4872382"/>
            <a:ext cx="809897" cy="158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T</a:t>
            </a:r>
            <a:endParaRPr lang="hr-HR" sz="40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7" name="Straight Arrow Connector 6"/>
          <p:cNvCxnSpPr>
            <a:endCxn id="31" idx="0"/>
          </p:cNvCxnSpPr>
          <p:nvPr/>
        </p:nvCxnSpPr>
        <p:spPr>
          <a:xfrm flipH="1">
            <a:off x="3373232" y="3414233"/>
            <a:ext cx="2834639" cy="1458153"/>
          </a:xfrm>
          <a:prstGeom prst="straightConnector1">
            <a:avLst/>
          </a:prstGeom>
          <a:ln w="476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5" idx="0"/>
          </p:cNvCxnSpPr>
          <p:nvPr/>
        </p:nvCxnSpPr>
        <p:spPr>
          <a:xfrm>
            <a:off x="6200837" y="3414233"/>
            <a:ext cx="2827606" cy="1458149"/>
          </a:xfrm>
          <a:prstGeom prst="straightConnector1">
            <a:avLst/>
          </a:prstGeom>
          <a:ln w="476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619854" y="796255"/>
            <a:ext cx="3225520" cy="809897"/>
            <a:chOff x="6619854" y="796255"/>
            <a:chExt cx="3225520" cy="809897"/>
          </a:xfrm>
        </p:grpSpPr>
        <p:sp>
          <p:nvSpPr>
            <p:cNvPr id="37" name="Rectangle 36"/>
            <p:cNvSpPr/>
            <p:nvPr/>
          </p:nvSpPr>
          <p:spPr>
            <a:xfrm>
              <a:off x="6619854" y="796255"/>
              <a:ext cx="809897" cy="8098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ucida Bright" panose="02040602050505020304" pitchFamily="18" charset="0"/>
                </a:rPr>
                <a:t>A</a:t>
              </a:r>
              <a:endParaRPr lang="hr-H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429751" y="796255"/>
              <a:ext cx="809897" cy="8098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ucida Bright" panose="02040602050505020304" pitchFamily="18" charset="0"/>
                </a:rPr>
                <a:t>C</a:t>
              </a:r>
              <a:endParaRPr lang="hr-H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32614" y="796255"/>
              <a:ext cx="809897" cy="8098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ucida Bright" panose="02040602050505020304" pitchFamily="18" charset="0"/>
                </a:rPr>
                <a:t>G</a:t>
              </a:r>
              <a:endParaRPr lang="hr-H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035477" y="796255"/>
              <a:ext cx="809897" cy="8098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ucida Bright" panose="02040602050505020304" pitchFamily="18" charset="0"/>
                </a:rPr>
                <a:t>T</a:t>
              </a:r>
              <a:endParaRPr lang="hr-H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5626" y="3838412"/>
            <a:ext cx="1619794" cy="809897"/>
            <a:chOff x="552660" y="2864207"/>
            <a:chExt cx="1619794" cy="809897"/>
          </a:xfrm>
        </p:grpSpPr>
        <p:sp>
          <p:nvSpPr>
            <p:cNvPr id="41" name="Rectangle 40"/>
            <p:cNvSpPr/>
            <p:nvPr/>
          </p:nvSpPr>
          <p:spPr>
            <a:xfrm>
              <a:off x="552660" y="2864207"/>
              <a:ext cx="809897" cy="8098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ucida Bright" panose="02040602050505020304" pitchFamily="18" charset="0"/>
                </a:rPr>
                <a:t>A</a:t>
              </a:r>
              <a:endParaRPr lang="hr-H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62557" y="2864207"/>
              <a:ext cx="809897" cy="8098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ucida Bright" panose="02040602050505020304" pitchFamily="18" charset="0"/>
                </a:rPr>
                <a:t>C</a:t>
              </a:r>
              <a:endParaRPr lang="hr-H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497699" y="3842856"/>
            <a:ext cx="1612760" cy="809897"/>
            <a:chOff x="9504733" y="2868654"/>
            <a:chExt cx="1612760" cy="809897"/>
          </a:xfrm>
        </p:grpSpPr>
        <p:sp>
          <p:nvSpPr>
            <p:cNvPr id="43" name="Rectangle 42"/>
            <p:cNvSpPr/>
            <p:nvPr/>
          </p:nvSpPr>
          <p:spPr>
            <a:xfrm>
              <a:off x="9504733" y="2868654"/>
              <a:ext cx="809897" cy="8098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ucida Bright" panose="02040602050505020304" pitchFamily="18" charset="0"/>
                </a:rPr>
                <a:t>G</a:t>
              </a:r>
              <a:endParaRPr lang="hr-H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307596" y="2868654"/>
              <a:ext cx="809897" cy="8098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ucida Bright" panose="02040602050505020304" pitchFamily="18" charset="0"/>
                </a:rPr>
                <a:t>T</a:t>
              </a:r>
              <a:endParaRPr lang="hr-H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2961249" y="2584211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771146" y="2584210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581043" y="2584210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390940" y="2584210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200837" y="2584209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10734" y="2584208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820631" y="2584208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630528" y="2584208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334421" y="5646485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44318" y="5646484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954215" y="5646484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64112" y="5646484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574009" y="5646483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827665" y="5653672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37562" y="5653671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447459" y="5653671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11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6" grpId="0"/>
      <p:bldP spid="67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867435" y="153225"/>
                <a:ext cx="3333402" cy="3263967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𝒓𝒂𝒏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𝒔𝒆𝒍𝒆𝒄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𝒂𝒄𝒄𝒆𝒔𝒔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hr-HR" b="1" dirty="0">
                  <a:solidFill>
                    <a:schemeClr val="bg2">
                      <a:lumMod val="25000"/>
                    </a:schemeClr>
                  </a:solidFill>
                  <a:latin typeface="Lucida Bright" panose="02040602050505020304" pitchFamily="18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867435" y="153225"/>
                <a:ext cx="3333402" cy="326396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61249" y="3672094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71146" y="3672093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81043" y="3672093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90940" y="3672093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00837" y="3672092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10734" y="3672091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820631" y="3672091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630528" y="3672091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961249" y="4555340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71146" y="4555339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81043" y="4555339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2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90940" y="4555339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3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200837" y="4555338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4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010734" y="4555337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5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820631" y="4555337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6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630528" y="4555337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7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itle 1"/>
              <p:cNvSpPr txBox="1">
                <a:spLocks/>
              </p:cNvSpPr>
              <p:nvPr/>
            </p:nvSpPr>
            <p:spPr>
              <a:xfrm>
                <a:off x="2961249" y="4899728"/>
                <a:ext cx="4229031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𝒓𝒂𝒏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hr-HR" b="1" dirty="0">
                  <a:solidFill>
                    <a:schemeClr val="bg2">
                      <a:lumMod val="25000"/>
                    </a:schemeClr>
                  </a:solidFill>
                  <a:latin typeface="Lucida Bright" panose="02040602050505020304" pitchFamily="18" charset="0"/>
                </a:endParaRPr>
              </a:p>
            </p:txBody>
          </p:sp>
        </mc:Choice>
        <mc:Fallback>
          <p:sp>
            <p:nvSpPr>
              <p:cNvPr id="5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249" y="4899728"/>
                <a:ext cx="4229031" cy="1325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4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44" y="26367"/>
            <a:ext cx="1007785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</a:rPr>
              <a:t>RRR</a:t>
            </a:r>
            <a:endParaRPr lang="hr-HR" b="1" dirty="0">
              <a:solidFill>
                <a:schemeClr val="bg2">
                  <a:lumMod val="2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1282" y="3330515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81179" y="3330514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91076" y="3330514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00973" y="3330514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10870" y="3330513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620767" y="3330512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430664" y="3330512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240561" y="3330512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71281" y="2173067"/>
            <a:ext cx="3239589" cy="11574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810870" y="2173065"/>
            <a:ext cx="3239589" cy="11574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71281" y="4285484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81178" y="4285483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191075" y="4285483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2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00972" y="4285483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3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10869" y="4285482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4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20766" y="4285481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5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430663" y="4285481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6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240560" y="4285481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7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21796" y="2173065"/>
            <a:ext cx="3540698" cy="1119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SUPERBLOKOVI</a:t>
            </a:r>
            <a:endParaRPr lang="hr-HR" sz="3200" b="1" dirty="0">
              <a:solidFill>
                <a:schemeClr val="tx1">
                  <a:lumMod val="65000"/>
                  <a:lumOff val="35000"/>
                </a:schemeClr>
              </a:solidFill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78828" y="3194029"/>
            <a:ext cx="3283666" cy="1119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BLOKOVI</a:t>
            </a:r>
            <a:endParaRPr lang="hr-HR" sz="3200" b="1" dirty="0">
              <a:solidFill>
                <a:schemeClr val="accent1">
                  <a:lumMod val="75000"/>
                </a:schemeClr>
              </a:solidFill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58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CC3E5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CC3E5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CC3E5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CC3E5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55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44" y="26367"/>
            <a:ext cx="1007785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</a:rPr>
              <a:t>RRR</a:t>
            </a:r>
            <a:endParaRPr lang="hr-HR" b="1" dirty="0">
              <a:solidFill>
                <a:schemeClr val="bg2">
                  <a:lumMod val="2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50150" y="1886062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60047" y="1886061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070660" y="542034"/>
            <a:ext cx="809897" cy="8098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80557" y="542033"/>
            <a:ext cx="809897" cy="8098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070660" y="1351931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880557" y="1351930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70660" y="2161827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880557" y="2161826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070660" y="2971724"/>
            <a:ext cx="809897" cy="809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880557" y="2971723"/>
            <a:ext cx="809897" cy="809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925771" y="542033"/>
            <a:ext cx="809897" cy="8098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735668" y="542032"/>
            <a:ext cx="809897" cy="8098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925771" y="1351930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735668" y="1351929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925771" y="2161826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735668" y="2161825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925771" y="2971723"/>
            <a:ext cx="809897" cy="809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735668" y="2971722"/>
            <a:ext cx="809897" cy="809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2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60763" y="744504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260763" y="1959351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286972" y="3174196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2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68717" y="3781619"/>
            <a:ext cx="1636981" cy="16369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72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605698" y="3781619"/>
            <a:ext cx="1636981" cy="16369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72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088815" y="3781618"/>
            <a:ext cx="1636981" cy="16369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72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28228" y="5560020"/>
            <a:ext cx="2190722" cy="91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4400" b="1" dirty="0" smtClean="0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pomak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326983" y="5560021"/>
            <a:ext cx="2190722" cy="91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4400" b="1" dirty="0" smtClean="0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razred</a:t>
            </a:r>
          </a:p>
        </p:txBody>
      </p:sp>
    </p:spTree>
    <p:extLst>
      <p:ext uri="{BB962C8B-B14F-4D97-AF65-F5344CB8AC3E}">
        <p14:creationId xmlns:p14="http://schemas.microsoft.com/office/powerpoint/2010/main" val="2452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50" grpId="0" animBg="1"/>
      <p:bldP spid="51" grpId="0" animBg="1"/>
      <p:bldP spid="52" grpId="0" animBg="1"/>
      <p:bldP spid="53" grpId="0" animBg="1"/>
      <p:bldP spid="58" grpId="0" animBg="1"/>
      <p:bldP spid="59" grpId="0" animBg="1"/>
      <p:bldP spid="63" grpId="0" animBg="1"/>
      <p:bldP spid="64" grpId="0" animBg="1"/>
      <p:bldP spid="65" grpId="0" animBg="1"/>
      <p:bldP spid="66" grpId="0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381" y="84603"/>
            <a:ext cx="1007785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</a:rPr>
              <a:t>RRR</a:t>
            </a:r>
            <a:endParaRPr lang="hr-HR" b="1" dirty="0">
              <a:solidFill>
                <a:schemeClr val="bg2">
                  <a:lumMod val="2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92700" y="4732420"/>
            <a:ext cx="4881611" cy="7313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0, 0</a:t>
            </a:r>
            <a:endParaRPr lang="hr-HR" sz="40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652084" y="4732420"/>
            <a:ext cx="4837152" cy="7586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1, 6</a:t>
            </a:r>
            <a:endParaRPr lang="hr-HR" sz="40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2701" y="5463769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602598" y="5463768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12495" y="5463768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accent1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222392" y="5463768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032289" y="5463767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42186" y="5463766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accent1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652083" y="5463766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61980" y="5463766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249648" y="5463767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accent1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059545" y="5463766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869442" y="5463766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679339" y="5463766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accent1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070660" y="542034"/>
            <a:ext cx="809897" cy="8098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880557" y="542033"/>
            <a:ext cx="809897" cy="8098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070660" y="1351931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880557" y="1351930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070660" y="2161827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880557" y="2161826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070660" y="2971724"/>
            <a:ext cx="809897" cy="809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880557" y="2971723"/>
            <a:ext cx="809897" cy="809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925771" y="542033"/>
            <a:ext cx="809897" cy="8098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0735668" y="542032"/>
            <a:ext cx="809897" cy="8098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925771" y="1351930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735668" y="1351929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925771" y="2161826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0735668" y="2161825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925771" y="2971723"/>
            <a:ext cx="809897" cy="809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0735668" y="2971722"/>
            <a:ext cx="809897" cy="809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2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497179" y="3224463"/>
            <a:ext cx="3176337" cy="1507955"/>
          </a:xfrm>
          <a:prstGeom prst="straightConnector1">
            <a:avLst/>
          </a:prstGeom>
          <a:ln w="476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58" idx="1"/>
          </p:cNvCxnSpPr>
          <p:nvPr/>
        </p:nvCxnSpPr>
        <p:spPr>
          <a:xfrm flipV="1">
            <a:off x="6461980" y="2566776"/>
            <a:ext cx="1608680" cy="2924304"/>
          </a:xfrm>
          <a:prstGeom prst="straightConnector1">
            <a:avLst/>
          </a:prstGeom>
          <a:ln w="476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itle 1"/>
              <p:cNvSpPr txBox="1">
                <a:spLocks/>
              </p:cNvSpPr>
              <p:nvPr/>
            </p:nvSpPr>
            <p:spPr>
              <a:xfrm>
                <a:off x="702927" y="2091403"/>
                <a:ext cx="4229031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𝒓𝒂𝒏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hr-HR" b="1" dirty="0">
                  <a:solidFill>
                    <a:schemeClr val="bg2">
                      <a:lumMod val="25000"/>
                    </a:schemeClr>
                  </a:solidFill>
                  <a:latin typeface="Lucida Bright" panose="02040602050505020304" pitchFamily="18" charset="0"/>
                </a:endParaRPr>
              </a:p>
            </p:txBody>
          </p:sp>
        </mc:Choice>
        <mc:Fallback xmlns="">
          <p:sp>
            <p:nvSpPr>
              <p:cNvPr id="7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27" y="2091403"/>
                <a:ext cx="4229031" cy="13255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/>
          <p:cNvCxnSpPr>
            <a:endCxn id="44" idx="2"/>
          </p:cNvCxnSpPr>
          <p:nvPr/>
        </p:nvCxnSpPr>
        <p:spPr>
          <a:xfrm flipV="1">
            <a:off x="5999747" y="6273663"/>
            <a:ext cx="57285" cy="584337"/>
          </a:xfrm>
          <a:prstGeom prst="straightConnector1">
            <a:avLst/>
          </a:prstGeom>
          <a:ln w="476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8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9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2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5" dur="indefinite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8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1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4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5" grpId="0" animBg="1"/>
      <p:bldP spid="55" grpId="1" animBg="1"/>
      <p:bldP spid="56" grpId="0" animBg="1"/>
      <p:bldP spid="57" grpId="0" animBg="1"/>
      <p:bldP spid="58" grpId="0" animBg="1"/>
      <p:bldP spid="59" grpId="0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5" grpId="0" animBg="1"/>
      <p:bldP spid="66" grpId="0" animBg="1"/>
      <p:bldP spid="67" grpId="0" animBg="1"/>
      <p:bldP spid="68" grpId="0" animBg="1"/>
      <p:bldP spid="68" grpId="1" animBg="1"/>
      <p:bldP spid="69" grpId="0" animBg="1"/>
      <p:bldP spid="69" grpId="1" animBg="1"/>
      <p:bldP spid="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805857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10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67240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423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342</Words>
  <Application>Microsoft Office PowerPoint</Application>
  <PresentationFormat>Widescreen</PresentationFormat>
  <Paragraphs>226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Lucida Bright</vt:lpstr>
      <vt:lpstr>Times New Roman</vt:lpstr>
      <vt:lpstr>Office Theme</vt:lpstr>
      <vt:lpstr>PowerPoint Presentation</vt:lpstr>
      <vt:lpstr>Sadržaj</vt:lpstr>
      <vt:lpstr>Stablo valića</vt:lpstr>
      <vt:lpstr>rank_1 (n) select_1 (n) access(n)</vt:lpstr>
      <vt:lpstr>RRR</vt:lpstr>
      <vt:lpstr>RRR</vt:lpstr>
      <vt:lpstr>RRR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hajrudinco@hotmail.com</dc:creator>
  <cp:lastModifiedBy>Hajrudin Ćoralić</cp:lastModifiedBy>
  <cp:revision>136</cp:revision>
  <cp:lastPrinted>2015-12-08T18:42:53Z</cp:lastPrinted>
  <dcterms:created xsi:type="dcterms:W3CDTF">2015-12-08T12:12:25Z</dcterms:created>
  <dcterms:modified xsi:type="dcterms:W3CDTF">2016-01-29T07:28:56Z</dcterms:modified>
</cp:coreProperties>
</file>