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2" r:id="rId9"/>
    <p:sldId id="267" r:id="rId10"/>
  </p:sldIdLst>
  <p:sldSz cx="12192000" cy="6858000"/>
  <p:notesSz cx="7099300" cy="102235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86E"/>
    <a:srgbClr val="993366"/>
    <a:srgbClr val="33CCCC"/>
    <a:srgbClr val="0066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1800"/>
              <a:t>Vrijeme izgradnje stabla</a:t>
            </a:r>
            <a:r>
              <a:rPr lang="hr-BA" sz="1800" baseline="0"/>
              <a:t> valića</a:t>
            </a:r>
            <a:endParaRPr lang="hr-BA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Sheet1!$B$2:$B$8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14</c:v>
                </c:pt>
                <c:pt idx="3">
                  <c:v>378</c:v>
                </c:pt>
                <c:pt idx="4">
                  <c:v>5516</c:v>
                </c:pt>
                <c:pt idx="5">
                  <c:v>155459</c:v>
                </c:pt>
                <c:pt idx="6">
                  <c:v>5107821</c:v>
                </c:pt>
              </c:numCache>
            </c:numRef>
          </c:val>
          <c:smooth val="0"/>
        </c:ser>
        <c:ser>
          <c:idx val="1"/>
          <c:order val="1"/>
          <c:tx>
            <c:v>8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28</c:v>
                </c:pt>
                <c:pt idx="3">
                  <c:v>757</c:v>
                </c:pt>
                <c:pt idx="4">
                  <c:v>11519</c:v>
                </c:pt>
                <c:pt idx="5">
                  <c:v>315767</c:v>
                </c:pt>
                <c:pt idx="6">
                  <c:v>10759557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Sheet1!$D$2:$D$8</c:f>
              <c:numCache>
                <c:formatCode>0</c:formatCode>
                <c:ptCount val="7"/>
                <c:pt idx="0">
                  <c:v>2</c:v>
                </c:pt>
                <c:pt idx="1">
                  <c:v>2</c:v>
                </c:pt>
                <c:pt idx="2">
                  <c:v>43</c:v>
                </c:pt>
                <c:pt idx="3">
                  <c:v>878</c:v>
                </c:pt>
                <c:pt idx="4">
                  <c:v>13267</c:v>
                </c:pt>
                <c:pt idx="5">
                  <c:v>370959</c:v>
                </c:pt>
                <c:pt idx="6">
                  <c:v>11329138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819584"/>
        <c:axId val="830811424"/>
      </c:lineChart>
      <c:catAx>
        <c:axId val="83081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400"/>
                  <a:t>Veličina ulazne</a:t>
                </a:r>
                <a:r>
                  <a:rPr lang="hr-BA" sz="1400" baseline="0"/>
                  <a:t> datoteke [broj znakova]</a:t>
                </a:r>
                <a:endParaRPr lang="hr-BA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30811424"/>
        <c:crosses val="autoZero"/>
        <c:auto val="1"/>
        <c:lblAlgn val="ctr"/>
        <c:lblOffset val="100"/>
        <c:noMultiLvlLbl val="0"/>
      </c:catAx>
      <c:valAx>
        <c:axId val="830811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sz="1400"/>
                  <a:t>Vrijeme [ms]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3081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1800"/>
              <a:t>Vrijeme izvršavanja upita - rank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Sheet1!$B$33:$B$39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Sheet1!$C$33:$C$39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Sheet1!$D$33:$D$39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7819312"/>
        <c:axId val="1267828016"/>
      </c:lineChart>
      <c:catAx>
        <c:axId val="1267819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28016"/>
        <c:crosses val="autoZero"/>
        <c:auto val="1"/>
        <c:lblAlgn val="ctr"/>
        <c:lblOffset val="100"/>
        <c:noMultiLvlLbl val="0"/>
      </c:catAx>
      <c:valAx>
        <c:axId val="12678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</a:t>
                </a:r>
                <a:r>
                  <a:rPr lang="el-GR"/>
                  <a:t>μ</a:t>
                </a:r>
                <a:r>
                  <a:rPr lang="hr-BA"/>
                  <a:t>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19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1800"/>
              <a:t>Vrijeme izvršavanja upita - select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Sheet1!$E$33:$E$39</c:f>
              <c:numCache>
                <c:formatCode>0</c:formatCode>
                <c:ptCount val="7"/>
                <c:pt idx="0">
                  <c:v>1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Sheet1!$F$32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Sheet1!$F$33:$F$39</c:f>
              <c:numCache>
                <c:formatCode>0</c:formatCode>
                <c:ptCount val="7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Sheet1!$G$32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Sheet1!$G$33:$G$39</c:f>
              <c:numCache>
                <c:formatCode>0</c:formatCode>
                <c:ptCount val="7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7832368"/>
        <c:axId val="1267817136"/>
      </c:lineChart>
      <c:catAx>
        <c:axId val="1267832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17136"/>
        <c:crosses val="autoZero"/>
        <c:auto val="1"/>
        <c:lblAlgn val="ctr"/>
        <c:lblOffset val="100"/>
        <c:noMultiLvlLbl val="0"/>
      </c:catAx>
      <c:valAx>
        <c:axId val="126781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</a:t>
                </a:r>
                <a:r>
                  <a:rPr lang="el-GR"/>
                  <a:t>μ</a:t>
                </a:r>
                <a:r>
                  <a:rPr lang="hr-BA"/>
                  <a:t>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/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 sz="1800"/>
              <a:t>Memorijsko zauzeće - cijeli proces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3310454108248443"/>
          <c:y val="8.6462781504391351E-2"/>
          <c:w val="0.85954555608670336"/>
          <c:h val="0.669363541912372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Sheet1!$B$60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Sheet1!$B$61:$B$67</c:f>
              <c:numCache>
                <c:formatCode>0.00</c:formatCode>
                <c:ptCount val="7"/>
                <c:pt idx="0">
                  <c:v>1.41</c:v>
                </c:pt>
                <c:pt idx="1">
                  <c:v>1.42</c:v>
                </c:pt>
                <c:pt idx="2">
                  <c:v>1.49</c:v>
                </c:pt>
                <c:pt idx="3">
                  <c:v>2</c:v>
                </c:pt>
                <c:pt idx="4">
                  <c:v>6.8</c:v>
                </c:pt>
                <c:pt idx="5">
                  <c:v>59.73</c:v>
                </c:pt>
                <c:pt idx="6">
                  <c:v>145.29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Sheet1!$C$60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Sheet1!$C$61:$C$67</c:f>
              <c:numCache>
                <c:formatCode>0.00</c:formatCode>
                <c:ptCount val="7"/>
                <c:pt idx="0">
                  <c:v>1.41</c:v>
                </c:pt>
                <c:pt idx="1">
                  <c:v>1.42</c:v>
                </c:pt>
                <c:pt idx="2">
                  <c:v>1.51</c:v>
                </c:pt>
                <c:pt idx="3">
                  <c:v>2.16</c:v>
                </c:pt>
                <c:pt idx="4">
                  <c:v>8.42</c:v>
                </c:pt>
                <c:pt idx="5">
                  <c:v>71.86</c:v>
                </c:pt>
                <c:pt idx="6">
                  <c:v>263.92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Sheet1!$D$60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Sheet1!$D$61:$D$67</c:f>
              <c:numCache>
                <c:formatCode>0.00</c:formatCode>
                <c:ptCount val="7"/>
                <c:pt idx="0">
                  <c:v>1.41</c:v>
                </c:pt>
                <c:pt idx="1">
                  <c:v>1.43</c:v>
                </c:pt>
                <c:pt idx="2">
                  <c:v>1.51</c:v>
                </c:pt>
                <c:pt idx="3">
                  <c:v>2.19</c:v>
                </c:pt>
                <c:pt idx="4">
                  <c:v>8.68</c:v>
                </c:pt>
                <c:pt idx="5">
                  <c:v>75.680000000000007</c:v>
                </c:pt>
                <c:pt idx="6">
                  <c:v>289.97000000000003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0113120"/>
        <c:axId val="1220101696"/>
      </c:lineChart>
      <c:catAx>
        <c:axId val="122011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20101696"/>
        <c:crosses val="autoZero"/>
        <c:auto val="1"/>
        <c:lblAlgn val="ctr"/>
        <c:lblOffset val="100"/>
        <c:noMultiLvlLbl val="0"/>
      </c:catAx>
      <c:valAx>
        <c:axId val="122010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Memorija [MB]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2011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0.04604</cdr:x>
      <cdr:y>0.01792</cdr:y>
    </cdr:from>
    <cdr:to>
      <cdr:x>0.17039</cdr:x>
      <cdr:y>0.09423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7777" y="89521"/>
          <a:ext cx="1074277" cy="3811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r-BA" sz="1400" dirty="0" smtClean="0"/>
            <a:t>(</a:t>
          </a:r>
          <a:r>
            <a:rPr lang="hr-BA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log skala</a:t>
          </a:r>
          <a:r>
            <a:rPr lang="hr-BA" sz="1400" dirty="0" smtClean="0"/>
            <a:t>)</a:t>
          </a:r>
          <a:endParaRPr lang="hr-BA" sz="1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85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99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6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98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8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27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20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57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90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0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77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C8DE-3622-414B-BC07-305EE99D1313}" type="datetimeFigureOut">
              <a:rPr lang="hr-HR" smtClean="0"/>
              <a:t>14.1.2016.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62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Čaušević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://www.userlogos.org/files/logos/apolloFER/FER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86" y="83354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BIOINFORMATIKA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6000">
              <a:schemeClr val="bg1">
                <a:lumMod val="9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Sadržaj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222" y="1727809"/>
            <a:ext cx="3571153" cy="2965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Stablo valića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64798" y="4327784"/>
            <a:ext cx="7377730" cy="127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RRR</a:t>
            </a:r>
          </a:p>
        </p:txBody>
      </p:sp>
    </p:spTree>
    <p:extLst>
      <p:ext uri="{BB962C8B-B14F-4D97-AF65-F5344CB8AC3E}">
        <p14:creationId xmlns:p14="http://schemas.microsoft.com/office/powerpoint/2010/main" val="10803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Stablo valića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283" y="1830233"/>
            <a:ext cx="802863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8180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8077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7974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7871" y="1830231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7768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7665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7562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5552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5420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828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1146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104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1359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23494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635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6"/>
          <p:cNvCxnSpPr>
            <a:endCxn id="31" idx="0"/>
          </p:cNvCxnSpPr>
          <p:nvPr/>
        </p:nvCxnSpPr>
        <p:spPr>
          <a:xfrm flipH="1">
            <a:off x="3373232" y="3414233"/>
            <a:ext cx="2834639" cy="1458153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5" idx="0"/>
          </p:cNvCxnSpPr>
          <p:nvPr/>
        </p:nvCxnSpPr>
        <p:spPr>
          <a:xfrm>
            <a:off x="6200837" y="3414233"/>
            <a:ext cx="2827606" cy="1458149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619854" y="796255"/>
            <a:ext cx="3225520" cy="809897"/>
            <a:chOff x="6619854" y="796255"/>
            <a:chExt cx="3225520" cy="809897"/>
          </a:xfrm>
        </p:grpSpPr>
        <p:sp>
          <p:nvSpPr>
            <p:cNvPr id="37" name="Rectangle 36"/>
            <p:cNvSpPr/>
            <p:nvPr/>
          </p:nvSpPr>
          <p:spPr>
            <a:xfrm>
              <a:off x="6619854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29751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2614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35477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5626" y="3838412"/>
            <a:ext cx="1619794" cy="809897"/>
            <a:chOff x="552660" y="2864207"/>
            <a:chExt cx="1619794" cy="809897"/>
          </a:xfrm>
        </p:grpSpPr>
        <p:sp>
          <p:nvSpPr>
            <p:cNvPr id="41" name="Rectangle 40"/>
            <p:cNvSpPr/>
            <p:nvPr/>
          </p:nvSpPr>
          <p:spPr>
            <a:xfrm>
              <a:off x="552660" y="2864207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2557" y="2864207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97699" y="3842856"/>
            <a:ext cx="1612760" cy="809897"/>
            <a:chOff x="9504733" y="2868654"/>
            <a:chExt cx="1612760" cy="809897"/>
          </a:xfrm>
        </p:grpSpPr>
        <p:sp>
          <p:nvSpPr>
            <p:cNvPr id="43" name="Rectangle 42"/>
            <p:cNvSpPr/>
            <p:nvPr/>
          </p:nvSpPr>
          <p:spPr>
            <a:xfrm>
              <a:off x="9504733" y="2868654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07596" y="2868654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61249" y="258421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71146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81043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90940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0837" y="2584209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734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0631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30528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34421" y="5646485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4318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54215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4112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4009" y="5646483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7665" y="5653672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37562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447459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1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rank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249" y="183023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1146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1043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0940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0837" y="183023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734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0631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0528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61249" y="2713479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71146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81043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90940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00837" y="2713477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0734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20631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0528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2961249" y="3724072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 xmlns="">
          <p:sp>
            <p:nvSpPr>
              <p:cNvPr id="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9" y="3724072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235242" y="5510899"/>
                <a:ext cx="10218822" cy="841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Problem?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Što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ako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ulazni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niz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ima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sSup>
                      <m:sSupPr>
                        <m:ctrlP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znakova</a:t>
                </a:r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!</a:t>
                </a:r>
                <a:endParaRPr lang="hr-HR" sz="1200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2" y="5510899"/>
                <a:ext cx="10218822" cy="841443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282" y="3330515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81179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1076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00973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10870" y="333051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20767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30664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40561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1281" y="2173067"/>
            <a:ext cx="3239589" cy="1157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870" y="2173065"/>
            <a:ext cx="3239589" cy="1157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1281" y="428548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81178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91075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00972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0869" y="4285482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20766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30663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240560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1796" y="2173065"/>
            <a:ext cx="3540698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SUPERBLOKOVI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8828" y="3194029"/>
            <a:ext cx="3283666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BLOKOVI</a:t>
            </a:r>
            <a:endParaRPr lang="hr-HR" sz="32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50150" y="188606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0047" y="188606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60763" y="74450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60763" y="195935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86972" y="317419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8717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05698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88815" y="3781618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8228" y="5560020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pomak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26983" y="5560021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razred</a:t>
            </a:r>
          </a:p>
        </p:txBody>
      </p:sp>
    </p:spTree>
    <p:extLst>
      <p:ext uri="{BB962C8B-B14F-4D97-AF65-F5344CB8AC3E}">
        <p14:creationId xmlns:p14="http://schemas.microsoft.com/office/powerpoint/2010/main" val="245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81" y="84603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2700" y="4732420"/>
            <a:ext cx="4881611" cy="731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0, 0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52084" y="4732420"/>
            <a:ext cx="4837152" cy="758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1, 6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01" y="546376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2598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495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2392" y="5463768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2289" y="5463767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2186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2083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1980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49648" y="546376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59545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69442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79339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7179" y="3224463"/>
            <a:ext cx="3176337" cy="1507955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8" idx="1"/>
          </p:cNvCxnSpPr>
          <p:nvPr/>
        </p:nvCxnSpPr>
        <p:spPr>
          <a:xfrm flipV="1">
            <a:off x="6461980" y="2566776"/>
            <a:ext cx="1608680" cy="2924304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 xmlns="">
          <p:sp>
            <p:nvSpPr>
              <p:cNvPr id="7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endCxn id="44" idx="2"/>
          </p:cNvCxnSpPr>
          <p:nvPr/>
        </p:nvCxnSpPr>
        <p:spPr>
          <a:xfrm flipV="1">
            <a:off x="5999747" y="6273663"/>
            <a:ext cx="57285" cy="584337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890721"/>
              </p:ext>
            </p:extLst>
          </p:nvPr>
        </p:nvGraphicFramePr>
        <p:xfrm>
          <a:off x="1956421" y="1351930"/>
          <a:ext cx="8639570" cy="499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26367"/>
            <a:ext cx="2892052" cy="1325563"/>
          </a:xfrm>
        </p:spPr>
        <p:txBody>
          <a:bodyPr/>
          <a:lstStyle/>
          <a:p>
            <a:r>
              <a:rPr lang="hr-BA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Rezultati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35171"/>
              </p:ext>
            </p:extLst>
          </p:nvPr>
        </p:nvGraphicFramePr>
        <p:xfrm>
          <a:off x="1956421" y="1351930"/>
          <a:ext cx="8639570" cy="499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280078"/>
              </p:ext>
            </p:extLst>
          </p:nvPr>
        </p:nvGraphicFramePr>
        <p:xfrm>
          <a:off x="1956421" y="1351930"/>
          <a:ext cx="8639570" cy="507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872551"/>
              </p:ext>
            </p:extLst>
          </p:nvPr>
        </p:nvGraphicFramePr>
        <p:xfrm>
          <a:off x="1956421" y="1351930"/>
          <a:ext cx="8639570" cy="507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810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3000">
              <a:schemeClr val="bg1">
                <a:lumMod val="9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Čaušević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ZAKLJUČAK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260</Words>
  <Application>Microsoft Office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Lucida Bright</vt:lpstr>
      <vt:lpstr>Times New Roman</vt:lpstr>
      <vt:lpstr>Office Theme</vt:lpstr>
      <vt:lpstr>PowerPoint Presentation</vt:lpstr>
      <vt:lpstr>Sadržaj</vt:lpstr>
      <vt:lpstr>Stablo valića</vt:lpstr>
      <vt:lpstr>rank</vt:lpstr>
      <vt:lpstr>RRR</vt:lpstr>
      <vt:lpstr>RRR</vt:lpstr>
      <vt:lpstr>RRR</vt:lpstr>
      <vt:lpstr>Rezultati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hajrudinco@hotmail.com</dc:creator>
  <cp:lastModifiedBy>Denis Čaušević</cp:lastModifiedBy>
  <cp:revision>120</cp:revision>
  <cp:lastPrinted>2015-12-08T18:42:53Z</cp:lastPrinted>
  <dcterms:created xsi:type="dcterms:W3CDTF">2015-12-08T12:12:25Z</dcterms:created>
  <dcterms:modified xsi:type="dcterms:W3CDTF">2016-01-14T21:12:41Z</dcterms:modified>
</cp:coreProperties>
</file>