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1" r:id="rId2"/>
    <p:sldId id="274" r:id="rId3"/>
    <p:sldId id="279" r:id="rId4"/>
    <p:sldId id="258" r:id="rId5"/>
    <p:sldId id="261" r:id="rId6"/>
    <p:sldId id="262" r:id="rId7"/>
    <p:sldId id="264" r:id="rId8"/>
    <p:sldId id="276" r:id="rId9"/>
    <p:sldId id="275" r:id="rId10"/>
    <p:sldId id="277" r:id="rId11"/>
    <p:sldId id="265" r:id="rId12"/>
    <p:sldId id="267" r:id="rId13"/>
    <p:sldId id="269" r:id="rId14"/>
    <p:sldId id="271" r:id="rId15"/>
    <p:sldId id="272" r:id="rId16"/>
    <p:sldId id="273" r:id="rId17"/>
    <p:sldId id="278" r:id="rId18"/>
    <p:sldId id="282" r:id="rId19"/>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C42870-436C-4B9B-8303-B877DBAD7CB1}" v="2" dt="2024-04-03T04:05:46.818"/>
    <p1510:client id="{1FCAA256-B058-4AED-8CEE-B32BFB8D742D}" v="362" dt="2024-04-02T10:55:52.363"/>
    <p1510:client id="{20F97EC6-1B1A-4974-9ED0-3CA733A987CB}" v="4" dt="2024-04-03T03:56:44.037"/>
    <p1510:client id="{36DD09D3-BA80-4B0D-81CE-B64EEEEF02F2}" v="200" dt="2024-04-02T07:06:12.047"/>
    <p1510:client id="{5210D60B-6522-4432-A9C8-18E8F91A2983}" v="836" dt="2024-04-02T19:10:36.482"/>
    <p1510:client id="{6D9F4FD2-C79E-4622-A170-0BAF9D3BE386}" v="1040" dt="2024-04-03T04:31:10.446"/>
    <p1510:client id="{85DCD4FD-8A2F-41F4-98D9-0121CF4C5962}" v="31" dt="2024-04-03T04:04:41.0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15F1DB-372E-45BD-8E0E-F44B1F3AC0A9}" type="doc">
      <dgm:prSet loTypeId="urn:microsoft.com/office/officeart/2005/8/layout/vList5" loCatId="list" qsTypeId="urn:microsoft.com/office/officeart/2005/8/quickstyle/simple1" qsCatId="simple" csTypeId="urn:microsoft.com/office/officeart/2005/8/colors/colorful4" csCatId="colorful" phldr="1"/>
      <dgm:spPr/>
    </dgm:pt>
    <dgm:pt modelId="{59669967-0DB0-4024-B249-B1804DE93E0D}">
      <dgm:prSet phldrT="[Text]" phldr="0"/>
      <dgm:spPr/>
      <dgm:t>
        <a:bodyPr/>
        <a:lstStyle/>
        <a:p>
          <a:pPr rtl="0"/>
          <a:r>
            <a:rPr lang="en-GB">
              <a:latin typeface="Aptos Display" panose="020F0302020204030204"/>
            </a:rPr>
            <a:t>IMPORTING DATA</a:t>
          </a:r>
          <a:endParaRPr lang="en-GB"/>
        </a:p>
      </dgm:t>
    </dgm:pt>
    <dgm:pt modelId="{D9A09C2C-2628-4D1D-B9CC-7840210D5A4D}" type="parTrans" cxnId="{99AFB5F5-67F8-4C2B-BBDF-82F64FC966D3}">
      <dgm:prSet/>
      <dgm:spPr/>
    </dgm:pt>
    <dgm:pt modelId="{C44CD678-8C4C-48D7-A71D-28120DC24A7E}" type="sibTrans" cxnId="{99AFB5F5-67F8-4C2B-BBDF-82F64FC966D3}">
      <dgm:prSet/>
      <dgm:spPr/>
      <dgm:t>
        <a:bodyPr/>
        <a:lstStyle/>
        <a:p>
          <a:endParaRPr lang="en-GB"/>
        </a:p>
      </dgm:t>
    </dgm:pt>
    <dgm:pt modelId="{88B2B143-598D-4A56-9995-DBA3EEEF243A}">
      <dgm:prSet phldrT="[Text]" phldr="0"/>
      <dgm:spPr/>
      <dgm:t>
        <a:bodyPr/>
        <a:lstStyle/>
        <a:p>
          <a:r>
            <a:rPr lang="en-GB">
              <a:latin typeface="Aptos Display" panose="020F0302020204030204"/>
            </a:rPr>
            <a:t>PREPROCESSING</a:t>
          </a:r>
          <a:endParaRPr lang="en-GB"/>
        </a:p>
      </dgm:t>
    </dgm:pt>
    <dgm:pt modelId="{D3930668-E66E-4CD5-B99B-680473D6CFE2}" type="parTrans" cxnId="{03AE5DA4-9A78-49CF-8EAC-664E8AE54C32}">
      <dgm:prSet/>
      <dgm:spPr/>
    </dgm:pt>
    <dgm:pt modelId="{FDFF141A-3169-4F30-9F7A-C3EE93DD33DA}" type="sibTrans" cxnId="{03AE5DA4-9A78-49CF-8EAC-664E8AE54C32}">
      <dgm:prSet/>
      <dgm:spPr/>
      <dgm:t>
        <a:bodyPr/>
        <a:lstStyle/>
        <a:p>
          <a:endParaRPr lang="en-GB"/>
        </a:p>
      </dgm:t>
    </dgm:pt>
    <dgm:pt modelId="{BC330356-9AE7-4AFA-977C-E7FB91A12796}">
      <dgm:prSet phldrT="[Text]" phldr="0"/>
      <dgm:spPr/>
      <dgm:t>
        <a:bodyPr/>
        <a:lstStyle/>
        <a:p>
          <a:r>
            <a:rPr lang="en-GB">
              <a:latin typeface="Aptos Display" panose="020F0302020204030204"/>
            </a:rPr>
            <a:t>TRAINING</a:t>
          </a:r>
          <a:endParaRPr lang="en-GB"/>
        </a:p>
      </dgm:t>
    </dgm:pt>
    <dgm:pt modelId="{7B6DED08-7656-4BFE-AFD8-0DE11F60857A}" type="parTrans" cxnId="{46F25F48-838A-403E-9756-60D2FD8536DC}">
      <dgm:prSet/>
      <dgm:spPr/>
    </dgm:pt>
    <dgm:pt modelId="{38C42E45-B134-4D3D-B626-12272F322F8B}" type="sibTrans" cxnId="{46F25F48-838A-403E-9756-60D2FD8536DC}">
      <dgm:prSet/>
      <dgm:spPr/>
      <dgm:t>
        <a:bodyPr/>
        <a:lstStyle/>
        <a:p>
          <a:endParaRPr lang="en-GB"/>
        </a:p>
      </dgm:t>
    </dgm:pt>
    <dgm:pt modelId="{E43DC5E9-AEB4-4497-9E87-B64093594154}">
      <dgm:prSet phldr="0"/>
      <dgm:spPr/>
      <dgm:t>
        <a:bodyPr/>
        <a:lstStyle/>
        <a:p>
          <a:pPr rtl="0"/>
          <a:r>
            <a:rPr lang="en-GB">
              <a:latin typeface="Aptos Display" panose="020F0302020204030204"/>
            </a:rPr>
            <a:t>PREDICTING STOCK PRICE</a:t>
          </a:r>
        </a:p>
      </dgm:t>
    </dgm:pt>
    <dgm:pt modelId="{72B57707-334A-48E1-B58E-272B15E7AC1A}" type="parTrans" cxnId="{2B1104F7-61DC-42DA-9CFB-9FBF544FD9F1}">
      <dgm:prSet/>
      <dgm:spPr/>
    </dgm:pt>
    <dgm:pt modelId="{2075EAD9-BDDB-486D-B414-AC7C581E6BF5}" type="sibTrans" cxnId="{2B1104F7-61DC-42DA-9CFB-9FBF544FD9F1}">
      <dgm:prSet/>
      <dgm:spPr/>
      <dgm:t>
        <a:bodyPr/>
        <a:lstStyle/>
        <a:p>
          <a:endParaRPr lang="en-GB"/>
        </a:p>
      </dgm:t>
    </dgm:pt>
    <dgm:pt modelId="{1EF49732-CFEF-4C0E-A302-9C3C7AFA535D}">
      <dgm:prSet phldr="0"/>
      <dgm:spPr/>
      <dgm:t>
        <a:bodyPr/>
        <a:lstStyle/>
        <a:p>
          <a:pPr rtl="0"/>
          <a:r>
            <a:rPr lang="en-GB">
              <a:latin typeface="Aptos Display" panose="020F0302020204030204"/>
            </a:rPr>
            <a:t>VISUALISING</a:t>
          </a:r>
        </a:p>
      </dgm:t>
    </dgm:pt>
    <dgm:pt modelId="{E53635BA-9E0F-48E3-AFE7-659FB0A2DB78}" type="parTrans" cxnId="{F6D1D4D3-C718-4ACE-A3AE-A9754181D9EF}">
      <dgm:prSet/>
      <dgm:spPr/>
    </dgm:pt>
    <dgm:pt modelId="{D17C7AE7-3B5E-4BE7-ACB5-ACB4A3E2590D}" type="sibTrans" cxnId="{F6D1D4D3-C718-4ACE-A3AE-A9754181D9EF}">
      <dgm:prSet/>
      <dgm:spPr/>
      <dgm:t>
        <a:bodyPr/>
        <a:lstStyle/>
        <a:p>
          <a:endParaRPr lang="en-GB"/>
        </a:p>
      </dgm:t>
    </dgm:pt>
    <dgm:pt modelId="{A43CF27A-1E9B-4A84-906C-8595F6CA9516}">
      <dgm:prSet phldr="0"/>
      <dgm:spPr/>
      <dgm:t>
        <a:bodyPr/>
        <a:lstStyle/>
        <a:p>
          <a:pPr rtl="0"/>
          <a:r>
            <a:rPr lang="en-GB">
              <a:latin typeface="Aptos Display" panose="020F0302020204030204"/>
            </a:rPr>
            <a:t>BUILDING LSTM MODEL</a:t>
          </a:r>
        </a:p>
      </dgm:t>
    </dgm:pt>
    <dgm:pt modelId="{6054F864-CB79-466C-8816-0B7F03AA0005}" type="parTrans" cxnId="{80EA108E-FAD3-4786-99CB-D8D3ECA477CE}">
      <dgm:prSet/>
      <dgm:spPr/>
    </dgm:pt>
    <dgm:pt modelId="{D104B3B8-ADD7-43B3-82C7-426C980CA54B}" type="sibTrans" cxnId="{80EA108E-FAD3-4786-99CB-D8D3ECA477CE}">
      <dgm:prSet/>
      <dgm:spPr/>
      <dgm:t>
        <a:bodyPr/>
        <a:lstStyle/>
        <a:p>
          <a:endParaRPr lang="en-GB"/>
        </a:p>
      </dgm:t>
    </dgm:pt>
    <dgm:pt modelId="{BAA4BD93-DF36-4FBA-953F-892DC1C0B784}">
      <dgm:prSet phldr="0"/>
      <dgm:spPr/>
      <dgm:t>
        <a:bodyPr/>
        <a:lstStyle/>
        <a:p>
          <a:r>
            <a:rPr lang="en-GB">
              <a:latin typeface="Aptos Display" panose="020F0302020204030204"/>
            </a:rPr>
            <a:t>VISUALISING</a:t>
          </a:r>
        </a:p>
      </dgm:t>
    </dgm:pt>
    <dgm:pt modelId="{BCCCAF2A-A548-48BB-9F26-F7AB3240B036}" type="parTrans" cxnId="{FD12EBA9-551A-4409-B445-D2389844B8DC}">
      <dgm:prSet/>
      <dgm:spPr/>
    </dgm:pt>
    <dgm:pt modelId="{1CEA31B3-DD68-46DE-9074-71C4BED068E4}" type="sibTrans" cxnId="{FD12EBA9-551A-4409-B445-D2389844B8DC}">
      <dgm:prSet/>
      <dgm:spPr/>
      <dgm:t>
        <a:bodyPr/>
        <a:lstStyle/>
        <a:p>
          <a:endParaRPr lang="en-GB"/>
        </a:p>
      </dgm:t>
    </dgm:pt>
    <dgm:pt modelId="{D4A45BF2-0020-40AC-855C-A2FDD5C54622}" type="pres">
      <dgm:prSet presAssocID="{4A15F1DB-372E-45BD-8E0E-F44B1F3AC0A9}" presName="Name0" presStyleCnt="0">
        <dgm:presLayoutVars>
          <dgm:dir/>
          <dgm:animLvl val="lvl"/>
          <dgm:resizeHandles val="exact"/>
        </dgm:presLayoutVars>
      </dgm:prSet>
      <dgm:spPr/>
    </dgm:pt>
    <dgm:pt modelId="{35BB2730-E1A3-4E06-95EC-C25D47C58141}" type="pres">
      <dgm:prSet presAssocID="{59669967-0DB0-4024-B249-B1804DE93E0D}" presName="linNode" presStyleCnt="0"/>
      <dgm:spPr/>
    </dgm:pt>
    <dgm:pt modelId="{BC5A059D-2B56-4FCE-97C0-8C257EBCABB4}" type="pres">
      <dgm:prSet presAssocID="{59669967-0DB0-4024-B249-B1804DE93E0D}" presName="parentText" presStyleLbl="node1" presStyleIdx="0" presStyleCnt="7">
        <dgm:presLayoutVars>
          <dgm:chMax val="1"/>
          <dgm:bulletEnabled val="1"/>
        </dgm:presLayoutVars>
      </dgm:prSet>
      <dgm:spPr/>
    </dgm:pt>
    <dgm:pt modelId="{850BEDC9-080F-4706-8C1D-0AE6B2D19D10}" type="pres">
      <dgm:prSet presAssocID="{C44CD678-8C4C-48D7-A71D-28120DC24A7E}" presName="sp" presStyleCnt="0"/>
      <dgm:spPr/>
    </dgm:pt>
    <dgm:pt modelId="{D143F5A6-12F0-43DB-8A6A-D3EA409BB556}" type="pres">
      <dgm:prSet presAssocID="{1EF49732-CFEF-4C0E-A302-9C3C7AFA535D}" presName="linNode" presStyleCnt="0"/>
      <dgm:spPr/>
    </dgm:pt>
    <dgm:pt modelId="{19A2E4F8-F0DF-4115-8899-99F5DD4BC2CB}" type="pres">
      <dgm:prSet presAssocID="{1EF49732-CFEF-4C0E-A302-9C3C7AFA535D}" presName="parentText" presStyleLbl="node1" presStyleIdx="1" presStyleCnt="7">
        <dgm:presLayoutVars>
          <dgm:chMax val="1"/>
          <dgm:bulletEnabled val="1"/>
        </dgm:presLayoutVars>
      </dgm:prSet>
      <dgm:spPr/>
    </dgm:pt>
    <dgm:pt modelId="{75D6A658-1049-41E5-A8BF-F574B71E2E16}" type="pres">
      <dgm:prSet presAssocID="{D17C7AE7-3B5E-4BE7-ACB5-ACB4A3E2590D}" presName="sp" presStyleCnt="0"/>
      <dgm:spPr/>
    </dgm:pt>
    <dgm:pt modelId="{40C8F2C5-D43C-44E2-884A-D6A8EB420DB6}" type="pres">
      <dgm:prSet presAssocID="{88B2B143-598D-4A56-9995-DBA3EEEF243A}" presName="linNode" presStyleCnt="0"/>
      <dgm:spPr/>
    </dgm:pt>
    <dgm:pt modelId="{04787050-CC2C-4A4D-826E-167A06248C1A}" type="pres">
      <dgm:prSet presAssocID="{88B2B143-598D-4A56-9995-DBA3EEEF243A}" presName="parentText" presStyleLbl="node1" presStyleIdx="2" presStyleCnt="7">
        <dgm:presLayoutVars>
          <dgm:chMax val="1"/>
          <dgm:bulletEnabled val="1"/>
        </dgm:presLayoutVars>
      </dgm:prSet>
      <dgm:spPr/>
    </dgm:pt>
    <dgm:pt modelId="{A5374EC6-6B1C-47CF-B3D0-D8203B1BC4E1}" type="pres">
      <dgm:prSet presAssocID="{FDFF141A-3169-4F30-9F7A-C3EE93DD33DA}" presName="sp" presStyleCnt="0"/>
      <dgm:spPr/>
    </dgm:pt>
    <dgm:pt modelId="{F8FF44CD-6033-45CB-8686-59B607D47556}" type="pres">
      <dgm:prSet presAssocID="{A43CF27A-1E9B-4A84-906C-8595F6CA9516}" presName="linNode" presStyleCnt="0"/>
      <dgm:spPr/>
    </dgm:pt>
    <dgm:pt modelId="{4FD4DA61-D9FA-484B-94E5-21F7AAAF4426}" type="pres">
      <dgm:prSet presAssocID="{A43CF27A-1E9B-4A84-906C-8595F6CA9516}" presName="parentText" presStyleLbl="node1" presStyleIdx="3" presStyleCnt="7">
        <dgm:presLayoutVars>
          <dgm:chMax val="1"/>
          <dgm:bulletEnabled val="1"/>
        </dgm:presLayoutVars>
      </dgm:prSet>
      <dgm:spPr/>
    </dgm:pt>
    <dgm:pt modelId="{35926A6B-2012-4C0A-B827-2934BDD68002}" type="pres">
      <dgm:prSet presAssocID="{D104B3B8-ADD7-43B3-82C7-426C980CA54B}" presName="sp" presStyleCnt="0"/>
      <dgm:spPr/>
    </dgm:pt>
    <dgm:pt modelId="{49B9145C-49F6-4D1F-99AE-78FD7690AB86}" type="pres">
      <dgm:prSet presAssocID="{BC330356-9AE7-4AFA-977C-E7FB91A12796}" presName="linNode" presStyleCnt="0"/>
      <dgm:spPr/>
    </dgm:pt>
    <dgm:pt modelId="{433D35E8-B642-4556-9830-BF1BC6A95FAE}" type="pres">
      <dgm:prSet presAssocID="{BC330356-9AE7-4AFA-977C-E7FB91A12796}" presName="parentText" presStyleLbl="node1" presStyleIdx="4" presStyleCnt="7">
        <dgm:presLayoutVars>
          <dgm:chMax val="1"/>
          <dgm:bulletEnabled val="1"/>
        </dgm:presLayoutVars>
      </dgm:prSet>
      <dgm:spPr/>
    </dgm:pt>
    <dgm:pt modelId="{F09B0DC9-C722-4130-95C4-09C8093D5F96}" type="pres">
      <dgm:prSet presAssocID="{38C42E45-B134-4D3D-B626-12272F322F8B}" presName="sp" presStyleCnt="0"/>
      <dgm:spPr/>
    </dgm:pt>
    <dgm:pt modelId="{390B288D-7271-479F-A5B6-392A3282B097}" type="pres">
      <dgm:prSet presAssocID="{E43DC5E9-AEB4-4497-9E87-B64093594154}" presName="linNode" presStyleCnt="0"/>
      <dgm:spPr/>
    </dgm:pt>
    <dgm:pt modelId="{38FC4D25-BC4A-4227-9F64-A9E999E27B26}" type="pres">
      <dgm:prSet presAssocID="{E43DC5E9-AEB4-4497-9E87-B64093594154}" presName="parentText" presStyleLbl="node1" presStyleIdx="5" presStyleCnt="7">
        <dgm:presLayoutVars>
          <dgm:chMax val="1"/>
          <dgm:bulletEnabled val="1"/>
        </dgm:presLayoutVars>
      </dgm:prSet>
      <dgm:spPr/>
    </dgm:pt>
    <dgm:pt modelId="{79F36102-284E-4649-965C-A9AC03692DFC}" type="pres">
      <dgm:prSet presAssocID="{2075EAD9-BDDB-486D-B414-AC7C581E6BF5}" presName="sp" presStyleCnt="0"/>
      <dgm:spPr/>
    </dgm:pt>
    <dgm:pt modelId="{C226195C-0573-4255-A14A-ECB24D6EE278}" type="pres">
      <dgm:prSet presAssocID="{BAA4BD93-DF36-4FBA-953F-892DC1C0B784}" presName="linNode" presStyleCnt="0"/>
      <dgm:spPr/>
    </dgm:pt>
    <dgm:pt modelId="{DA7D7007-1BFE-404A-8577-D0571882C6AF}" type="pres">
      <dgm:prSet presAssocID="{BAA4BD93-DF36-4FBA-953F-892DC1C0B784}" presName="parentText" presStyleLbl="node1" presStyleIdx="6" presStyleCnt="7">
        <dgm:presLayoutVars>
          <dgm:chMax val="1"/>
          <dgm:bulletEnabled val="1"/>
        </dgm:presLayoutVars>
      </dgm:prSet>
      <dgm:spPr/>
    </dgm:pt>
  </dgm:ptLst>
  <dgm:cxnLst>
    <dgm:cxn modelId="{B7CA6D34-9872-401C-9F4F-7C014F78A45B}" type="presOf" srcId="{A43CF27A-1E9B-4A84-906C-8595F6CA9516}" destId="{4FD4DA61-D9FA-484B-94E5-21F7AAAF4426}" srcOrd="0" destOrd="0" presId="urn:microsoft.com/office/officeart/2005/8/layout/vList5"/>
    <dgm:cxn modelId="{ADC0583D-8402-4F11-B3D7-0D47E0061BFC}" type="presOf" srcId="{BAA4BD93-DF36-4FBA-953F-892DC1C0B784}" destId="{DA7D7007-1BFE-404A-8577-D0571882C6AF}" srcOrd="0" destOrd="0" presId="urn:microsoft.com/office/officeart/2005/8/layout/vList5"/>
    <dgm:cxn modelId="{46F25F48-838A-403E-9756-60D2FD8536DC}" srcId="{4A15F1DB-372E-45BD-8E0E-F44B1F3AC0A9}" destId="{BC330356-9AE7-4AFA-977C-E7FB91A12796}" srcOrd="4" destOrd="0" parTransId="{7B6DED08-7656-4BFE-AFD8-0DE11F60857A}" sibTransId="{38C42E45-B134-4D3D-B626-12272F322F8B}"/>
    <dgm:cxn modelId="{FF425352-DA4C-4AF2-B6F9-442B8DC7F957}" type="presOf" srcId="{59669967-0DB0-4024-B249-B1804DE93E0D}" destId="{BC5A059D-2B56-4FCE-97C0-8C257EBCABB4}" srcOrd="0" destOrd="0" presId="urn:microsoft.com/office/officeart/2005/8/layout/vList5"/>
    <dgm:cxn modelId="{80EA108E-FAD3-4786-99CB-D8D3ECA477CE}" srcId="{4A15F1DB-372E-45BD-8E0E-F44B1F3AC0A9}" destId="{A43CF27A-1E9B-4A84-906C-8595F6CA9516}" srcOrd="3" destOrd="0" parTransId="{6054F864-CB79-466C-8816-0B7F03AA0005}" sibTransId="{D104B3B8-ADD7-43B3-82C7-426C980CA54B}"/>
    <dgm:cxn modelId="{C03CAC99-1483-4F1F-A864-213F7DBD7F6C}" type="presOf" srcId="{4A15F1DB-372E-45BD-8E0E-F44B1F3AC0A9}" destId="{D4A45BF2-0020-40AC-855C-A2FDD5C54622}" srcOrd="0" destOrd="0" presId="urn:microsoft.com/office/officeart/2005/8/layout/vList5"/>
    <dgm:cxn modelId="{03AE5DA4-9A78-49CF-8EAC-664E8AE54C32}" srcId="{4A15F1DB-372E-45BD-8E0E-F44B1F3AC0A9}" destId="{88B2B143-598D-4A56-9995-DBA3EEEF243A}" srcOrd="2" destOrd="0" parTransId="{D3930668-E66E-4CD5-B99B-680473D6CFE2}" sibTransId="{FDFF141A-3169-4F30-9F7A-C3EE93DD33DA}"/>
    <dgm:cxn modelId="{BE5EC4A9-1869-4954-805E-5ED65B2E1160}" type="presOf" srcId="{88B2B143-598D-4A56-9995-DBA3EEEF243A}" destId="{04787050-CC2C-4A4D-826E-167A06248C1A}" srcOrd="0" destOrd="0" presId="urn:microsoft.com/office/officeart/2005/8/layout/vList5"/>
    <dgm:cxn modelId="{FD12EBA9-551A-4409-B445-D2389844B8DC}" srcId="{4A15F1DB-372E-45BD-8E0E-F44B1F3AC0A9}" destId="{BAA4BD93-DF36-4FBA-953F-892DC1C0B784}" srcOrd="6" destOrd="0" parTransId="{BCCCAF2A-A548-48BB-9F26-F7AB3240B036}" sibTransId="{1CEA31B3-DD68-46DE-9074-71C4BED068E4}"/>
    <dgm:cxn modelId="{F053F1B4-62AC-4D9B-B41B-6C7BDE25580A}" type="presOf" srcId="{E43DC5E9-AEB4-4497-9E87-B64093594154}" destId="{38FC4D25-BC4A-4227-9F64-A9E999E27B26}" srcOrd="0" destOrd="0" presId="urn:microsoft.com/office/officeart/2005/8/layout/vList5"/>
    <dgm:cxn modelId="{B8E2EFCC-0AAC-40C5-9448-96B7C47A2E75}" type="presOf" srcId="{BC330356-9AE7-4AFA-977C-E7FB91A12796}" destId="{433D35E8-B642-4556-9830-BF1BC6A95FAE}" srcOrd="0" destOrd="0" presId="urn:microsoft.com/office/officeart/2005/8/layout/vList5"/>
    <dgm:cxn modelId="{F6D1D4D3-C718-4ACE-A3AE-A9754181D9EF}" srcId="{4A15F1DB-372E-45BD-8E0E-F44B1F3AC0A9}" destId="{1EF49732-CFEF-4C0E-A302-9C3C7AFA535D}" srcOrd="1" destOrd="0" parTransId="{E53635BA-9E0F-48E3-AFE7-659FB0A2DB78}" sibTransId="{D17C7AE7-3B5E-4BE7-ACB5-ACB4A3E2590D}"/>
    <dgm:cxn modelId="{452C75EF-D3F8-47B0-AB7F-DE919DA90CB6}" type="presOf" srcId="{1EF49732-CFEF-4C0E-A302-9C3C7AFA535D}" destId="{19A2E4F8-F0DF-4115-8899-99F5DD4BC2CB}" srcOrd="0" destOrd="0" presId="urn:microsoft.com/office/officeart/2005/8/layout/vList5"/>
    <dgm:cxn modelId="{99AFB5F5-67F8-4C2B-BBDF-82F64FC966D3}" srcId="{4A15F1DB-372E-45BD-8E0E-F44B1F3AC0A9}" destId="{59669967-0DB0-4024-B249-B1804DE93E0D}" srcOrd="0" destOrd="0" parTransId="{D9A09C2C-2628-4D1D-B9CC-7840210D5A4D}" sibTransId="{C44CD678-8C4C-48D7-A71D-28120DC24A7E}"/>
    <dgm:cxn modelId="{2B1104F7-61DC-42DA-9CFB-9FBF544FD9F1}" srcId="{4A15F1DB-372E-45BD-8E0E-F44B1F3AC0A9}" destId="{E43DC5E9-AEB4-4497-9E87-B64093594154}" srcOrd="5" destOrd="0" parTransId="{72B57707-334A-48E1-B58E-272B15E7AC1A}" sibTransId="{2075EAD9-BDDB-486D-B414-AC7C581E6BF5}"/>
    <dgm:cxn modelId="{4B1991BC-B0BD-46A1-89F5-74FB9016CE0A}" type="presParOf" srcId="{D4A45BF2-0020-40AC-855C-A2FDD5C54622}" destId="{35BB2730-E1A3-4E06-95EC-C25D47C58141}" srcOrd="0" destOrd="0" presId="urn:microsoft.com/office/officeart/2005/8/layout/vList5"/>
    <dgm:cxn modelId="{589B9193-4EFC-45BC-9920-93415009A39E}" type="presParOf" srcId="{35BB2730-E1A3-4E06-95EC-C25D47C58141}" destId="{BC5A059D-2B56-4FCE-97C0-8C257EBCABB4}" srcOrd="0" destOrd="0" presId="urn:microsoft.com/office/officeart/2005/8/layout/vList5"/>
    <dgm:cxn modelId="{2C169C4B-00B1-4002-813B-705E100AF177}" type="presParOf" srcId="{D4A45BF2-0020-40AC-855C-A2FDD5C54622}" destId="{850BEDC9-080F-4706-8C1D-0AE6B2D19D10}" srcOrd="1" destOrd="0" presId="urn:microsoft.com/office/officeart/2005/8/layout/vList5"/>
    <dgm:cxn modelId="{A91F31BB-6781-4E51-952B-1B7F61964D16}" type="presParOf" srcId="{D4A45BF2-0020-40AC-855C-A2FDD5C54622}" destId="{D143F5A6-12F0-43DB-8A6A-D3EA409BB556}" srcOrd="2" destOrd="0" presId="urn:microsoft.com/office/officeart/2005/8/layout/vList5"/>
    <dgm:cxn modelId="{97AE39D8-754E-43C2-9139-29D3DA560CDC}" type="presParOf" srcId="{D143F5A6-12F0-43DB-8A6A-D3EA409BB556}" destId="{19A2E4F8-F0DF-4115-8899-99F5DD4BC2CB}" srcOrd="0" destOrd="0" presId="urn:microsoft.com/office/officeart/2005/8/layout/vList5"/>
    <dgm:cxn modelId="{F073DE16-0A1A-42C6-BE77-18C4795F5F11}" type="presParOf" srcId="{D4A45BF2-0020-40AC-855C-A2FDD5C54622}" destId="{75D6A658-1049-41E5-A8BF-F574B71E2E16}" srcOrd="3" destOrd="0" presId="urn:microsoft.com/office/officeart/2005/8/layout/vList5"/>
    <dgm:cxn modelId="{25E0E07A-8B13-47D6-A5AA-BFD66F6DD387}" type="presParOf" srcId="{D4A45BF2-0020-40AC-855C-A2FDD5C54622}" destId="{40C8F2C5-D43C-44E2-884A-D6A8EB420DB6}" srcOrd="4" destOrd="0" presId="urn:microsoft.com/office/officeart/2005/8/layout/vList5"/>
    <dgm:cxn modelId="{1593D58D-DC39-49B5-8041-C87BF692D186}" type="presParOf" srcId="{40C8F2C5-D43C-44E2-884A-D6A8EB420DB6}" destId="{04787050-CC2C-4A4D-826E-167A06248C1A}" srcOrd="0" destOrd="0" presId="urn:microsoft.com/office/officeart/2005/8/layout/vList5"/>
    <dgm:cxn modelId="{23B9C8F5-B348-4EDA-8098-F4FD078FF5EE}" type="presParOf" srcId="{D4A45BF2-0020-40AC-855C-A2FDD5C54622}" destId="{A5374EC6-6B1C-47CF-B3D0-D8203B1BC4E1}" srcOrd="5" destOrd="0" presId="urn:microsoft.com/office/officeart/2005/8/layout/vList5"/>
    <dgm:cxn modelId="{FAF99208-3C73-44E1-A3D6-4EC37D5CA75A}" type="presParOf" srcId="{D4A45BF2-0020-40AC-855C-A2FDD5C54622}" destId="{F8FF44CD-6033-45CB-8686-59B607D47556}" srcOrd="6" destOrd="0" presId="urn:microsoft.com/office/officeart/2005/8/layout/vList5"/>
    <dgm:cxn modelId="{29D1A41B-F752-4E8E-98F3-E9FA5DC5DBDD}" type="presParOf" srcId="{F8FF44CD-6033-45CB-8686-59B607D47556}" destId="{4FD4DA61-D9FA-484B-94E5-21F7AAAF4426}" srcOrd="0" destOrd="0" presId="urn:microsoft.com/office/officeart/2005/8/layout/vList5"/>
    <dgm:cxn modelId="{C0E0A76B-CCE0-45C0-98B0-C0CA93F1FDF8}" type="presParOf" srcId="{D4A45BF2-0020-40AC-855C-A2FDD5C54622}" destId="{35926A6B-2012-4C0A-B827-2934BDD68002}" srcOrd="7" destOrd="0" presId="urn:microsoft.com/office/officeart/2005/8/layout/vList5"/>
    <dgm:cxn modelId="{189A9E62-546B-478C-B2CE-78C938CECFE4}" type="presParOf" srcId="{D4A45BF2-0020-40AC-855C-A2FDD5C54622}" destId="{49B9145C-49F6-4D1F-99AE-78FD7690AB86}" srcOrd="8" destOrd="0" presId="urn:microsoft.com/office/officeart/2005/8/layout/vList5"/>
    <dgm:cxn modelId="{F3F0CCC1-F749-47F2-9002-6C82F729F70A}" type="presParOf" srcId="{49B9145C-49F6-4D1F-99AE-78FD7690AB86}" destId="{433D35E8-B642-4556-9830-BF1BC6A95FAE}" srcOrd="0" destOrd="0" presId="urn:microsoft.com/office/officeart/2005/8/layout/vList5"/>
    <dgm:cxn modelId="{B289DC93-BC9E-40C3-A93C-6DB0E261F8E2}" type="presParOf" srcId="{D4A45BF2-0020-40AC-855C-A2FDD5C54622}" destId="{F09B0DC9-C722-4130-95C4-09C8093D5F96}" srcOrd="9" destOrd="0" presId="urn:microsoft.com/office/officeart/2005/8/layout/vList5"/>
    <dgm:cxn modelId="{00D184CB-F70C-44A5-A148-D0CBD4943086}" type="presParOf" srcId="{D4A45BF2-0020-40AC-855C-A2FDD5C54622}" destId="{390B288D-7271-479F-A5B6-392A3282B097}" srcOrd="10" destOrd="0" presId="urn:microsoft.com/office/officeart/2005/8/layout/vList5"/>
    <dgm:cxn modelId="{4ACF4F65-4B6A-44E7-AE6F-7AF9141A5F6B}" type="presParOf" srcId="{390B288D-7271-479F-A5B6-392A3282B097}" destId="{38FC4D25-BC4A-4227-9F64-A9E999E27B26}" srcOrd="0" destOrd="0" presId="urn:microsoft.com/office/officeart/2005/8/layout/vList5"/>
    <dgm:cxn modelId="{18208CDB-AC6B-43EF-9083-781209585416}" type="presParOf" srcId="{D4A45BF2-0020-40AC-855C-A2FDD5C54622}" destId="{79F36102-284E-4649-965C-A9AC03692DFC}" srcOrd="11" destOrd="0" presId="urn:microsoft.com/office/officeart/2005/8/layout/vList5"/>
    <dgm:cxn modelId="{E70A6E6F-FACF-4ACF-8983-78A6ABEEC3AD}" type="presParOf" srcId="{D4A45BF2-0020-40AC-855C-A2FDD5C54622}" destId="{C226195C-0573-4255-A14A-ECB24D6EE278}" srcOrd="12" destOrd="0" presId="urn:microsoft.com/office/officeart/2005/8/layout/vList5"/>
    <dgm:cxn modelId="{A9EA8FCC-A01A-4D43-802C-ADDFB654B898}" type="presParOf" srcId="{C226195C-0573-4255-A14A-ECB24D6EE278}" destId="{DA7D7007-1BFE-404A-8577-D0571882C6AF}"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5A059D-2B56-4FCE-97C0-8C257EBCABB4}">
      <dsp:nvSpPr>
        <dsp:cNvPr id="0" name=""/>
        <dsp:cNvSpPr/>
      </dsp:nvSpPr>
      <dsp:spPr>
        <a:xfrm>
          <a:off x="1467104" y="419"/>
          <a:ext cx="1650492" cy="671854"/>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rtl="0">
            <a:lnSpc>
              <a:spcPct val="90000"/>
            </a:lnSpc>
            <a:spcBef>
              <a:spcPct val="0"/>
            </a:spcBef>
            <a:spcAft>
              <a:spcPct val="35000"/>
            </a:spcAft>
            <a:buNone/>
          </a:pPr>
          <a:r>
            <a:rPr lang="en-GB" sz="1400" kern="1200">
              <a:latin typeface="Aptos Display" panose="020F0302020204030204"/>
            </a:rPr>
            <a:t>IMPORTING DATA</a:t>
          </a:r>
          <a:endParaRPr lang="en-GB" sz="1400" kern="1200"/>
        </a:p>
      </dsp:txBody>
      <dsp:txXfrm>
        <a:off x="1499901" y="33216"/>
        <a:ext cx="1584898" cy="606260"/>
      </dsp:txXfrm>
    </dsp:sp>
    <dsp:sp modelId="{19A2E4F8-F0DF-4115-8899-99F5DD4BC2CB}">
      <dsp:nvSpPr>
        <dsp:cNvPr id="0" name=""/>
        <dsp:cNvSpPr/>
      </dsp:nvSpPr>
      <dsp:spPr>
        <a:xfrm>
          <a:off x="1467104" y="705866"/>
          <a:ext cx="1650492" cy="671854"/>
        </a:xfrm>
        <a:prstGeom prst="roundRect">
          <a:avLst/>
        </a:prstGeom>
        <a:solidFill>
          <a:schemeClr val="accent4">
            <a:hueOff val="1099990"/>
            <a:satOff val="-4867"/>
            <a:lumOff val="-81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rtl="0">
            <a:lnSpc>
              <a:spcPct val="90000"/>
            </a:lnSpc>
            <a:spcBef>
              <a:spcPct val="0"/>
            </a:spcBef>
            <a:spcAft>
              <a:spcPct val="35000"/>
            </a:spcAft>
            <a:buNone/>
          </a:pPr>
          <a:r>
            <a:rPr lang="en-GB" sz="1400" kern="1200">
              <a:latin typeface="Aptos Display" panose="020F0302020204030204"/>
            </a:rPr>
            <a:t>VISUALISING</a:t>
          </a:r>
        </a:p>
      </dsp:txBody>
      <dsp:txXfrm>
        <a:off x="1499901" y="738663"/>
        <a:ext cx="1584898" cy="606260"/>
      </dsp:txXfrm>
    </dsp:sp>
    <dsp:sp modelId="{04787050-CC2C-4A4D-826E-167A06248C1A}">
      <dsp:nvSpPr>
        <dsp:cNvPr id="0" name=""/>
        <dsp:cNvSpPr/>
      </dsp:nvSpPr>
      <dsp:spPr>
        <a:xfrm>
          <a:off x="1467104" y="1411313"/>
          <a:ext cx="1650492" cy="671854"/>
        </a:xfrm>
        <a:prstGeom prst="roundRect">
          <a:avLst/>
        </a:prstGeom>
        <a:solidFill>
          <a:schemeClr val="accent4">
            <a:hueOff val="2199979"/>
            <a:satOff val="-9734"/>
            <a:lumOff val="-163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GB" sz="1400" kern="1200">
              <a:latin typeface="Aptos Display" panose="020F0302020204030204"/>
            </a:rPr>
            <a:t>PREPROCESSING</a:t>
          </a:r>
          <a:endParaRPr lang="en-GB" sz="1400" kern="1200"/>
        </a:p>
      </dsp:txBody>
      <dsp:txXfrm>
        <a:off x="1499901" y="1444110"/>
        <a:ext cx="1584898" cy="606260"/>
      </dsp:txXfrm>
    </dsp:sp>
    <dsp:sp modelId="{4FD4DA61-D9FA-484B-94E5-21F7AAAF4426}">
      <dsp:nvSpPr>
        <dsp:cNvPr id="0" name=""/>
        <dsp:cNvSpPr/>
      </dsp:nvSpPr>
      <dsp:spPr>
        <a:xfrm>
          <a:off x="1467104" y="2116760"/>
          <a:ext cx="1650492" cy="671854"/>
        </a:xfrm>
        <a:prstGeom prst="roundRect">
          <a:avLst/>
        </a:prstGeom>
        <a:solidFill>
          <a:schemeClr val="accent4">
            <a:hueOff val="3299968"/>
            <a:satOff val="-14601"/>
            <a:lumOff val="-245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rtl="0">
            <a:lnSpc>
              <a:spcPct val="90000"/>
            </a:lnSpc>
            <a:spcBef>
              <a:spcPct val="0"/>
            </a:spcBef>
            <a:spcAft>
              <a:spcPct val="35000"/>
            </a:spcAft>
            <a:buNone/>
          </a:pPr>
          <a:r>
            <a:rPr lang="en-GB" sz="1400" kern="1200">
              <a:latin typeface="Aptos Display" panose="020F0302020204030204"/>
            </a:rPr>
            <a:t>BUILDING LSTM MODEL</a:t>
          </a:r>
        </a:p>
      </dsp:txBody>
      <dsp:txXfrm>
        <a:off x="1499901" y="2149557"/>
        <a:ext cx="1584898" cy="606260"/>
      </dsp:txXfrm>
    </dsp:sp>
    <dsp:sp modelId="{433D35E8-B642-4556-9830-BF1BC6A95FAE}">
      <dsp:nvSpPr>
        <dsp:cNvPr id="0" name=""/>
        <dsp:cNvSpPr/>
      </dsp:nvSpPr>
      <dsp:spPr>
        <a:xfrm>
          <a:off x="1467104" y="2822207"/>
          <a:ext cx="1650492" cy="671854"/>
        </a:xfrm>
        <a:prstGeom prst="roundRect">
          <a:avLst/>
        </a:prstGeom>
        <a:solidFill>
          <a:schemeClr val="accent4">
            <a:hueOff val="4399958"/>
            <a:satOff val="-19468"/>
            <a:lumOff val="-326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GB" sz="1400" kern="1200">
              <a:latin typeface="Aptos Display" panose="020F0302020204030204"/>
            </a:rPr>
            <a:t>TRAINING</a:t>
          </a:r>
          <a:endParaRPr lang="en-GB" sz="1400" kern="1200"/>
        </a:p>
      </dsp:txBody>
      <dsp:txXfrm>
        <a:off x="1499901" y="2855004"/>
        <a:ext cx="1584898" cy="606260"/>
      </dsp:txXfrm>
    </dsp:sp>
    <dsp:sp modelId="{38FC4D25-BC4A-4227-9F64-A9E999E27B26}">
      <dsp:nvSpPr>
        <dsp:cNvPr id="0" name=""/>
        <dsp:cNvSpPr/>
      </dsp:nvSpPr>
      <dsp:spPr>
        <a:xfrm>
          <a:off x="1467104" y="3527654"/>
          <a:ext cx="1650492" cy="671854"/>
        </a:xfrm>
        <a:prstGeom prst="roundRect">
          <a:avLst/>
        </a:prstGeom>
        <a:solidFill>
          <a:schemeClr val="accent4">
            <a:hueOff val="5499947"/>
            <a:satOff val="-24335"/>
            <a:lumOff val="-4086"/>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rtl="0">
            <a:lnSpc>
              <a:spcPct val="90000"/>
            </a:lnSpc>
            <a:spcBef>
              <a:spcPct val="0"/>
            </a:spcBef>
            <a:spcAft>
              <a:spcPct val="35000"/>
            </a:spcAft>
            <a:buNone/>
          </a:pPr>
          <a:r>
            <a:rPr lang="en-GB" sz="1400" kern="1200">
              <a:latin typeface="Aptos Display" panose="020F0302020204030204"/>
            </a:rPr>
            <a:t>PREDICTING STOCK PRICE</a:t>
          </a:r>
        </a:p>
      </dsp:txBody>
      <dsp:txXfrm>
        <a:off x="1499901" y="3560451"/>
        <a:ext cx="1584898" cy="606260"/>
      </dsp:txXfrm>
    </dsp:sp>
    <dsp:sp modelId="{DA7D7007-1BFE-404A-8577-D0571882C6AF}">
      <dsp:nvSpPr>
        <dsp:cNvPr id="0" name=""/>
        <dsp:cNvSpPr/>
      </dsp:nvSpPr>
      <dsp:spPr>
        <a:xfrm>
          <a:off x="1467104" y="4233101"/>
          <a:ext cx="1650492" cy="671854"/>
        </a:xfrm>
        <a:prstGeom prst="roundRect">
          <a:avLst/>
        </a:prstGeom>
        <a:solidFill>
          <a:schemeClr val="accent4">
            <a:hueOff val="6599937"/>
            <a:satOff val="-29202"/>
            <a:lumOff val="-4903"/>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GB" sz="1400" kern="1200">
              <a:latin typeface="Aptos Display" panose="020F0302020204030204"/>
            </a:rPr>
            <a:t>VISUALISING</a:t>
          </a:r>
        </a:p>
      </dsp:txBody>
      <dsp:txXfrm>
        <a:off x="1499901" y="4265898"/>
        <a:ext cx="1584898" cy="60626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02/04/2024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02/04/2024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02/04/2024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02/04/2024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02/04/2024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02/04/2024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02/04/2024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02/04/2024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02/04/2024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02/04/2024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02/04/2024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02/04/2024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vaanathipoovannan2108@gmail.com"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C68BE8-A028-D9DC-BD85-7EDAF14BDFB3}"/>
              </a:ext>
            </a:extLst>
          </p:cNvPr>
          <p:cNvSpPr txBox="1"/>
          <p:nvPr/>
        </p:nvSpPr>
        <p:spPr>
          <a:xfrm>
            <a:off x="1756689" y="546658"/>
            <a:ext cx="9103360" cy="62233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7150">
              <a:lnSpc>
                <a:spcPct val="150000"/>
              </a:lnSpc>
              <a:spcAft>
                <a:spcPts val="600"/>
              </a:spcAft>
            </a:pPr>
            <a:r>
              <a:rPr lang="en-US">
                <a:latin typeface="Times New Roman"/>
                <a:cs typeface="Arial"/>
              </a:rPr>
              <a:t>NAME                              :       P VAANATHI</a:t>
            </a:r>
          </a:p>
          <a:p>
            <a:pPr marL="57150">
              <a:lnSpc>
                <a:spcPct val="150000"/>
              </a:lnSpc>
              <a:spcAft>
                <a:spcPts val="600"/>
              </a:spcAft>
            </a:pPr>
            <a:r>
              <a:rPr lang="en-US">
                <a:latin typeface="Times New Roman"/>
                <a:cs typeface="Arial"/>
              </a:rPr>
              <a:t>REG.  NO.                        :       513121104046</a:t>
            </a:r>
          </a:p>
          <a:p>
            <a:pPr marL="57150">
              <a:lnSpc>
                <a:spcPct val="150000"/>
              </a:lnSpc>
              <a:spcAft>
                <a:spcPts val="600"/>
              </a:spcAft>
            </a:pPr>
            <a:r>
              <a:rPr lang="en-US">
                <a:latin typeface="Times New Roman"/>
                <a:cs typeface="Arial"/>
              </a:rPr>
              <a:t>COLLEGE NAME           :       THANTHAI PERIYAR GOVERNMENT INSTITUTE OF                                                            TECHNOLOGY VELLORE</a:t>
            </a:r>
          </a:p>
          <a:p>
            <a:pPr marL="57150">
              <a:lnSpc>
                <a:spcPct val="150000"/>
              </a:lnSpc>
              <a:spcAft>
                <a:spcPts val="600"/>
              </a:spcAft>
            </a:pPr>
            <a:endParaRPr lang="en-US" dirty="0">
              <a:latin typeface="Times New Roman"/>
              <a:cs typeface="Arial"/>
            </a:endParaRPr>
          </a:p>
          <a:p>
            <a:pPr marL="57150">
              <a:lnSpc>
                <a:spcPct val="150000"/>
              </a:lnSpc>
              <a:spcAft>
                <a:spcPts val="600"/>
              </a:spcAft>
            </a:pPr>
            <a:r>
              <a:rPr lang="en-US">
                <a:latin typeface="Times New Roman"/>
                <a:cs typeface="Arial"/>
              </a:rPr>
              <a:t>DEPARTMENT                :       COMPUTER SCIENCE AND ENGINEERING</a:t>
            </a:r>
          </a:p>
          <a:p>
            <a:pPr marL="57150">
              <a:lnSpc>
                <a:spcPct val="150000"/>
              </a:lnSpc>
              <a:spcAft>
                <a:spcPts val="600"/>
              </a:spcAft>
            </a:pPr>
            <a:r>
              <a:rPr lang="en-US">
                <a:latin typeface="Times New Roman"/>
                <a:cs typeface="Arial"/>
              </a:rPr>
              <a:t>YEAR                               :       THIRD YEAR</a:t>
            </a:r>
          </a:p>
          <a:p>
            <a:pPr marL="57150">
              <a:lnSpc>
                <a:spcPct val="150000"/>
              </a:lnSpc>
              <a:spcAft>
                <a:spcPts val="600"/>
              </a:spcAft>
            </a:pPr>
            <a:r>
              <a:rPr lang="en-US">
                <a:latin typeface="Times New Roman"/>
                <a:cs typeface="Arial"/>
              </a:rPr>
              <a:t> NM ID.                            :        au513121104046</a:t>
            </a:r>
          </a:p>
          <a:p>
            <a:pPr marL="57150">
              <a:lnSpc>
                <a:spcPct val="150000"/>
              </a:lnSpc>
              <a:spcAft>
                <a:spcPts val="600"/>
              </a:spcAft>
            </a:pPr>
            <a:r>
              <a:rPr lang="en-US">
                <a:latin typeface="Times New Roman"/>
                <a:cs typeface="Arial"/>
              </a:rPr>
              <a:t>SKILL BUILD ID            :        </a:t>
            </a:r>
            <a:r>
              <a:rPr lang="en-US" dirty="0">
                <a:latin typeface="Times New Roman"/>
                <a:cs typeface="Arial"/>
                <a:hlinkClick r:id="rId2"/>
              </a:rPr>
              <a:t>vaanathipoovannan2108@gmail.com</a:t>
            </a:r>
            <a:endParaRPr lang="en-US">
              <a:latin typeface="Times New Roman"/>
              <a:cs typeface="Arial"/>
            </a:endParaRPr>
          </a:p>
          <a:p>
            <a:pPr marL="57150">
              <a:lnSpc>
                <a:spcPct val="150000"/>
              </a:lnSpc>
              <a:spcAft>
                <a:spcPts val="600"/>
              </a:spcAft>
            </a:pPr>
            <a:r>
              <a:rPr lang="en-US">
                <a:latin typeface="Times New Roman"/>
                <a:cs typeface="Arial"/>
              </a:rPr>
              <a:t>PROJECT TITLE             :        STOCK  PRICE   PREDICTION USING </a:t>
            </a:r>
            <a:br>
              <a:rPr lang="en-US" dirty="0">
                <a:latin typeface="Times New Roman"/>
                <a:cs typeface="Arial"/>
              </a:rPr>
            </a:br>
            <a:r>
              <a:rPr lang="en-US">
                <a:latin typeface="Times New Roman"/>
                <a:cs typeface="Arial"/>
              </a:rPr>
              <a:t>                                                   LSTM NEURAL  NETWORK</a:t>
            </a:r>
          </a:p>
          <a:p>
            <a:pPr marL="57150">
              <a:lnSpc>
                <a:spcPct val="150000"/>
              </a:lnSpc>
              <a:spcAft>
                <a:spcPts val="600"/>
              </a:spcAft>
            </a:pPr>
            <a:endParaRPr lang="en-US" dirty="0">
              <a:latin typeface="Times New Roman"/>
              <a:cs typeface="Arial"/>
            </a:endParaRPr>
          </a:p>
          <a:p>
            <a:pPr algn="l">
              <a:lnSpc>
                <a:spcPct val="150000"/>
              </a:lnSpc>
            </a:pPr>
            <a:endParaRPr lang="en-GB" dirty="0">
              <a:latin typeface="Times New Roman"/>
              <a:cs typeface="Times New Roman"/>
            </a:endParaRPr>
          </a:p>
        </p:txBody>
      </p:sp>
    </p:spTree>
    <p:extLst>
      <p:ext uri="{BB962C8B-B14F-4D97-AF65-F5344CB8AC3E}">
        <p14:creationId xmlns:p14="http://schemas.microsoft.com/office/powerpoint/2010/main" val="2574237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B9FFD7-68C8-1D7B-06B1-82B712CCBE6B}"/>
              </a:ext>
            </a:extLst>
          </p:cNvPr>
          <p:cNvSpPr txBox="1"/>
          <p:nvPr/>
        </p:nvSpPr>
        <p:spPr>
          <a:xfrm>
            <a:off x="742949" y="1123949"/>
            <a:ext cx="10553699"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sz="1600">
              <a:latin typeface="Times New Roman"/>
              <a:ea typeface="+mn-lt"/>
              <a:cs typeface="+mn-lt"/>
            </a:endParaRPr>
          </a:p>
          <a:p>
            <a:r>
              <a:rPr lang="en-GB" sz="1600" b="1">
                <a:latin typeface="Times New Roman"/>
                <a:ea typeface="+mn-lt"/>
                <a:cs typeface="+mn-lt"/>
              </a:rPr>
              <a:t>PREDICTION</a:t>
            </a:r>
          </a:p>
          <a:p>
            <a:endParaRPr lang="en-GB" sz="1600">
              <a:latin typeface="Times New Roman"/>
              <a:ea typeface="+mn-lt"/>
              <a:cs typeface="+mn-lt"/>
            </a:endParaRPr>
          </a:p>
          <a:p>
            <a:r>
              <a:rPr lang="en-GB" sz="1600">
                <a:latin typeface="Times New Roman"/>
                <a:ea typeface="+mn-lt"/>
                <a:cs typeface="+mn-lt"/>
              </a:rPr>
              <a:t>predictions=</a:t>
            </a:r>
            <a:r>
              <a:rPr lang="en-GB" sz="1600" err="1">
                <a:latin typeface="Times New Roman"/>
                <a:ea typeface="+mn-lt"/>
                <a:cs typeface="+mn-lt"/>
              </a:rPr>
              <a:t>model.predict</a:t>
            </a:r>
            <a:r>
              <a:rPr lang="en-GB" sz="1600">
                <a:latin typeface="Times New Roman"/>
                <a:ea typeface="+mn-lt"/>
                <a:cs typeface="+mn-lt"/>
              </a:rPr>
              <a:t>(</a:t>
            </a:r>
            <a:r>
              <a:rPr lang="en-GB" sz="1600" err="1">
                <a:latin typeface="Times New Roman"/>
                <a:ea typeface="+mn-lt"/>
                <a:cs typeface="+mn-lt"/>
              </a:rPr>
              <a:t>X_test</a:t>
            </a:r>
            <a:r>
              <a:rPr lang="en-GB" sz="1600">
                <a:latin typeface="Times New Roman"/>
                <a:ea typeface="+mn-lt"/>
                <a:cs typeface="+mn-lt"/>
              </a:rPr>
              <a:t>)</a:t>
            </a:r>
            <a:endParaRPr lang="en-US" sz="1600">
              <a:latin typeface="Times New Roman"/>
              <a:cs typeface="Times New Roman"/>
            </a:endParaRPr>
          </a:p>
          <a:p>
            <a:r>
              <a:rPr lang="en-GB" sz="1600" err="1">
                <a:latin typeface="Times New Roman"/>
                <a:ea typeface="+mn-lt"/>
                <a:cs typeface="+mn-lt"/>
              </a:rPr>
              <a:t>trainPredict_extended</a:t>
            </a:r>
            <a:r>
              <a:rPr lang="en-GB" sz="1600">
                <a:latin typeface="Times New Roman"/>
                <a:ea typeface="+mn-lt"/>
                <a:cs typeface="+mn-lt"/>
              </a:rPr>
              <a:t> = </a:t>
            </a:r>
            <a:r>
              <a:rPr lang="en-GB" sz="1600" err="1">
                <a:latin typeface="Times New Roman"/>
                <a:ea typeface="+mn-lt"/>
                <a:cs typeface="+mn-lt"/>
              </a:rPr>
              <a:t>np.zeros</a:t>
            </a:r>
            <a:r>
              <a:rPr lang="en-GB" sz="1600">
                <a:latin typeface="Times New Roman"/>
                <a:ea typeface="+mn-lt"/>
                <a:cs typeface="+mn-lt"/>
              </a:rPr>
              <a:t>((</a:t>
            </a:r>
            <a:r>
              <a:rPr lang="en-GB" sz="1600" err="1">
                <a:solidFill>
                  <a:srgbClr val="795E26"/>
                </a:solidFill>
                <a:latin typeface="Times New Roman"/>
                <a:ea typeface="+mn-lt"/>
                <a:cs typeface="+mn-lt"/>
              </a:rPr>
              <a:t>len</a:t>
            </a:r>
            <a:r>
              <a:rPr lang="en-GB" sz="1600">
                <a:latin typeface="Times New Roman"/>
                <a:ea typeface="+mn-lt"/>
                <a:cs typeface="+mn-lt"/>
              </a:rPr>
              <a:t>(predictions),</a:t>
            </a:r>
            <a:r>
              <a:rPr lang="en-GB" sz="1600">
                <a:solidFill>
                  <a:srgbClr val="116644"/>
                </a:solidFill>
                <a:latin typeface="Times New Roman"/>
                <a:ea typeface="+mn-lt"/>
                <a:cs typeface="+mn-lt"/>
              </a:rPr>
              <a:t>2</a:t>
            </a:r>
            <a:r>
              <a:rPr lang="en-GB" sz="1600">
                <a:latin typeface="Times New Roman"/>
                <a:ea typeface="+mn-lt"/>
                <a:cs typeface="+mn-lt"/>
              </a:rPr>
              <a:t>))</a:t>
            </a:r>
            <a:endParaRPr lang="en-GB" sz="1600">
              <a:latin typeface="Times New Roman"/>
              <a:cs typeface="Times New Roman"/>
            </a:endParaRPr>
          </a:p>
          <a:p>
            <a:r>
              <a:rPr lang="en-GB" sz="1600" err="1">
                <a:latin typeface="Times New Roman"/>
                <a:ea typeface="+mn-lt"/>
                <a:cs typeface="+mn-lt"/>
              </a:rPr>
              <a:t>trainPredict_extended</a:t>
            </a:r>
            <a:r>
              <a:rPr lang="en-GB" sz="1600">
                <a:latin typeface="Times New Roman"/>
                <a:ea typeface="+mn-lt"/>
                <a:cs typeface="+mn-lt"/>
              </a:rPr>
              <a:t>[:,</a:t>
            </a:r>
            <a:r>
              <a:rPr lang="en-GB" sz="1600">
                <a:solidFill>
                  <a:srgbClr val="116644"/>
                </a:solidFill>
                <a:latin typeface="Times New Roman"/>
                <a:ea typeface="+mn-lt"/>
                <a:cs typeface="+mn-lt"/>
              </a:rPr>
              <a:t>1</a:t>
            </a:r>
            <a:r>
              <a:rPr lang="en-GB" sz="1600">
                <a:latin typeface="Times New Roman"/>
                <a:ea typeface="+mn-lt"/>
                <a:cs typeface="+mn-lt"/>
              </a:rPr>
              <a:t>] = </a:t>
            </a:r>
            <a:r>
              <a:rPr lang="en-GB" sz="1600" err="1">
                <a:latin typeface="Times New Roman"/>
                <a:ea typeface="+mn-lt"/>
                <a:cs typeface="+mn-lt"/>
              </a:rPr>
              <a:t>predictions.transpose</a:t>
            </a:r>
            <a:r>
              <a:rPr lang="en-GB" sz="1600">
                <a:latin typeface="Times New Roman"/>
                <a:ea typeface="+mn-lt"/>
                <a:cs typeface="+mn-lt"/>
              </a:rPr>
              <a:t>()</a:t>
            </a:r>
            <a:endParaRPr lang="en-GB" sz="1600">
              <a:latin typeface="Times New Roman"/>
              <a:cs typeface="Times New Roman"/>
            </a:endParaRPr>
          </a:p>
          <a:p>
            <a:r>
              <a:rPr lang="en-GB" sz="1600" err="1">
                <a:latin typeface="Times New Roman"/>
                <a:ea typeface="+mn-lt"/>
                <a:cs typeface="+mn-lt"/>
              </a:rPr>
              <a:t>trainPredict_extended</a:t>
            </a:r>
            <a:endParaRPr lang="en-GB" sz="1600">
              <a:latin typeface="Times New Roman"/>
              <a:cs typeface="Times New Roman"/>
            </a:endParaRPr>
          </a:p>
          <a:p>
            <a:pPr algn="l"/>
            <a:endParaRPr lang="en-GB" sz="1600">
              <a:latin typeface="Times New Roman"/>
            </a:endParaRPr>
          </a:p>
          <a:p>
            <a:r>
              <a:rPr lang="en-GB" sz="1600" b="1">
                <a:latin typeface="Times New Roman"/>
                <a:cs typeface="Times New Roman"/>
              </a:rPr>
              <a:t>VISUALISATION</a:t>
            </a:r>
          </a:p>
          <a:p>
            <a:endParaRPr lang="en-GB" sz="1600" b="1">
              <a:latin typeface="Times New Roman"/>
              <a:cs typeface="Times New Roman"/>
            </a:endParaRPr>
          </a:p>
          <a:p>
            <a:r>
              <a:rPr lang="en-GB" sz="1600" err="1">
                <a:ea typeface="+mn-lt"/>
                <a:cs typeface="+mn-lt"/>
              </a:rPr>
              <a:t>trainPredict</a:t>
            </a:r>
            <a:r>
              <a:rPr lang="en-GB" sz="1600">
                <a:ea typeface="+mn-lt"/>
                <a:cs typeface="+mn-lt"/>
              </a:rPr>
              <a:t> = </a:t>
            </a:r>
            <a:r>
              <a:rPr lang="en-GB" sz="1600" err="1">
                <a:ea typeface="+mn-lt"/>
                <a:cs typeface="+mn-lt"/>
              </a:rPr>
              <a:t>Scaler.inverse_transform</a:t>
            </a:r>
            <a:r>
              <a:rPr lang="en-GB" sz="1600">
                <a:ea typeface="+mn-lt"/>
                <a:cs typeface="+mn-lt"/>
              </a:rPr>
              <a:t>(</a:t>
            </a:r>
            <a:r>
              <a:rPr lang="en-GB" sz="1600" err="1">
                <a:ea typeface="+mn-lt"/>
                <a:cs typeface="+mn-lt"/>
              </a:rPr>
              <a:t>trainPredict_extended</a:t>
            </a:r>
            <a:r>
              <a:rPr lang="en-GB" sz="1600">
                <a:ea typeface="+mn-lt"/>
                <a:cs typeface="+mn-lt"/>
              </a:rPr>
              <a:t>)[:,</a:t>
            </a:r>
            <a:r>
              <a:rPr lang="en-GB" sz="1600">
                <a:solidFill>
                  <a:srgbClr val="116644"/>
                </a:solidFill>
                <a:ea typeface="+mn-lt"/>
                <a:cs typeface="+mn-lt"/>
              </a:rPr>
              <a:t>1</a:t>
            </a:r>
            <a:r>
              <a:rPr lang="en-GB" sz="1600">
                <a:ea typeface="+mn-lt"/>
                <a:cs typeface="+mn-lt"/>
              </a:rPr>
              <a:t>]</a:t>
            </a:r>
            <a:endParaRPr lang="en-GB" sz="1600"/>
          </a:p>
          <a:p>
            <a:r>
              <a:rPr lang="en-GB" sz="1600" err="1">
                <a:ea typeface="+mn-lt"/>
                <a:cs typeface="+mn-lt"/>
              </a:rPr>
              <a:t>plt.plot</a:t>
            </a:r>
            <a:r>
              <a:rPr lang="en-GB" sz="1600">
                <a:ea typeface="+mn-lt"/>
                <a:cs typeface="+mn-lt"/>
              </a:rPr>
              <a:t>(</a:t>
            </a:r>
            <a:r>
              <a:rPr lang="en-GB" sz="1600" err="1">
                <a:ea typeface="+mn-lt"/>
                <a:cs typeface="+mn-lt"/>
              </a:rPr>
              <a:t>trainPredict,label</a:t>
            </a:r>
            <a:r>
              <a:rPr lang="en-GB" sz="1600">
                <a:ea typeface="+mn-lt"/>
                <a:cs typeface="+mn-lt"/>
              </a:rPr>
              <a:t>=</a:t>
            </a:r>
            <a:r>
              <a:rPr lang="en-GB" sz="1600">
                <a:solidFill>
                  <a:srgbClr val="A31515"/>
                </a:solidFill>
                <a:ea typeface="+mn-lt"/>
                <a:cs typeface="+mn-lt"/>
              </a:rPr>
              <a:t>'Predicted'</a:t>
            </a:r>
            <a:r>
              <a:rPr lang="en-GB" sz="1600">
                <a:ea typeface="+mn-lt"/>
                <a:cs typeface="+mn-lt"/>
              </a:rPr>
              <a:t>)</a:t>
            </a:r>
            <a:endParaRPr lang="en-GB" sz="1600"/>
          </a:p>
          <a:p>
            <a:r>
              <a:rPr lang="en-GB" sz="1600" err="1">
                <a:ea typeface="+mn-lt"/>
                <a:cs typeface="+mn-lt"/>
              </a:rPr>
              <a:t>plt.plot</a:t>
            </a:r>
            <a:r>
              <a:rPr lang="en-GB" sz="1600">
                <a:ea typeface="+mn-lt"/>
                <a:cs typeface="+mn-lt"/>
              </a:rPr>
              <a:t>(</a:t>
            </a:r>
            <a:r>
              <a:rPr lang="en-GB" sz="1600" err="1">
                <a:ea typeface="+mn-lt"/>
                <a:cs typeface="+mn-lt"/>
              </a:rPr>
              <a:t>test_data,label</a:t>
            </a:r>
            <a:r>
              <a:rPr lang="en-GB" sz="1600">
                <a:ea typeface="+mn-lt"/>
                <a:cs typeface="+mn-lt"/>
              </a:rPr>
              <a:t>=</a:t>
            </a:r>
            <a:r>
              <a:rPr lang="en-GB" sz="1600">
                <a:solidFill>
                  <a:srgbClr val="A31515"/>
                </a:solidFill>
                <a:ea typeface="+mn-lt"/>
                <a:cs typeface="+mn-lt"/>
              </a:rPr>
              <a:t>'Actual'</a:t>
            </a:r>
            <a:r>
              <a:rPr lang="en-GB" sz="1600">
                <a:ea typeface="+mn-lt"/>
                <a:cs typeface="+mn-lt"/>
              </a:rPr>
              <a:t>)</a:t>
            </a:r>
            <a:endParaRPr lang="en-GB" sz="1600"/>
          </a:p>
          <a:p>
            <a:r>
              <a:rPr lang="en-GB" sz="1600" err="1">
                <a:ea typeface="+mn-lt"/>
                <a:cs typeface="+mn-lt"/>
              </a:rPr>
              <a:t>plt.title</a:t>
            </a:r>
            <a:r>
              <a:rPr lang="en-GB" sz="1600">
                <a:ea typeface="+mn-lt"/>
                <a:cs typeface="+mn-lt"/>
              </a:rPr>
              <a:t>(</a:t>
            </a:r>
            <a:r>
              <a:rPr lang="en-GB" sz="1600">
                <a:solidFill>
                  <a:srgbClr val="A31515"/>
                </a:solidFill>
                <a:ea typeface="+mn-lt"/>
                <a:cs typeface="+mn-lt"/>
              </a:rPr>
              <a:t>'Apple Stock Price </a:t>
            </a:r>
            <a:r>
              <a:rPr lang="en-GB" sz="1600" err="1">
                <a:solidFill>
                  <a:srgbClr val="A31515"/>
                </a:solidFill>
                <a:ea typeface="+mn-lt"/>
                <a:cs typeface="+mn-lt"/>
              </a:rPr>
              <a:t>Pridiction</a:t>
            </a:r>
            <a:r>
              <a:rPr lang="en-GB" sz="1600">
                <a:solidFill>
                  <a:srgbClr val="A31515"/>
                </a:solidFill>
                <a:ea typeface="+mn-lt"/>
                <a:cs typeface="+mn-lt"/>
              </a:rPr>
              <a:t>'</a:t>
            </a:r>
            <a:r>
              <a:rPr lang="en-GB" sz="1600">
                <a:ea typeface="+mn-lt"/>
                <a:cs typeface="+mn-lt"/>
              </a:rPr>
              <a:t>)</a:t>
            </a:r>
            <a:endParaRPr lang="en-GB" sz="1600"/>
          </a:p>
          <a:p>
            <a:r>
              <a:rPr lang="en-GB" sz="1600" err="1">
                <a:ea typeface="+mn-lt"/>
                <a:cs typeface="+mn-lt"/>
              </a:rPr>
              <a:t>plt.xlabel</a:t>
            </a:r>
            <a:r>
              <a:rPr lang="en-GB" sz="1600">
                <a:ea typeface="+mn-lt"/>
                <a:cs typeface="+mn-lt"/>
              </a:rPr>
              <a:t>(</a:t>
            </a:r>
            <a:r>
              <a:rPr lang="en-GB" sz="1600">
                <a:solidFill>
                  <a:srgbClr val="A31515"/>
                </a:solidFill>
                <a:ea typeface="+mn-lt"/>
                <a:cs typeface="+mn-lt"/>
              </a:rPr>
              <a:t>'Time'</a:t>
            </a:r>
            <a:r>
              <a:rPr lang="en-GB" sz="1600">
                <a:ea typeface="+mn-lt"/>
                <a:cs typeface="+mn-lt"/>
              </a:rPr>
              <a:t>)</a:t>
            </a:r>
            <a:endParaRPr lang="en-GB" sz="1600"/>
          </a:p>
          <a:p>
            <a:r>
              <a:rPr lang="en-GB" sz="1600" err="1">
                <a:ea typeface="+mn-lt"/>
                <a:cs typeface="+mn-lt"/>
              </a:rPr>
              <a:t>plt.ylabel</a:t>
            </a:r>
            <a:r>
              <a:rPr lang="en-GB" sz="1600">
                <a:ea typeface="+mn-lt"/>
                <a:cs typeface="+mn-lt"/>
              </a:rPr>
              <a:t>(</a:t>
            </a:r>
            <a:r>
              <a:rPr lang="en-GB" sz="1600">
                <a:solidFill>
                  <a:srgbClr val="A31515"/>
                </a:solidFill>
                <a:ea typeface="+mn-lt"/>
                <a:cs typeface="+mn-lt"/>
              </a:rPr>
              <a:t>'Stocks'</a:t>
            </a:r>
            <a:r>
              <a:rPr lang="en-GB" sz="1600">
                <a:ea typeface="+mn-lt"/>
                <a:cs typeface="+mn-lt"/>
              </a:rPr>
              <a:t>)</a:t>
            </a:r>
            <a:endParaRPr lang="en-GB" sz="1600"/>
          </a:p>
          <a:p>
            <a:r>
              <a:rPr lang="en-GB" sz="1600" err="1">
                <a:ea typeface="+mn-lt"/>
                <a:cs typeface="+mn-lt"/>
              </a:rPr>
              <a:t>plt.legend</a:t>
            </a:r>
            <a:r>
              <a:rPr lang="en-GB" sz="1600">
                <a:ea typeface="+mn-lt"/>
                <a:cs typeface="+mn-lt"/>
              </a:rPr>
              <a:t>()</a:t>
            </a:r>
            <a:endParaRPr lang="en-GB" sz="1600"/>
          </a:p>
          <a:p>
            <a:endParaRPr lang="en-GB" sz="1600" b="1">
              <a:latin typeface="Times New Roman"/>
              <a:cs typeface="Times New Roman"/>
            </a:endParaRPr>
          </a:p>
          <a:p>
            <a:endParaRPr lang="en-GB"/>
          </a:p>
        </p:txBody>
      </p:sp>
      <p:pic>
        <p:nvPicPr>
          <p:cNvPr id="4" name="Picture 3">
            <a:extLst>
              <a:ext uri="{FF2B5EF4-FFF2-40B4-BE49-F238E27FC236}">
                <a16:creationId xmlns:a16="http://schemas.microsoft.com/office/drawing/2014/main" id="{BF41E308-5AD2-30A1-8BB8-EE7A215F9711}"/>
              </a:ext>
            </a:extLst>
          </p:cNvPr>
          <p:cNvPicPr>
            <a:picLocks noChangeAspect="1"/>
          </p:cNvPicPr>
          <p:nvPr/>
        </p:nvPicPr>
        <p:blipFill>
          <a:blip r:embed="rId2"/>
          <a:stretch>
            <a:fillRect/>
          </a:stretch>
        </p:blipFill>
        <p:spPr>
          <a:xfrm>
            <a:off x="6761891" y="1349506"/>
            <a:ext cx="5064021" cy="4333875"/>
          </a:xfrm>
          <a:prstGeom prst="rect">
            <a:avLst/>
          </a:prstGeom>
        </p:spPr>
      </p:pic>
    </p:spTree>
    <p:extLst>
      <p:ext uri="{BB962C8B-B14F-4D97-AF65-F5344CB8AC3E}">
        <p14:creationId xmlns:p14="http://schemas.microsoft.com/office/powerpoint/2010/main" val="1534271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F19CD-2374-2AEC-5BC1-3095D55BD301}"/>
              </a:ext>
            </a:extLst>
          </p:cNvPr>
          <p:cNvSpPr>
            <a:spLocks noGrp="1"/>
          </p:cNvSpPr>
          <p:nvPr>
            <p:ph type="title"/>
          </p:nvPr>
        </p:nvSpPr>
        <p:spPr/>
        <p:txBody>
          <a:bodyPr/>
          <a:lstStyle/>
          <a:p>
            <a:r>
              <a:rPr lang="en-GB"/>
              <a:t>WOW OF THE SOLUTION</a:t>
            </a:r>
          </a:p>
        </p:txBody>
      </p:sp>
      <p:sp>
        <p:nvSpPr>
          <p:cNvPr id="3" name="Content Placeholder 2">
            <a:extLst>
              <a:ext uri="{FF2B5EF4-FFF2-40B4-BE49-F238E27FC236}">
                <a16:creationId xmlns:a16="http://schemas.microsoft.com/office/drawing/2014/main" id="{52C03389-DEBF-C323-C4D6-A09BE86DBE6A}"/>
              </a:ext>
            </a:extLst>
          </p:cNvPr>
          <p:cNvSpPr>
            <a:spLocks noGrp="1"/>
          </p:cNvSpPr>
          <p:nvPr>
            <p:ph idx="1"/>
          </p:nvPr>
        </p:nvSpPr>
        <p:spPr>
          <a:xfrm>
            <a:off x="838200" y="1825625"/>
            <a:ext cx="10422674" cy="4351338"/>
          </a:xfrm>
        </p:spPr>
        <p:txBody>
          <a:bodyPr vert="horz" lIns="91440" tIns="45720" rIns="91440" bIns="45720" rtlCol="0" anchor="t">
            <a:normAutofit/>
          </a:bodyPr>
          <a:lstStyle/>
          <a:p>
            <a:pPr marL="0" indent="0">
              <a:lnSpc>
                <a:spcPct val="150000"/>
              </a:lnSpc>
              <a:buNone/>
            </a:pPr>
            <a:r>
              <a:rPr lang="en-GB" sz="1800" b="1">
                <a:latin typeface="Times New Roman"/>
                <a:ea typeface="+mn-lt"/>
                <a:cs typeface="+mn-lt"/>
              </a:rPr>
              <a:t>Advanced Technology</a:t>
            </a:r>
            <a:r>
              <a:rPr lang="en-GB" sz="1800">
                <a:solidFill>
                  <a:srgbClr val="0D0D0D"/>
                </a:solidFill>
                <a:latin typeface="Times New Roman"/>
                <a:ea typeface="+mn-lt"/>
                <a:cs typeface="+mn-lt"/>
              </a:rPr>
              <a:t>:</a:t>
            </a:r>
            <a:endParaRPr lang="en-GB" sz="1800">
              <a:solidFill>
                <a:srgbClr val="000000"/>
              </a:solidFill>
              <a:latin typeface="Times New Roman"/>
              <a:ea typeface="+mn-lt"/>
              <a:cs typeface="Times New Roman"/>
            </a:endParaRPr>
          </a:p>
          <a:p>
            <a:pPr>
              <a:lnSpc>
                <a:spcPct val="150000"/>
              </a:lnSpc>
            </a:pPr>
            <a:r>
              <a:rPr lang="en-GB" sz="1600">
                <a:solidFill>
                  <a:srgbClr val="0D0D0D"/>
                </a:solidFill>
                <a:latin typeface="Times New Roman"/>
                <a:ea typeface="+mn-lt"/>
                <a:cs typeface="+mn-lt"/>
              </a:rPr>
              <a:t> This project utilizes </a:t>
            </a:r>
            <a:r>
              <a:rPr lang="en-GB" sz="1600" b="1">
                <a:solidFill>
                  <a:srgbClr val="0D0D0D"/>
                </a:solidFill>
                <a:latin typeface="Times New Roman"/>
                <a:ea typeface="+mn-lt"/>
                <a:cs typeface="+mn-lt"/>
              </a:rPr>
              <a:t>LSTM cells</a:t>
            </a:r>
            <a:r>
              <a:rPr lang="en-GB" sz="1600">
                <a:solidFill>
                  <a:srgbClr val="0D0D0D"/>
                </a:solidFill>
                <a:latin typeface="Times New Roman"/>
                <a:ea typeface="+mn-lt"/>
                <a:cs typeface="+mn-lt"/>
              </a:rPr>
              <a:t>, which are a type of </a:t>
            </a:r>
            <a:r>
              <a:rPr lang="en-GB" sz="1600" b="1">
                <a:solidFill>
                  <a:srgbClr val="0D0D0D"/>
                </a:solidFill>
                <a:latin typeface="Times New Roman"/>
                <a:ea typeface="+mn-lt"/>
                <a:cs typeface="+mn-lt"/>
              </a:rPr>
              <a:t>Recurrent Neural Network (RNN)</a:t>
            </a:r>
            <a:r>
              <a:rPr lang="en-GB" sz="1600">
                <a:solidFill>
                  <a:srgbClr val="0D0D0D"/>
                </a:solidFill>
                <a:latin typeface="Times New Roman"/>
                <a:ea typeface="+mn-lt"/>
                <a:cs typeface="+mn-lt"/>
              </a:rPr>
              <a:t>, known for their ability to capture long-term dependencies in sequential data. </a:t>
            </a:r>
            <a:endParaRPr lang="en-GB" sz="1600">
              <a:solidFill>
                <a:srgbClr val="000000"/>
              </a:solidFill>
              <a:latin typeface="Times New Roman"/>
              <a:ea typeface="+mn-lt"/>
              <a:cs typeface="Times New Roman"/>
            </a:endParaRPr>
          </a:p>
          <a:p>
            <a:pPr>
              <a:lnSpc>
                <a:spcPct val="150000"/>
              </a:lnSpc>
            </a:pPr>
            <a:r>
              <a:rPr lang="en-GB" sz="1600">
                <a:solidFill>
                  <a:srgbClr val="0D0D0D"/>
                </a:solidFill>
                <a:latin typeface="Times New Roman"/>
                <a:ea typeface="+mn-lt"/>
                <a:cs typeface="+mn-lt"/>
              </a:rPr>
              <a:t>LSTM networks are particularly well-suited for time series prediction tasks like</a:t>
            </a:r>
            <a:r>
              <a:rPr lang="en-GB" sz="1600" b="1">
                <a:solidFill>
                  <a:srgbClr val="0D0D0D"/>
                </a:solidFill>
                <a:latin typeface="Times New Roman"/>
                <a:ea typeface="+mn-lt"/>
                <a:cs typeface="+mn-lt"/>
              </a:rPr>
              <a:t> stock price forecasting.</a:t>
            </a:r>
            <a:endParaRPr lang="en-GB" sz="1600" b="1">
              <a:latin typeface="Times New Roman"/>
              <a:cs typeface="Times New Roman"/>
            </a:endParaRPr>
          </a:p>
          <a:p>
            <a:pPr marL="0" indent="0">
              <a:lnSpc>
                <a:spcPct val="150000"/>
              </a:lnSpc>
              <a:buNone/>
            </a:pPr>
            <a:r>
              <a:rPr lang="en-GB" sz="1800" b="1">
                <a:latin typeface="Times New Roman"/>
                <a:ea typeface="+mn-lt"/>
                <a:cs typeface="Times New Roman"/>
              </a:rPr>
              <a:t>Data </a:t>
            </a:r>
            <a:r>
              <a:rPr lang="en-GB" sz="1800" b="1">
                <a:solidFill>
                  <a:srgbClr val="000000"/>
                </a:solidFill>
                <a:latin typeface="Times New Roman"/>
                <a:ea typeface="+mn-lt"/>
                <a:cs typeface="Times New Roman"/>
              </a:rPr>
              <a:t>Transformation</a:t>
            </a:r>
            <a:r>
              <a:rPr lang="en-GB" sz="1800">
                <a:solidFill>
                  <a:srgbClr val="0D0D0D"/>
                </a:solidFill>
                <a:latin typeface="Times New Roman"/>
                <a:ea typeface="+mn-lt"/>
                <a:cs typeface="Times New Roman"/>
              </a:rPr>
              <a:t>: </a:t>
            </a:r>
            <a:endParaRPr lang="en-GB" sz="1600">
              <a:latin typeface="Times New Roman"/>
              <a:cs typeface="Times New Roman"/>
            </a:endParaRPr>
          </a:p>
          <a:p>
            <a:pPr>
              <a:lnSpc>
                <a:spcPct val="150000"/>
              </a:lnSpc>
            </a:pPr>
            <a:r>
              <a:rPr lang="en-GB" sz="1600">
                <a:solidFill>
                  <a:srgbClr val="0D0D0D"/>
                </a:solidFill>
                <a:latin typeface="Times New Roman"/>
                <a:ea typeface="+mn-lt"/>
                <a:cs typeface="+mn-lt"/>
              </a:rPr>
              <a:t>This project demonstrates the importance of data preprocessing by applying </a:t>
            </a:r>
            <a:r>
              <a:rPr lang="en-GB" sz="1600" b="1">
                <a:solidFill>
                  <a:srgbClr val="0D0D0D"/>
                </a:solidFill>
                <a:latin typeface="Times New Roman"/>
                <a:ea typeface="+mn-lt"/>
                <a:cs typeface="+mn-lt"/>
              </a:rPr>
              <a:t>min-max scaling to normalize the input data.</a:t>
            </a:r>
            <a:r>
              <a:rPr lang="en-GB" sz="1600">
                <a:solidFill>
                  <a:srgbClr val="0D0D0D"/>
                </a:solidFill>
                <a:latin typeface="Times New Roman"/>
                <a:ea typeface="+mn-lt"/>
                <a:cs typeface="+mn-lt"/>
              </a:rPr>
              <a:t> This preprocessing step is essential for improving the </a:t>
            </a:r>
            <a:r>
              <a:rPr lang="en-GB" sz="1600" b="1">
                <a:solidFill>
                  <a:srgbClr val="0D0D0D"/>
                </a:solidFill>
                <a:latin typeface="Times New Roman"/>
                <a:ea typeface="+mn-lt"/>
                <a:cs typeface="+mn-lt"/>
              </a:rPr>
              <a:t>convergence speed and performance</a:t>
            </a:r>
            <a:r>
              <a:rPr lang="en-GB" sz="1600">
                <a:solidFill>
                  <a:srgbClr val="0D0D0D"/>
                </a:solidFill>
                <a:latin typeface="Times New Roman"/>
                <a:ea typeface="+mn-lt"/>
                <a:cs typeface="+mn-lt"/>
              </a:rPr>
              <a:t> of deep learning models.</a:t>
            </a:r>
            <a:endParaRPr lang="en-GB" sz="1600">
              <a:latin typeface="Times New Roman"/>
              <a:cs typeface="Times New Roman"/>
            </a:endParaRPr>
          </a:p>
        </p:txBody>
      </p:sp>
    </p:spTree>
    <p:extLst>
      <p:ext uri="{BB962C8B-B14F-4D97-AF65-F5344CB8AC3E}">
        <p14:creationId xmlns:p14="http://schemas.microsoft.com/office/powerpoint/2010/main" val="4019801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B1AF70-8612-8860-17E7-2F308469BE88}"/>
              </a:ext>
            </a:extLst>
          </p:cNvPr>
          <p:cNvSpPr txBox="1"/>
          <p:nvPr/>
        </p:nvSpPr>
        <p:spPr>
          <a:xfrm>
            <a:off x="704758" y="716528"/>
            <a:ext cx="10785210"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GB" b="1">
                <a:latin typeface="Times New Roman"/>
                <a:ea typeface="+mn-lt"/>
                <a:cs typeface="+mn-lt"/>
              </a:rPr>
              <a:t>Model Architecture</a:t>
            </a:r>
            <a:r>
              <a:rPr lang="en-GB">
                <a:solidFill>
                  <a:srgbClr val="0D0D0D"/>
                </a:solidFill>
                <a:latin typeface="Times New Roman"/>
                <a:ea typeface="+mn-lt"/>
                <a:cs typeface="+mn-lt"/>
              </a:rPr>
              <a:t>:</a:t>
            </a:r>
            <a:endParaRPr lang="en-US">
              <a:solidFill>
                <a:srgbClr val="000000"/>
              </a:solidFill>
              <a:latin typeface="Times New Roman"/>
              <a:ea typeface="+mn-lt"/>
              <a:cs typeface="Times New Roman"/>
            </a:endParaRPr>
          </a:p>
          <a:p>
            <a:pPr marL="285750" indent="-285750">
              <a:lnSpc>
                <a:spcPct val="150000"/>
              </a:lnSpc>
              <a:buFont typeface="Arial"/>
              <a:buChar char="•"/>
            </a:pPr>
            <a:r>
              <a:rPr lang="en-GB" sz="1600">
                <a:solidFill>
                  <a:srgbClr val="0D0D0D"/>
                </a:solidFill>
                <a:latin typeface="Times New Roman"/>
                <a:ea typeface="+mn-lt"/>
                <a:cs typeface="+mn-lt"/>
              </a:rPr>
              <a:t> The use of multiple LSTM layers with dropout regularization helps the model effectively </a:t>
            </a:r>
            <a:r>
              <a:rPr lang="en-GB" sz="1600" b="1">
                <a:solidFill>
                  <a:srgbClr val="0D0D0D"/>
                </a:solidFill>
                <a:latin typeface="Times New Roman"/>
                <a:ea typeface="+mn-lt"/>
                <a:cs typeface="+mn-lt"/>
              </a:rPr>
              <a:t>capture complex patterns and temporal dependencies in the stock price data. </a:t>
            </a:r>
            <a:endParaRPr lang="en-US" sz="1600" b="1">
              <a:solidFill>
                <a:srgbClr val="000000"/>
              </a:solidFill>
              <a:latin typeface="Times New Roman"/>
              <a:ea typeface="+mn-lt"/>
              <a:cs typeface="Times New Roman"/>
            </a:endParaRPr>
          </a:p>
          <a:p>
            <a:pPr marL="285750" indent="-285750">
              <a:lnSpc>
                <a:spcPct val="150000"/>
              </a:lnSpc>
              <a:buFont typeface="Arial"/>
              <a:buChar char="•"/>
            </a:pPr>
            <a:r>
              <a:rPr lang="en-GB" sz="1600">
                <a:solidFill>
                  <a:srgbClr val="0D0D0D"/>
                </a:solidFill>
                <a:latin typeface="Times New Roman"/>
                <a:ea typeface="+mn-lt"/>
                <a:cs typeface="+mn-lt"/>
              </a:rPr>
              <a:t>The sequential stacking of LSTM layers allows the model to learn hierarchical representations of the input sequences.</a:t>
            </a:r>
            <a:endParaRPr lang="en-US" sz="1600">
              <a:latin typeface="Times New Roman"/>
              <a:cs typeface="Times New Roman"/>
            </a:endParaRPr>
          </a:p>
          <a:p>
            <a:pPr>
              <a:lnSpc>
                <a:spcPct val="150000"/>
              </a:lnSpc>
            </a:pPr>
            <a:r>
              <a:rPr lang="en-GB" b="1">
                <a:latin typeface="Times New Roman"/>
                <a:ea typeface="+mn-lt"/>
                <a:cs typeface="+mn-lt"/>
              </a:rPr>
              <a:t>Prediction Accuracy</a:t>
            </a:r>
            <a:r>
              <a:rPr lang="en-GB">
                <a:solidFill>
                  <a:srgbClr val="0D0D0D"/>
                </a:solidFill>
                <a:latin typeface="Times New Roman"/>
                <a:ea typeface="+mn-lt"/>
                <a:cs typeface="+mn-lt"/>
              </a:rPr>
              <a:t>:</a:t>
            </a:r>
            <a:endParaRPr lang="en-GB">
              <a:solidFill>
                <a:srgbClr val="000000"/>
              </a:solidFill>
              <a:latin typeface="Times New Roman"/>
              <a:ea typeface="+mn-lt"/>
              <a:cs typeface="Times New Roman"/>
            </a:endParaRPr>
          </a:p>
          <a:p>
            <a:pPr marL="285750" indent="-285750">
              <a:lnSpc>
                <a:spcPct val="150000"/>
              </a:lnSpc>
              <a:buFont typeface="Arial"/>
              <a:buChar char="•"/>
            </a:pPr>
            <a:r>
              <a:rPr lang="en-GB" sz="1600">
                <a:solidFill>
                  <a:srgbClr val="0D0D0D"/>
                </a:solidFill>
                <a:latin typeface="Times New Roman"/>
                <a:ea typeface="+mn-lt"/>
                <a:cs typeface="+mn-lt"/>
              </a:rPr>
              <a:t> Despite the inherent uncertainty and volatility of stock markets, the trained model is able to make </a:t>
            </a:r>
            <a:r>
              <a:rPr lang="en-GB" sz="1600" b="1">
                <a:solidFill>
                  <a:srgbClr val="0D0D0D"/>
                </a:solidFill>
                <a:latin typeface="Times New Roman"/>
                <a:ea typeface="+mn-lt"/>
                <a:cs typeface="+mn-lt"/>
              </a:rPr>
              <a:t>accurate predictions of future stock prices. </a:t>
            </a:r>
            <a:endParaRPr lang="en-GB" sz="1600" b="1">
              <a:solidFill>
                <a:srgbClr val="000000"/>
              </a:solidFill>
              <a:latin typeface="Times New Roman"/>
              <a:ea typeface="+mn-lt"/>
              <a:cs typeface="Times New Roman"/>
            </a:endParaRPr>
          </a:p>
          <a:p>
            <a:pPr marL="285750" indent="-285750">
              <a:lnSpc>
                <a:spcPct val="150000"/>
              </a:lnSpc>
              <a:buFont typeface="Arial"/>
              <a:buChar char="•"/>
            </a:pPr>
            <a:r>
              <a:rPr lang="en-GB" sz="1600">
                <a:solidFill>
                  <a:srgbClr val="0D0D0D"/>
                </a:solidFill>
                <a:latin typeface="Times New Roman"/>
                <a:ea typeface="+mn-lt"/>
                <a:cs typeface="+mn-lt"/>
              </a:rPr>
              <a:t>The </a:t>
            </a:r>
            <a:r>
              <a:rPr lang="en-GB" sz="1600" b="1">
                <a:solidFill>
                  <a:srgbClr val="0D0D0D"/>
                </a:solidFill>
                <a:latin typeface="Times New Roman"/>
                <a:ea typeface="+mn-lt"/>
                <a:cs typeface="+mn-lt"/>
              </a:rPr>
              <a:t>visualization of actual vs. predicted prices</a:t>
            </a:r>
            <a:r>
              <a:rPr lang="en-GB" sz="1600">
                <a:solidFill>
                  <a:srgbClr val="0D0D0D"/>
                </a:solidFill>
                <a:latin typeface="Times New Roman"/>
                <a:ea typeface="+mn-lt"/>
                <a:cs typeface="+mn-lt"/>
              </a:rPr>
              <a:t> shows that the model captures the underlying trends and fluctuations in the data.</a:t>
            </a:r>
            <a:endParaRPr lang="en-GB" sz="1600">
              <a:latin typeface="Times New Roman"/>
              <a:cs typeface="Times New Roman"/>
            </a:endParaRPr>
          </a:p>
          <a:p>
            <a:pPr>
              <a:lnSpc>
                <a:spcPct val="150000"/>
              </a:lnSpc>
            </a:pPr>
            <a:r>
              <a:rPr lang="en-GB" b="1">
                <a:latin typeface="Times New Roman"/>
                <a:ea typeface="+mn-lt"/>
                <a:cs typeface="+mn-lt"/>
              </a:rPr>
              <a:t>Real-world Application</a:t>
            </a:r>
            <a:r>
              <a:rPr lang="en-GB">
                <a:solidFill>
                  <a:srgbClr val="0D0D0D"/>
                </a:solidFill>
                <a:latin typeface="Times New Roman"/>
                <a:ea typeface="+mn-lt"/>
                <a:cs typeface="+mn-lt"/>
              </a:rPr>
              <a:t>: </a:t>
            </a:r>
            <a:endParaRPr lang="en-GB" sz="1600">
              <a:solidFill>
                <a:srgbClr val="000000"/>
              </a:solidFill>
              <a:latin typeface="Times New Roman"/>
              <a:ea typeface="+mn-lt"/>
              <a:cs typeface="Times New Roman"/>
            </a:endParaRPr>
          </a:p>
          <a:p>
            <a:pPr marL="285750" indent="-285750">
              <a:lnSpc>
                <a:spcPct val="150000"/>
              </a:lnSpc>
              <a:buFont typeface="Arial"/>
              <a:buChar char="•"/>
            </a:pPr>
            <a:r>
              <a:rPr lang="en-GB" sz="1600">
                <a:solidFill>
                  <a:srgbClr val="0D0D0D"/>
                </a:solidFill>
                <a:latin typeface="Times New Roman"/>
                <a:ea typeface="+mn-lt"/>
                <a:cs typeface="+mn-lt"/>
              </a:rPr>
              <a:t>Stock price prediction has significant practical implications for investors, traders, and financial analysts. </a:t>
            </a:r>
            <a:endParaRPr lang="en-GB" sz="1600">
              <a:solidFill>
                <a:srgbClr val="000000"/>
              </a:solidFill>
              <a:latin typeface="Times New Roman"/>
              <a:ea typeface="+mn-lt"/>
              <a:cs typeface="Times New Roman"/>
            </a:endParaRPr>
          </a:p>
          <a:p>
            <a:pPr marL="285750" indent="-285750">
              <a:lnSpc>
                <a:spcPct val="150000"/>
              </a:lnSpc>
              <a:buFont typeface="Arial"/>
              <a:buChar char="•"/>
            </a:pPr>
            <a:r>
              <a:rPr lang="en-GB" sz="1600">
                <a:solidFill>
                  <a:srgbClr val="0D0D0D"/>
                </a:solidFill>
                <a:latin typeface="Times New Roman"/>
                <a:ea typeface="+mn-lt"/>
                <a:cs typeface="+mn-lt"/>
              </a:rPr>
              <a:t>The project demonstrates how deep learning techniques can be applied to </a:t>
            </a:r>
            <a:r>
              <a:rPr lang="en-GB" sz="1600" b="1">
                <a:solidFill>
                  <a:srgbClr val="0D0D0D"/>
                </a:solidFill>
                <a:latin typeface="Times New Roman"/>
                <a:ea typeface="+mn-lt"/>
                <a:cs typeface="+mn-lt"/>
              </a:rPr>
              <a:t>real-world financial data to make informed decisions and potentially generate profits in the stock market.</a:t>
            </a:r>
            <a:endParaRPr lang="en-GB" sz="1600" b="1">
              <a:latin typeface="Times New Roman"/>
              <a:cs typeface="Times New Roman"/>
            </a:endParaRPr>
          </a:p>
          <a:p>
            <a:pPr algn="l"/>
            <a:endParaRPr lang="en-GB"/>
          </a:p>
        </p:txBody>
      </p:sp>
    </p:spTree>
    <p:extLst>
      <p:ext uri="{BB962C8B-B14F-4D97-AF65-F5344CB8AC3E}">
        <p14:creationId xmlns:p14="http://schemas.microsoft.com/office/powerpoint/2010/main" val="4100357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42188-FE3F-37BB-B9D4-583E977C1BA9}"/>
              </a:ext>
            </a:extLst>
          </p:cNvPr>
          <p:cNvSpPr>
            <a:spLocks noGrp="1"/>
          </p:cNvSpPr>
          <p:nvPr>
            <p:ph type="title"/>
          </p:nvPr>
        </p:nvSpPr>
        <p:spPr/>
        <p:txBody>
          <a:bodyPr/>
          <a:lstStyle/>
          <a:p>
            <a:r>
              <a:rPr lang="en-GB"/>
              <a:t>MODELLING</a:t>
            </a:r>
          </a:p>
        </p:txBody>
      </p:sp>
      <p:pic>
        <p:nvPicPr>
          <p:cNvPr id="3" name="Content Placeholder 2" descr="A diagram of a model architecture&#10;&#10;Description automatically generated">
            <a:extLst>
              <a:ext uri="{FF2B5EF4-FFF2-40B4-BE49-F238E27FC236}">
                <a16:creationId xmlns:a16="http://schemas.microsoft.com/office/drawing/2014/main" id="{24BD3C90-4426-C389-5F37-CA90FAB5F573}"/>
              </a:ext>
            </a:extLst>
          </p:cNvPr>
          <p:cNvPicPr>
            <a:picLocks noGrp="1" noChangeAspect="1"/>
          </p:cNvPicPr>
          <p:nvPr>
            <p:ph idx="1"/>
          </p:nvPr>
        </p:nvPicPr>
        <p:blipFill>
          <a:blip r:embed="rId2"/>
          <a:stretch>
            <a:fillRect/>
          </a:stretch>
        </p:blipFill>
        <p:spPr>
          <a:xfrm>
            <a:off x="4238438" y="1531665"/>
            <a:ext cx="3277911" cy="4951750"/>
          </a:xfrm>
        </p:spPr>
      </p:pic>
    </p:spTree>
    <p:extLst>
      <p:ext uri="{BB962C8B-B14F-4D97-AF65-F5344CB8AC3E}">
        <p14:creationId xmlns:p14="http://schemas.microsoft.com/office/powerpoint/2010/main" val="3355320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768CDD-91B9-F129-B08E-19D0EB4C383D}"/>
              </a:ext>
            </a:extLst>
          </p:cNvPr>
          <p:cNvSpPr txBox="1"/>
          <p:nvPr/>
        </p:nvSpPr>
        <p:spPr>
          <a:xfrm>
            <a:off x="831691" y="1535243"/>
            <a:ext cx="10096532" cy="33720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Arial"/>
              <a:buChar char="•"/>
            </a:pPr>
            <a:r>
              <a:rPr lang="en-GB" sz="1600">
                <a:solidFill>
                  <a:srgbClr val="0D0D0D"/>
                </a:solidFill>
                <a:latin typeface="Times New Roman"/>
                <a:ea typeface="+mn-lt"/>
                <a:cs typeface="+mn-lt"/>
              </a:rPr>
              <a:t>The implemented model is a Long Short-Term Memory (LSTM) neural network designed for stock price prediction.</a:t>
            </a:r>
            <a:endParaRPr lang="en-US" sz="1600">
              <a:solidFill>
                <a:srgbClr val="000000"/>
              </a:solidFill>
              <a:latin typeface="Times New Roman"/>
              <a:ea typeface="+mn-lt"/>
              <a:cs typeface="+mn-lt"/>
            </a:endParaRPr>
          </a:p>
          <a:p>
            <a:pPr marL="285750" indent="-285750">
              <a:lnSpc>
                <a:spcPct val="150000"/>
              </a:lnSpc>
              <a:buFont typeface="Arial"/>
              <a:buChar char="•"/>
            </a:pPr>
            <a:r>
              <a:rPr lang="en-GB" sz="1600">
                <a:solidFill>
                  <a:srgbClr val="0D0D0D"/>
                </a:solidFill>
                <a:latin typeface="Times New Roman"/>
                <a:ea typeface="+mn-lt"/>
                <a:cs typeface="+mn-lt"/>
              </a:rPr>
              <a:t> It utilizes historical stock price data, particularly Open and Close prices, for training and testing.</a:t>
            </a:r>
            <a:endParaRPr lang="en-US" sz="1600">
              <a:solidFill>
                <a:srgbClr val="000000"/>
              </a:solidFill>
              <a:latin typeface="Times New Roman"/>
              <a:ea typeface="+mn-lt"/>
              <a:cs typeface="+mn-lt"/>
            </a:endParaRPr>
          </a:p>
          <a:p>
            <a:pPr marL="285750" indent="-285750">
              <a:lnSpc>
                <a:spcPct val="150000"/>
              </a:lnSpc>
              <a:buFont typeface="Arial"/>
              <a:buChar char="•"/>
            </a:pPr>
            <a:r>
              <a:rPr lang="en-GB" sz="1600">
                <a:solidFill>
                  <a:srgbClr val="0D0D0D"/>
                </a:solidFill>
                <a:latin typeface="Times New Roman"/>
                <a:ea typeface="+mn-lt"/>
                <a:cs typeface="+mn-lt"/>
              </a:rPr>
              <a:t> The dataset is </a:t>
            </a:r>
            <a:r>
              <a:rPr lang="en-GB" sz="1600" err="1">
                <a:solidFill>
                  <a:srgbClr val="0D0D0D"/>
                </a:solidFill>
                <a:latin typeface="Times New Roman"/>
                <a:ea typeface="+mn-lt"/>
                <a:cs typeface="+mn-lt"/>
              </a:rPr>
              <a:t>preprocessed</a:t>
            </a:r>
            <a:r>
              <a:rPr lang="en-GB" sz="1600">
                <a:solidFill>
                  <a:srgbClr val="0D0D0D"/>
                </a:solidFill>
                <a:latin typeface="Times New Roman"/>
                <a:ea typeface="+mn-lt"/>
                <a:cs typeface="+mn-lt"/>
              </a:rPr>
              <a:t> by scaling the features and structuring them into sequences of 80 days, ensuring the LSTM model's input format. </a:t>
            </a:r>
            <a:endParaRPr lang="en-US" sz="1600">
              <a:solidFill>
                <a:srgbClr val="000000"/>
              </a:solidFill>
              <a:latin typeface="Times New Roman"/>
              <a:ea typeface="+mn-lt"/>
              <a:cs typeface="+mn-lt"/>
            </a:endParaRPr>
          </a:p>
          <a:p>
            <a:pPr marL="285750" indent="-285750">
              <a:lnSpc>
                <a:spcPct val="150000"/>
              </a:lnSpc>
              <a:buFont typeface="Arial"/>
              <a:buChar char="•"/>
            </a:pPr>
            <a:r>
              <a:rPr lang="en-GB" sz="1600">
                <a:solidFill>
                  <a:srgbClr val="0D0D0D"/>
                </a:solidFill>
                <a:latin typeface="Times New Roman"/>
                <a:ea typeface="+mn-lt"/>
                <a:cs typeface="+mn-lt"/>
              </a:rPr>
              <a:t>The LSTM architecture consists of multiple layers with dropout regularization to prevent overfitting. The model is compiled using the Adam optimizer and mean squared error loss function. During training, the model undergoes 100 epochs with a batch size of 32. </a:t>
            </a:r>
            <a:endParaRPr lang="en-US" sz="1600">
              <a:solidFill>
                <a:srgbClr val="000000"/>
              </a:solidFill>
              <a:latin typeface="Times New Roman"/>
              <a:ea typeface="+mn-lt"/>
              <a:cs typeface="+mn-lt"/>
            </a:endParaRPr>
          </a:p>
          <a:p>
            <a:pPr marL="285750" indent="-285750">
              <a:lnSpc>
                <a:spcPct val="150000"/>
              </a:lnSpc>
              <a:buFont typeface="Arial"/>
              <a:buChar char="•"/>
            </a:pPr>
            <a:r>
              <a:rPr lang="en-GB" sz="1600">
                <a:solidFill>
                  <a:srgbClr val="0D0D0D"/>
                </a:solidFill>
                <a:latin typeface="Times New Roman"/>
                <a:ea typeface="+mn-lt"/>
                <a:cs typeface="+mn-lt"/>
              </a:rPr>
              <a:t>After training, the model is evaluated on the test dataset and used to make predictions on future stock prices. </a:t>
            </a:r>
            <a:endParaRPr lang="en-US" sz="1600">
              <a:solidFill>
                <a:srgbClr val="000000"/>
              </a:solidFill>
              <a:latin typeface="Times New Roman"/>
              <a:ea typeface="+mn-lt"/>
              <a:cs typeface="+mn-lt"/>
            </a:endParaRPr>
          </a:p>
          <a:p>
            <a:pPr marL="285750" indent="-285750">
              <a:lnSpc>
                <a:spcPct val="150000"/>
              </a:lnSpc>
              <a:buFont typeface="Arial"/>
              <a:buChar char="•"/>
            </a:pPr>
            <a:r>
              <a:rPr lang="en-GB" sz="1600">
                <a:solidFill>
                  <a:srgbClr val="0D0D0D"/>
                </a:solidFill>
                <a:latin typeface="Times New Roman"/>
                <a:ea typeface="+mn-lt"/>
                <a:cs typeface="+mn-lt"/>
              </a:rPr>
              <a:t>Finally, the model's performance is visualized by comparing its predictions with the actual stock prices over time.</a:t>
            </a:r>
            <a:endParaRPr lang="en-US" sz="1600">
              <a:latin typeface="Times New Roman"/>
              <a:ea typeface="+mn-lt"/>
              <a:cs typeface="+mn-lt"/>
            </a:endParaRPr>
          </a:p>
        </p:txBody>
      </p:sp>
    </p:spTree>
    <p:extLst>
      <p:ext uri="{BB962C8B-B14F-4D97-AF65-F5344CB8AC3E}">
        <p14:creationId xmlns:p14="http://schemas.microsoft.com/office/powerpoint/2010/main" val="1985881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291FD-3970-DB75-08D6-979D2357A021}"/>
              </a:ext>
            </a:extLst>
          </p:cNvPr>
          <p:cNvSpPr>
            <a:spLocks noGrp="1"/>
          </p:cNvSpPr>
          <p:nvPr>
            <p:ph type="title"/>
          </p:nvPr>
        </p:nvSpPr>
        <p:spPr/>
        <p:txBody>
          <a:bodyPr/>
          <a:lstStyle/>
          <a:p>
            <a:r>
              <a:rPr lang="en-GB"/>
              <a:t>RESULT</a:t>
            </a:r>
          </a:p>
        </p:txBody>
      </p:sp>
      <p:sp>
        <p:nvSpPr>
          <p:cNvPr id="3" name="Content Placeholder 2">
            <a:extLst>
              <a:ext uri="{FF2B5EF4-FFF2-40B4-BE49-F238E27FC236}">
                <a16:creationId xmlns:a16="http://schemas.microsoft.com/office/drawing/2014/main" id="{A1CA696F-FDBF-8E80-7F9E-F5715B7ADE9D}"/>
              </a:ext>
            </a:extLst>
          </p:cNvPr>
          <p:cNvSpPr>
            <a:spLocks noGrp="1"/>
          </p:cNvSpPr>
          <p:nvPr>
            <p:ph idx="1"/>
          </p:nvPr>
        </p:nvSpPr>
        <p:spPr/>
        <p:txBody>
          <a:bodyPr vert="horz" lIns="91440" tIns="45720" rIns="91440" bIns="45720" rtlCol="0" anchor="t">
            <a:normAutofit/>
          </a:bodyPr>
          <a:lstStyle/>
          <a:p>
            <a:pPr>
              <a:lnSpc>
                <a:spcPct val="150000"/>
              </a:lnSpc>
            </a:pPr>
            <a:r>
              <a:rPr lang="en-GB" sz="1600" dirty="0">
                <a:solidFill>
                  <a:srgbClr val="0D0D0D"/>
                </a:solidFill>
                <a:latin typeface="Times New Roman"/>
                <a:ea typeface="+mn-lt"/>
                <a:cs typeface="+mn-lt"/>
              </a:rPr>
              <a:t>After training the model with historical stock price data, it is capable of making predictions on future stock prices. </a:t>
            </a:r>
            <a:endParaRPr lang="en-GB" sz="1600">
              <a:solidFill>
                <a:srgbClr val="000000"/>
              </a:solidFill>
              <a:latin typeface="Times New Roman"/>
              <a:ea typeface="+mn-lt"/>
              <a:cs typeface="+mn-lt"/>
            </a:endParaRPr>
          </a:p>
          <a:p>
            <a:pPr>
              <a:lnSpc>
                <a:spcPct val="150000"/>
              </a:lnSpc>
            </a:pPr>
            <a:r>
              <a:rPr lang="en-GB" sz="1600" dirty="0">
                <a:solidFill>
                  <a:srgbClr val="0D0D0D"/>
                </a:solidFill>
                <a:latin typeface="Times New Roman"/>
                <a:ea typeface="+mn-lt"/>
                <a:cs typeface="+mn-lt"/>
              </a:rPr>
              <a:t>These predictions are based on the patterns and trends learned from the input data during the training process. </a:t>
            </a:r>
            <a:endParaRPr lang="en-GB" sz="1600">
              <a:solidFill>
                <a:srgbClr val="000000"/>
              </a:solidFill>
              <a:latin typeface="Times New Roman"/>
              <a:ea typeface="+mn-lt"/>
              <a:cs typeface="+mn-lt"/>
            </a:endParaRPr>
          </a:p>
          <a:p>
            <a:pPr>
              <a:lnSpc>
                <a:spcPct val="150000"/>
              </a:lnSpc>
            </a:pPr>
            <a:r>
              <a:rPr lang="en-GB" sz="1600" dirty="0">
                <a:solidFill>
                  <a:srgbClr val="0D0D0D"/>
                </a:solidFill>
                <a:latin typeface="Times New Roman"/>
                <a:ea typeface="+mn-lt"/>
                <a:cs typeface="+mn-lt"/>
              </a:rPr>
              <a:t>The accuracy and effectiveness of the predictions can vary and depend on factors such as the quality of the data, the model architecture, and the chosen hyperparameters.</a:t>
            </a:r>
            <a:endParaRPr lang="en-GB" sz="1600">
              <a:solidFill>
                <a:srgbClr val="000000"/>
              </a:solidFill>
              <a:latin typeface="Times New Roman"/>
              <a:ea typeface="+mn-lt"/>
              <a:cs typeface="+mn-lt"/>
            </a:endParaRPr>
          </a:p>
          <a:p>
            <a:pPr>
              <a:lnSpc>
                <a:spcPct val="150000"/>
              </a:lnSpc>
            </a:pPr>
            <a:endParaRPr lang="en-GB" sz="1600" dirty="0">
              <a:solidFill>
                <a:srgbClr val="0D0D0D"/>
              </a:solidFill>
              <a:latin typeface="Times New Roman"/>
              <a:cs typeface="Times New Roman"/>
            </a:endParaRPr>
          </a:p>
        </p:txBody>
      </p:sp>
    </p:spTree>
    <p:extLst>
      <p:ext uri="{BB962C8B-B14F-4D97-AF65-F5344CB8AC3E}">
        <p14:creationId xmlns:p14="http://schemas.microsoft.com/office/powerpoint/2010/main" val="564211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19FCD5-939D-6F13-A420-539CD9F2F78E}"/>
              </a:ext>
            </a:extLst>
          </p:cNvPr>
          <p:cNvSpPr txBox="1"/>
          <p:nvPr/>
        </p:nvSpPr>
        <p:spPr>
          <a:xfrm>
            <a:off x="2076449" y="952499"/>
            <a:ext cx="5043565"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sz="1400">
              <a:solidFill>
                <a:srgbClr val="212121"/>
              </a:solidFill>
              <a:latin typeface="Consolas"/>
            </a:endParaRPr>
          </a:p>
          <a:p>
            <a:r>
              <a:rPr lang="en-GB" b="1">
                <a:solidFill>
                  <a:srgbClr val="212121"/>
                </a:solidFill>
                <a:latin typeface="Times New Roman"/>
                <a:cs typeface="Times New Roman"/>
              </a:rPr>
              <a:t>PREDICTED VALUES</a:t>
            </a:r>
          </a:p>
          <a:p>
            <a:endParaRPr lang="en-GB" sz="1400">
              <a:solidFill>
                <a:srgbClr val="212121"/>
              </a:solidFill>
              <a:latin typeface="Consolas"/>
            </a:endParaRPr>
          </a:p>
          <a:p>
            <a:r>
              <a:rPr lang="en-GB" sz="1400">
                <a:solidFill>
                  <a:srgbClr val="212121"/>
                </a:solidFill>
                <a:latin typeface="Consolas"/>
              </a:rPr>
              <a:t>ar</a:t>
            </a:r>
            <a:r>
              <a:rPr lang="en-GB" sz="1200">
                <a:solidFill>
                  <a:srgbClr val="212121"/>
                </a:solidFill>
                <a:latin typeface="Consolas"/>
              </a:rPr>
              <a:t>ray([[0.        , 0.98128498],
       [0.        , 0.98100567],
       [0.        , 0.98096955],
       [0.        , 0.98100436],
       [0.        , 0.9816395 ],
       [0.        , 0.98217309],
       [0.        , 0.98281276],
       [0.        , 0.98311043],
       [0.        , 0.98408961],
       [0.        , 0.98556888],
       [0.        , 0.98700917],
       [0.        , 0.98856699],
       [0.        , 0.99065292],
       [0.        , 0.99203682],
       [0.        , 0.99304771],
       [0.        , 0.99407315],
       [0.        , 0.99438   ],
       [0.        , 0.99375212],
       [0.        , 0.9929291 ],
       [0.        , 0.99097419]])</a:t>
            </a:r>
            <a:endParaRPr lang="en-US" sz="1200"/>
          </a:p>
        </p:txBody>
      </p:sp>
    </p:spTree>
    <p:extLst>
      <p:ext uri="{BB962C8B-B14F-4D97-AF65-F5344CB8AC3E}">
        <p14:creationId xmlns:p14="http://schemas.microsoft.com/office/powerpoint/2010/main" val="2640892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68A595-661A-BC34-6465-FD3B7135E467}"/>
              </a:ext>
            </a:extLst>
          </p:cNvPr>
          <p:cNvSpPr txBox="1"/>
          <p:nvPr/>
        </p:nvSpPr>
        <p:spPr>
          <a:xfrm>
            <a:off x="1943099" y="1562099"/>
            <a:ext cx="2765372" cy="443993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lnSpc>
                <a:spcPct val="200000"/>
              </a:lnSpc>
            </a:pPr>
            <a:r>
              <a:rPr lang="en-GB" sz="1600" b="0" i="0" u="none" strike="noStrike" baseline="0" dirty="0">
                <a:solidFill>
                  <a:srgbClr val="0D0D0D"/>
                </a:solidFill>
                <a:latin typeface="Times New Roman"/>
                <a:ea typeface="Aptos"/>
                <a:cs typeface="Aptos"/>
              </a:rPr>
              <a:t> </a:t>
            </a:r>
            <a:r>
              <a:rPr lang="en-GB" b="0" i="0" u="none" strike="noStrike" baseline="0" dirty="0">
                <a:solidFill>
                  <a:srgbClr val="0D0D0D"/>
                </a:solidFill>
                <a:latin typeface="Times New Roman"/>
                <a:ea typeface="Aptos"/>
                <a:cs typeface="Aptos"/>
              </a:rPr>
              <a:t>Additionally, the performance of the model can be evaluated by comparing its predictions with the actual stock prices using metrics such as mean squared error or visualizations.</a:t>
            </a:r>
            <a:endParaRPr lang="en-GB" dirty="0">
              <a:latin typeface="Times New Roman"/>
              <a:cs typeface="Times New Roman"/>
            </a:endParaRPr>
          </a:p>
        </p:txBody>
      </p:sp>
      <p:pic>
        <p:nvPicPr>
          <p:cNvPr id="3" name="Picture 2" descr="A graph showing the price of an apple&#10;&#10;Description automatically generated">
            <a:extLst>
              <a:ext uri="{FF2B5EF4-FFF2-40B4-BE49-F238E27FC236}">
                <a16:creationId xmlns:a16="http://schemas.microsoft.com/office/drawing/2014/main" id="{0A8F79AB-77C9-BCD3-C05B-FFBA3EA77324}"/>
              </a:ext>
            </a:extLst>
          </p:cNvPr>
          <p:cNvPicPr>
            <a:picLocks noChangeAspect="1"/>
          </p:cNvPicPr>
          <p:nvPr/>
        </p:nvPicPr>
        <p:blipFill>
          <a:blip r:embed="rId2"/>
          <a:stretch>
            <a:fillRect/>
          </a:stretch>
        </p:blipFill>
        <p:spPr>
          <a:xfrm>
            <a:off x="5370539" y="1981824"/>
            <a:ext cx="5448300" cy="4343400"/>
          </a:xfrm>
          <a:prstGeom prst="rect">
            <a:avLst/>
          </a:prstGeom>
        </p:spPr>
      </p:pic>
    </p:spTree>
    <p:extLst>
      <p:ext uri="{BB962C8B-B14F-4D97-AF65-F5344CB8AC3E}">
        <p14:creationId xmlns:p14="http://schemas.microsoft.com/office/powerpoint/2010/main" val="12548853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AAD7C-0317-A0E1-5861-76290B7FABE3}"/>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23CFDD96-5699-1D4D-244F-87C6CC2D5E4A}"/>
              </a:ext>
            </a:extLst>
          </p:cNvPr>
          <p:cNvSpPr>
            <a:spLocks noGrp="1"/>
          </p:cNvSpPr>
          <p:nvPr>
            <p:ph idx="1"/>
          </p:nvPr>
        </p:nvSpPr>
        <p:spPr/>
        <p:txBody>
          <a:bodyPr vert="horz" lIns="91440" tIns="45720" rIns="91440" bIns="45720" rtlCol="0" anchor="t">
            <a:normAutofit/>
          </a:bodyPr>
          <a:lstStyle/>
          <a:p>
            <a:pPr>
              <a:lnSpc>
                <a:spcPct val="150000"/>
              </a:lnSpc>
            </a:pPr>
            <a:r>
              <a:rPr lang="en-GB" sz="1600" dirty="0">
                <a:solidFill>
                  <a:srgbClr val="0D0D0D"/>
                </a:solidFill>
                <a:latin typeface="Times New Roman"/>
                <a:ea typeface="+mn-lt"/>
                <a:cs typeface="+mn-lt"/>
              </a:rPr>
              <a:t>The LSTM model demonstrates the ability to learn from historical stock price data and make predictions for future prices.</a:t>
            </a:r>
            <a:endParaRPr lang="en-GB" sz="1600">
              <a:latin typeface="Times New Roman"/>
              <a:cs typeface="Times New Roman"/>
            </a:endParaRPr>
          </a:p>
          <a:p>
            <a:pPr>
              <a:lnSpc>
                <a:spcPct val="150000"/>
              </a:lnSpc>
            </a:pPr>
            <a:r>
              <a:rPr lang="en-GB" sz="1600" dirty="0">
                <a:solidFill>
                  <a:srgbClr val="0D0D0D"/>
                </a:solidFill>
                <a:latin typeface="Times New Roman"/>
                <a:ea typeface="+mn-lt"/>
                <a:cs typeface="+mn-lt"/>
              </a:rPr>
              <a:t>The accuracy and performance of the model can be further evaluated and improved by tuning hyperparameters, exploring different architectures, and incorporating additional features or data sources.</a:t>
            </a:r>
            <a:endParaRPr lang="en-GB" sz="1600" dirty="0">
              <a:latin typeface="Times New Roman"/>
              <a:cs typeface="Times New Roman"/>
            </a:endParaRPr>
          </a:p>
          <a:p>
            <a:pPr>
              <a:lnSpc>
                <a:spcPct val="150000"/>
              </a:lnSpc>
            </a:pPr>
            <a:r>
              <a:rPr lang="en-GB" sz="1600" dirty="0">
                <a:solidFill>
                  <a:srgbClr val="0D0D0D"/>
                </a:solidFill>
                <a:latin typeface="Times New Roman"/>
                <a:ea typeface="+mn-lt"/>
                <a:cs typeface="+mn-lt"/>
              </a:rPr>
              <a:t>This program serves as a foundation for building more sophisticated stock price prediction models and can be extended for various financial forecasting tasks.</a:t>
            </a:r>
            <a:endParaRPr lang="en-GB" sz="1600">
              <a:latin typeface="Times New Roman"/>
              <a:cs typeface="Times New Roman"/>
            </a:endParaRPr>
          </a:p>
          <a:p>
            <a:pPr>
              <a:lnSpc>
                <a:spcPct val="150000"/>
              </a:lnSpc>
            </a:pPr>
            <a:endParaRPr lang="en-GB" sz="1600" dirty="0">
              <a:latin typeface="Times New Roman"/>
              <a:cs typeface="Times New Roman"/>
            </a:endParaRPr>
          </a:p>
        </p:txBody>
      </p:sp>
    </p:spTree>
    <p:extLst>
      <p:ext uri="{BB962C8B-B14F-4D97-AF65-F5344CB8AC3E}">
        <p14:creationId xmlns:p14="http://schemas.microsoft.com/office/powerpoint/2010/main" val="1974618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Multi-coloured graphs and numbers">
            <a:extLst>
              <a:ext uri="{FF2B5EF4-FFF2-40B4-BE49-F238E27FC236}">
                <a16:creationId xmlns:a16="http://schemas.microsoft.com/office/drawing/2014/main" id="{D25E39E4-F08E-D384-79B5-F99C58C57F35}"/>
              </a:ext>
            </a:extLst>
          </p:cNvPr>
          <p:cNvPicPr>
            <a:picLocks noChangeAspect="1"/>
          </p:cNvPicPr>
          <p:nvPr/>
        </p:nvPicPr>
        <p:blipFill rotWithShape="1">
          <a:blip r:embed="rId2">
            <a:alphaModFix amt="50000"/>
          </a:blip>
          <a:srcRect t="7962" r="-1" b="7746"/>
          <a:stretch/>
        </p:blipFill>
        <p:spPr>
          <a:xfrm>
            <a:off x="20" y="1"/>
            <a:ext cx="12191980" cy="6857999"/>
          </a:xfrm>
          <a:prstGeom prst="rect">
            <a:avLst/>
          </a:prstGeom>
        </p:spPr>
      </p:pic>
      <p:sp>
        <p:nvSpPr>
          <p:cNvPr id="2" name="Title 1">
            <a:extLst>
              <a:ext uri="{FF2B5EF4-FFF2-40B4-BE49-F238E27FC236}">
                <a16:creationId xmlns:a16="http://schemas.microsoft.com/office/drawing/2014/main" id="{9F85605D-9B35-E0C6-7BF5-7D071722E62D}"/>
              </a:ext>
            </a:extLst>
          </p:cNvPr>
          <p:cNvSpPr>
            <a:spLocks noGrp="1"/>
          </p:cNvSpPr>
          <p:nvPr>
            <p:ph type="title"/>
          </p:nvPr>
        </p:nvSpPr>
        <p:spPr>
          <a:xfrm>
            <a:off x="1524000" y="1122363"/>
            <a:ext cx="9144000" cy="3063240"/>
          </a:xfrm>
        </p:spPr>
        <p:txBody>
          <a:bodyPr vert="horz" lIns="91440" tIns="45720" rIns="91440" bIns="45720" rtlCol="0" anchor="b">
            <a:normAutofit/>
          </a:bodyPr>
          <a:lstStyle/>
          <a:p>
            <a:pPr algn="ctr"/>
            <a:r>
              <a:rPr lang="en-US" sz="5600">
                <a:solidFill>
                  <a:schemeClr val="bg1"/>
                </a:solidFill>
              </a:rPr>
              <a:t>STOCK  PRICE   PREDICTION USING </a:t>
            </a:r>
            <a:br>
              <a:rPr lang="en-US" sz="5600">
                <a:solidFill>
                  <a:schemeClr val="bg1"/>
                </a:solidFill>
              </a:rPr>
            </a:br>
            <a:r>
              <a:rPr lang="en-US" sz="5600">
                <a:solidFill>
                  <a:schemeClr val="bg1"/>
                </a:solidFill>
              </a:rPr>
              <a:t> LSTM NEURAL  NETWORK</a:t>
            </a:r>
          </a:p>
        </p:txBody>
      </p:sp>
      <p:sp>
        <p:nvSpPr>
          <p:cNvPr id="26"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003764"/>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154CF-E3C5-C4A7-A26F-4A9B13E2A238}"/>
              </a:ext>
            </a:extLst>
          </p:cNvPr>
          <p:cNvSpPr>
            <a:spLocks noGrp="1"/>
          </p:cNvSpPr>
          <p:nvPr>
            <p:ph type="title"/>
          </p:nvPr>
        </p:nvSpPr>
        <p:spPr/>
        <p:txBody>
          <a:bodyPr/>
          <a:lstStyle/>
          <a:p>
            <a:r>
              <a:rPr lang="en-GB"/>
              <a:t>AGENDA</a:t>
            </a:r>
          </a:p>
        </p:txBody>
      </p:sp>
      <p:sp>
        <p:nvSpPr>
          <p:cNvPr id="3" name="Content Placeholder 2">
            <a:extLst>
              <a:ext uri="{FF2B5EF4-FFF2-40B4-BE49-F238E27FC236}">
                <a16:creationId xmlns:a16="http://schemas.microsoft.com/office/drawing/2014/main" id="{6DA2119B-32F4-2D56-6077-272E56142A8B}"/>
              </a:ext>
            </a:extLst>
          </p:cNvPr>
          <p:cNvSpPr>
            <a:spLocks noGrp="1"/>
          </p:cNvSpPr>
          <p:nvPr>
            <p:ph idx="1"/>
          </p:nvPr>
        </p:nvSpPr>
        <p:spPr>
          <a:xfrm>
            <a:off x="633761" y="1472503"/>
            <a:ext cx="10515600" cy="4351338"/>
          </a:xfrm>
        </p:spPr>
        <p:txBody>
          <a:bodyPr vert="horz" lIns="91440" tIns="45720" rIns="91440" bIns="45720" rtlCol="0" anchor="t">
            <a:normAutofit fontScale="77500" lnSpcReduction="20000"/>
          </a:bodyPr>
          <a:lstStyle/>
          <a:p>
            <a:r>
              <a:rPr lang="en-GB" sz="1600" dirty="0">
                <a:latin typeface="Times New Roman"/>
                <a:cs typeface="Times New Roman"/>
              </a:rPr>
              <a:t>PROBLEM STATEMENT</a:t>
            </a:r>
            <a:endParaRPr lang="en-US" sz="1600" dirty="0">
              <a:latin typeface="Times New Roman"/>
              <a:cs typeface="Times New Roman"/>
            </a:endParaRPr>
          </a:p>
          <a:p>
            <a:r>
              <a:rPr lang="en-GB" sz="1600" dirty="0">
                <a:latin typeface="Times New Roman"/>
                <a:cs typeface="Times New Roman"/>
              </a:rPr>
              <a:t>OVERVIEW</a:t>
            </a:r>
          </a:p>
          <a:p>
            <a:r>
              <a:rPr lang="en-GB" sz="1600" dirty="0">
                <a:latin typeface="Times New Roman"/>
                <a:cs typeface="Times New Roman"/>
              </a:rPr>
              <a:t>THE END USER</a:t>
            </a:r>
          </a:p>
          <a:p>
            <a:r>
              <a:rPr lang="en-GB" sz="1600" dirty="0">
                <a:latin typeface="Times New Roman"/>
                <a:cs typeface="Times New Roman"/>
              </a:rPr>
              <a:t>SOLUTION AND VALUE PROPOSITION</a:t>
            </a:r>
          </a:p>
          <a:p>
            <a:pPr marL="0" indent="0">
              <a:buNone/>
            </a:pPr>
            <a:r>
              <a:rPr lang="en-GB" dirty="0">
                <a:latin typeface="Times New Roman"/>
                <a:cs typeface="Times New Roman"/>
              </a:rPr>
              <a:t>              </a:t>
            </a:r>
            <a:r>
              <a:rPr lang="en-GB" sz="1400" b="1" dirty="0">
                <a:latin typeface="Times New Roman"/>
                <a:cs typeface="Times New Roman"/>
              </a:rPr>
              <a:t>Building the LSTM Model</a:t>
            </a:r>
            <a:endParaRPr lang="en-GB" sz="1400" dirty="0">
              <a:latin typeface="Times New Roman"/>
              <a:cs typeface="Times New Roman"/>
            </a:endParaRPr>
          </a:p>
          <a:p>
            <a:pPr marL="0" indent="0">
              <a:buNone/>
            </a:pPr>
            <a:r>
              <a:rPr lang="en-GB" sz="1400" b="1" dirty="0">
                <a:latin typeface="Times New Roman"/>
                <a:cs typeface="Times New Roman"/>
              </a:rPr>
              <a:t>                           Model Compilation and Training</a:t>
            </a:r>
            <a:endParaRPr lang="en-GB" sz="1400" dirty="0">
              <a:latin typeface="Times New Roman"/>
              <a:cs typeface="Times New Roman"/>
            </a:endParaRPr>
          </a:p>
          <a:p>
            <a:pPr marL="0" indent="0">
              <a:buNone/>
            </a:pPr>
            <a:r>
              <a:rPr lang="en-GB" sz="1400" b="1" dirty="0">
                <a:latin typeface="Times New Roman"/>
                <a:cs typeface="Times New Roman"/>
              </a:rPr>
              <a:t>                           Making Predictions</a:t>
            </a:r>
            <a:endParaRPr lang="en-GB" sz="1400" dirty="0">
              <a:latin typeface="Times New Roman"/>
              <a:cs typeface="Times New Roman"/>
            </a:endParaRPr>
          </a:p>
          <a:p>
            <a:pPr marL="0" indent="0">
              <a:buNone/>
            </a:pPr>
            <a:r>
              <a:rPr lang="en-GB" sz="1400" b="1" dirty="0">
                <a:latin typeface="Times New Roman"/>
                <a:cs typeface="Times New Roman"/>
              </a:rPr>
              <a:t>                            Visualization</a:t>
            </a:r>
            <a:endParaRPr lang="en-GB" sz="1400" dirty="0">
              <a:latin typeface="Times New Roman"/>
              <a:cs typeface="Times New Roman"/>
            </a:endParaRPr>
          </a:p>
          <a:p>
            <a:r>
              <a:rPr lang="en-GB" sz="1600" dirty="0">
                <a:latin typeface="Times New Roman"/>
                <a:cs typeface="Times New Roman"/>
              </a:rPr>
              <a:t>WOW OF THE SOLUTION</a:t>
            </a:r>
            <a:endParaRPr lang="en-GB" sz="1600" dirty="0">
              <a:solidFill>
                <a:srgbClr val="0D0D0D"/>
              </a:solidFill>
              <a:latin typeface="Times New Roman"/>
              <a:cs typeface="Times New Roman"/>
            </a:endParaRPr>
          </a:p>
          <a:p>
            <a:pPr marL="0" indent="0">
              <a:buNone/>
            </a:pPr>
            <a:r>
              <a:rPr lang="en-GB" sz="2100" b="1" dirty="0">
                <a:latin typeface="Times New Roman"/>
                <a:cs typeface="Times New Roman"/>
              </a:rPr>
              <a:t>         </a:t>
            </a:r>
            <a:r>
              <a:rPr lang="en-GB" sz="1400" b="1" dirty="0">
                <a:latin typeface="Times New Roman"/>
                <a:cs typeface="Times New Roman"/>
              </a:rPr>
              <a:t>         Advanced Technology</a:t>
            </a:r>
            <a:endParaRPr lang="en-GB" sz="1400" dirty="0">
              <a:solidFill>
                <a:srgbClr val="0D0D0D"/>
              </a:solidFill>
              <a:latin typeface="Times New Roman"/>
              <a:cs typeface="Times New Roman"/>
            </a:endParaRPr>
          </a:p>
          <a:p>
            <a:pPr marL="0" indent="0">
              <a:buNone/>
            </a:pPr>
            <a:r>
              <a:rPr lang="en-GB" sz="1400" b="1" dirty="0">
                <a:latin typeface="Times New Roman"/>
                <a:cs typeface="Times New Roman"/>
              </a:rPr>
              <a:t>                      Data Transformation</a:t>
            </a:r>
            <a:endParaRPr lang="en-GB" sz="1400" dirty="0">
              <a:solidFill>
                <a:srgbClr val="0D0D0D"/>
              </a:solidFill>
              <a:latin typeface="Times New Roman"/>
              <a:cs typeface="Times New Roman"/>
            </a:endParaRPr>
          </a:p>
          <a:p>
            <a:pPr marL="0" indent="0">
              <a:buNone/>
            </a:pPr>
            <a:r>
              <a:rPr lang="en-GB" sz="1400" b="1" dirty="0">
                <a:latin typeface="Times New Roman"/>
                <a:cs typeface="Times New Roman"/>
              </a:rPr>
              <a:t>                      Model Architecture</a:t>
            </a:r>
            <a:endParaRPr lang="en-GB" sz="1400" dirty="0">
              <a:solidFill>
                <a:srgbClr val="0D0D0D"/>
              </a:solidFill>
              <a:latin typeface="Times New Roman"/>
              <a:cs typeface="Times New Roman"/>
            </a:endParaRPr>
          </a:p>
          <a:p>
            <a:pPr marL="0" indent="0">
              <a:buNone/>
            </a:pPr>
            <a:r>
              <a:rPr lang="en-GB" sz="1400" b="1" dirty="0">
                <a:latin typeface="Times New Roman"/>
                <a:cs typeface="Times New Roman"/>
              </a:rPr>
              <a:t>                      Prediction Accuracy</a:t>
            </a:r>
            <a:endParaRPr lang="en-GB" sz="1400" dirty="0">
              <a:solidFill>
                <a:srgbClr val="0D0D0D"/>
              </a:solidFill>
              <a:latin typeface="Times New Roman"/>
              <a:cs typeface="Times New Roman"/>
            </a:endParaRPr>
          </a:p>
          <a:p>
            <a:pPr marL="0" indent="0">
              <a:buNone/>
            </a:pPr>
            <a:r>
              <a:rPr lang="en-GB" sz="1400" b="1" dirty="0">
                <a:latin typeface="Times New Roman"/>
                <a:cs typeface="Times New Roman"/>
              </a:rPr>
              <a:t>                      Real-world Application</a:t>
            </a:r>
            <a:endParaRPr lang="en-GB" sz="1400" dirty="0">
              <a:solidFill>
                <a:srgbClr val="0D0D0D"/>
              </a:solidFill>
              <a:latin typeface="Times New Roman"/>
              <a:cs typeface="Times New Roman"/>
            </a:endParaRPr>
          </a:p>
          <a:p>
            <a:r>
              <a:rPr lang="en-GB" sz="1600" dirty="0">
                <a:latin typeface="Times New Roman"/>
                <a:cs typeface="Times New Roman"/>
              </a:rPr>
              <a:t>MODELLING</a:t>
            </a:r>
          </a:p>
          <a:p>
            <a:r>
              <a:rPr lang="en-GB" sz="1600" dirty="0">
                <a:latin typeface="Times New Roman"/>
                <a:cs typeface="Times New Roman"/>
              </a:rPr>
              <a:t>RESULT</a:t>
            </a:r>
          </a:p>
          <a:p>
            <a:endParaRPr lang="en-GB"/>
          </a:p>
          <a:p>
            <a:endParaRPr lang="en-GB"/>
          </a:p>
          <a:p>
            <a:endParaRPr lang="en-GB"/>
          </a:p>
        </p:txBody>
      </p:sp>
    </p:spTree>
    <p:extLst>
      <p:ext uri="{BB962C8B-B14F-4D97-AF65-F5344CB8AC3E}">
        <p14:creationId xmlns:p14="http://schemas.microsoft.com/office/powerpoint/2010/main" val="2295224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3EE1A-90F9-416C-0420-110582D48AF0}"/>
              </a:ext>
            </a:extLst>
          </p:cNvPr>
          <p:cNvSpPr>
            <a:spLocks noGrp="1"/>
          </p:cNvSpPr>
          <p:nvPr>
            <p:ph type="title"/>
          </p:nvPr>
        </p:nvSpPr>
        <p:spPr/>
        <p:txBody>
          <a:bodyPr/>
          <a:lstStyle/>
          <a:p>
            <a:r>
              <a:rPr lang="en-GB"/>
              <a:t>PROBLEM STATEMENT</a:t>
            </a:r>
          </a:p>
        </p:txBody>
      </p:sp>
      <p:sp>
        <p:nvSpPr>
          <p:cNvPr id="3" name="Content Placeholder 2">
            <a:extLst>
              <a:ext uri="{FF2B5EF4-FFF2-40B4-BE49-F238E27FC236}">
                <a16:creationId xmlns:a16="http://schemas.microsoft.com/office/drawing/2014/main" id="{1DB41D17-4D36-796D-6262-CB2B65E18C1C}"/>
              </a:ext>
            </a:extLst>
          </p:cNvPr>
          <p:cNvSpPr>
            <a:spLocks noGrp="1"/>
          </p:cNvSpPr>
          <p:nvPr>
            <p:ph idx="1"/>
          </p:nvPr>
        </p:nvSpPr>
        <p:spPr/>
        <p:txBody>
          <a:bodyPr vert="horz" lIns="91440" tIns="45720" rIns="91440" bIns="45720" rtlCol="0" anchor="t">
            <a:normAutofit/>
          </a:bodyPr>
          <a:lstStyle/>
          <a:p>
            <a:pPr>
              <a:lnSpc>
                <a:spcPct val="150000"/>
              </a:lnSpc>
            </a:pPr>
            <a:r>
              <a:rPr lang="en-GB" sz="1800" b="1">
                <a:solidFill>
                  <a:srgbClr val="0D0D0D"/>
                </a:solidFill>
                <a:latin typeface="Times New Roman"/>
                <a:ea typeface="+mn-lt"/>
                <a:cs typeface="+mn-lt"/>
              </a:rPr>
              <a:t>Develop a predictive model to forecast future stock prices of a given company, Apple Inc., based on historical stock price data. The task involves constructing a Long Short-Term Memory (LSTM) neural network model using the </a:t>
            </a:r>
            <a:r>
              <a:rPr lang="en-GB" sz="1800" b="1" err="1">
                <a:solidFill>
                  <a:srgbClr val="0D0D0D"/>
                </a:solidFill>
                <a:latin typeface="Times New Roman"/>
                <a:ea typeface="+mn-lt"/>
                <a:cs typeface="+mn-lt"/>
              </a:rPr>
              <a:t>Keras</a:t>
            </a:r>
            <a:r>
              <a:rPr lang="en-GB" sz="1800" b="1">
                <a:solidFill>
                  <a:srgbClr val="0D0D0D"/>
                </a:solidFill>
                <a:latin typeface="Times New Roman"/>
                <a:ea typeface="+mn-lt"/>
                <a:cs typeface="+mn-lt"/>
              </a:rPr>
              <a:t> library. The model should be trained on a training dataset consisting of past stock prices and evaluated on a separate testing dataset. The goal is to accurately predict future stock prices using sequential historical data, thereby assisting investors and financial analysts in making informed decisions</a:t>
            </a:r>
            <a:endParaRPr lang="en-GB" sz="1800" b="1">
              <a:latin typeface="Times New Roman"/>
              <a:cs typeface="Times New Roman"/>
            </a:endParaRPr>
          </a:p>
        </p:txBody>
      </p:sp>
    </p:spTree>
    <p:extLst>
      <p:ext uri="{BB962C8B-B14F-4D97-AF65-F5344CB8AC3E}">
        <p14:creationId xmlns:p14="http://schemas.microsoft.com/office/powerpoint/2010/main" val="2665380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76098-38CB-3801-A2F0-8F5477D43B07}"/>
              </a:ext>
            </a:extLst>
          </p:cNvPr>
          <p:cNvSpPr>
            <a:spLocks noGrp="1"/>
          </p:cNvSpPr>
          <p:nvPr>
            <p:ph type="title"/>
          </p:nvPr>
        </p:nvSpPr>
        <p:spPr>
          <a:xfrm>
            <a:off x="839788" y="457200"/>
            <a:ext cx="6429903" cy="668867"/>
          </a:xfrm>
        </p:spPr>
        <p:txBody>
          <a:bodyPr/>
          <a:lstStyle/>
          <a:p>
            <a:r>
              <a:rPr lang="en-GB" b="1"/>
              <a:t>OVERVIEW:</a:t>
            </a:r>
          </a:p>
        </p:txBody>
      </p:sp>
      <p:graphicFrame>
        <p:nvGraphicFramePr>
          <p:cNvPr id="5" name="Content Placeholder 4">
            <a:extLst>
              <a:ext uri="{FF2B5EF4-FFF2-40B4-BE49-F238E27FC236}">
                <a16:creationId xmlns:a16="http://schemas.microsoft.com/office/drawing/2014/main" id="{2ED8E48E-6229-3E09-44EF-83A7E6006EC6}"/>
              </a:ext>
            </a:extLst>
          </p:cNvPr>
          <p:cNvGraphicFramePr>
            <a:graphicFrameLocks noGrp="1"/>
          </p:cNvGraphicFramePr>
          <p:nvPr>
            <p:ph idx="1"/>
            <p:extLst>
              <p:ext uri="{D42A27DB-BD31-4B8C-83A1-F6EECF244321}">
                <p14:modId xmlns:p14="http://schemas.microsoft.com/office/powerpoint/2010/main" val="4205793296"/>
              </p:ext>
            </p:extLst>
          </p:nvPr>
        </p:nvGraphicFramePr>
        <p:xfrm>
          <a:off x="6992938" y="955675"/>
          <a:ext cx="4584700" cy="4905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9C25AE63-108D-8D7E-5278-869E4F42D00C}"/>
              </a:ext>
            </a:extLst>
          </p:cNvPr>
          <p:cNvSpPr>
            <a:spLocks noGrp="1"/>
          </p:cNvSpPr>
          <p:nvPr>
            <p:ph type="body" sz="half" idx="2"/>
          </p:nvPr>
        </p:nvSpPr>
        <p:spPr>
          <a:xfrm>
            <a:off x="839788" y="1327150"/>
            <a:ext cx="6429903" cy="4531255"/>
          </a:xfrm>
        </p:spPr>
        <p:txBody>
          <a:bodyPr vert="horz" lIns="91440" tIns="45720" rIns="91440" bIns="45720" rtlCol="0" anchor="t">
            <a:normAutofit lnSpcReduction="10000"/>
          </a:bodyPr>
          <a:lstStyle/>
          <a:p>
            <a:pPr marL="285750" indent="-285750">
              <a:lnSpc>
                <a:spcPct val="160000"/>
              </a:lnSpc>
              <a:buFont typeface="Arial"/>
              <a:buChar char="•"/>
            </a:pPr>
            <a:r>
              <a:rPr lang="en-GB">
                <a:latin typeface="Times New Roman"/>
                <a:cs typeface="Arial"/>
              </a:rPr>
              <a:t>Implements a </a:t>
            </a:r>
            <a:r>
              <a:rPr lang="en-GB" b="1">
                <a:latin typeface="Times New Roman"/>
                <a:cs typeface="Arial"/>
              </a:rPr>
              <a:t>recurrent neural network (RNN), specifically a Long Short-Term Memory (LSTM) network</a:t>
            </a:r>
            <a:r>
              <a:rPr lang="en-GB">
                <a:latin typeface="Times New Roman"/>
                <a:cs typeface="Arial"/>
              </a:rPr>
              <a:t>, for predicting Apple stock prices.</a:t>
            </a:r>
            <a:endParaRPr lang="en-US">
              <a:latin typeface="Times New Roman"/>
              <a:cs typeface="Arial"/>
            </a:endParaRPr>
          </a:p>
          <a:p>
            <a:pPr marL="285750" indent="-285750">
              <a:lnSpc>
                <a:spcPct val="160000"/>
              </a:lnSpc>
              <a:buFont typeface="Arial"/>
              <a:buChar char="•"/>
            </a:pPr>
            <a:r>
              <a:rPr lang="en-GB">
                <a:latin typeface="Times New Roman"/>
                <a:cs typeface="Arial"/>
              </a:rPr>
              <a:t> It begins by importing and visualizing the data, preprocesses it for model training, builds the LSTM model with multiple layers, trains the model on the training data, and then predicts stock prices for the test dataset. </a:t>
            </a:r>
          </a:p>
          <a:p>
            <a:pPr marL="285750" indent="-285750">
              <a:lnSpc>
                <a:spcPct val="160000"/>
              </a:lnSpc>
              <a:buFont typeface="Arial"/>
              <a:buChar char="•"/>
            </a:pPr>
            <a:r>
              <a:rPr lang="en-GB">
                <a:latin typeface="Times New Roman"/>
                <a:cs typeface="Arial"/>
              </a:rPr>
              <a:t>Finally, it visualizes the predicted prices alongside the actual prices for evaluation.</a:t>
            </a:r>
            <a:endParaRPr lang="en-US">
              <a:latin typeface="Times New Roman"/>
              <a:cs typeface="Arial"/>
            </a:endParaRPr>
          </a:p>
          <a:p>
            <a:pPr marL="285750" indent="-285750">
              <a:lnSpc>
                <a:spcPct val="160000"/>
              </a:lnSpc>
              <a:buFont typeface="Arial"/>
              <a:buChar char="•"/>
            </a:pPr>
            <a:r>
              <a:rPr lang="en-GB">
                <a:latin typeface="Times New Roman"/>
                <a:cs typeface="Arial"/>
              </a:rPr>
              <a:t> Overall, </a:t>
            </a:r>
            <a:r>
              <a:rPr lang="en-GB" b="1">
                <a:latin typeface="Times New Roman"/>
                <a:cs typeface="Arial"/>
              </a:rPr>
              <a:t>Project showcasing the use of deep learning for stock price prediction.</a:t>
            </a:r>
            <a:endParaRPr lang="en-GB">
              <a:latin typeface="Times New Roman"/>
              <a:cs typeface="Arial"/>
            </a:endParaRPr>
          </a:p>
          <a:p>
            <a:endParaRPr lang="en-GB"/>
          </a:p>
        </p:txBody>
      </p:sp>
    </p:spTree>
    <p:extLst>
      <p:ext uri="{BB962C8B-B14F-4D97-AF65-F5344CB8AC3E}">
        <p14:creationId xmlns:p14="http://schemas.microsoft.com/office/powerpoint/2010/main" val="2054443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6DD1-4ACF-2D03-EB75-1EABDEF9CFF2}"/>
              </a:ext>
            </a:extLst>
          </p:cNvPr>
          <p:cNvSpPr>
            <a:spLocks noGrp="1"/>
          </p:cNvSpPr>
          <p:nvPr>
            <p:ph type="title"/>
          </p:nvPr>
        </p:nvSpPr>
        <p:spPr>
          <a:xfrm>
            <a:off x="839788" y="457200"/>
            <a:ext cx="7435320" cy="531284"/>
          </a:xfrm>
        </p:spPr>
        <p:txBody>
          <a:bodyPr/>
          <a:lstStyle/>
          <a:p>
            <a:r>
              <a:rPr lang="en-GB" b="1">
                <a:latin typeface="Times New Roman"/>
                <a:cs typeface="Times New Roman"/>
              </a:rPr>
              <a:t>THE END USER</a:t>
            </a:r>
          </a:p>
        </p:txBody>
      </p:sp>
      <p:sp>
        <p:nvSpPr>
          <p:cNvPr id="4" name="Text Placeholder 3">
            <a:extLst>
              <a:ext uri="{FF2B5EF4-FFF2-40B4-BE49-F238E27FC236}">
                <a16:creationId xmlns:a16="http://schemas.microsoft.com/office/drawing/2014/main" id="{6A6217D3-E528-1291-18AF-D5DBAB768EE2}"/>
              </a:ext>
            </a:extLst>
          </p:cNvPr>
          <p:cNvSpPr>
            <a:spLocks noGrp="1"/>
          </p:cNvSpPr>
          <p:nvPr>
            <p:ph type="body" sz="half" idx="2"/>
          </p:nvPr>
        </p:nvSpPr>
        <p:spPr>
          <a:xfrm>
            <a:off x="839788" y="988484"/>
            <a:ext cx="7435320" cy="4880504"/>
          </a:xfrm>
        </p:spPr>
        <p:txBody>
          <a:bodyPr vert="horz" lIns="91440" tIns="45720" rIns="91440" bIns="45720" rtlCol="0" anchor="t">
            <a:noAutofit/>
          </a:bodyPr>
          <a:lstStyle/>
          <a:p>
            <a:pPr>
              <a:lnSpc>
                <a:spcPct val="150000"/>
              </a:lnSpc>
            </a:pPr>
            <a:r>
              <a:rPr lang="en-GB" sz="1800" b="1">
                <a:latin typeface="Times New Roman"/>
                <a:ea typeface="+mn-lt"/>
                <a:cs typeface="+mn-lt"/>
              </a:rPr>
              <a:t>Investors and Traders</a:t>
            </a:r>
            <a:r>
              <a:rPr lang="en-GB" sz="1800">
                <a:solidFill>
                  <a:srgbClr val="0D0D0D"/>
                </a:solidFill>
                <a:latin typeface="Times New Roman"/>
                <a:ea typeface="+mn-lt"/>
                <a:cs typeface="+mn-lt"/>
              </a:rPr>
              <a:t>:</a:t>
            </a:r>
            <a:r>
              <a:rPr lang="en-GB">
                <a:solidFill>
                  <a:srgbClr val="0D0D0D"/>
                </a:solidFill>
                <a:latin typeface="Times New Roman"/>
                <a:ea typeface="+mn-lt"/>
                <a:cs typeface="+mn-lt"/>
              </a:rPr>
              <a:t> </a:t>
            </a:r>
            <a:endParaRPr lang="en-US">
              <a:solidFill>
                <a:srgbClr val="000000"/>
              </a:solidFill>
              <a:latin typeface="Times New Roman"/>
              <a:ea typeface="+mn-lt"/>
              <a:cs typeface="Times New Roman"/>
            </a:endParaRPr>
          </a:p>
          <a:p>
            <a:pPr>
              <a:lnSpc>
                <a:spcPct val="150000"/>
              </a:lnSpc>
            </a:pPr>
            <a:r>
              <a:rPr lang="en-GB">
                <a:solidFill>
                  <a:srgbClr val="0D0D0D"/>
                </a:solidFill>
                <a:latin typeface="Times New Roman"/>
                <a:ea typeface="+mn-lt"/>
                <a:cs typeface="+mn-lt"/>
              </a:rPr>
              <a:t>They can utilize the predictions to make informed decisions about buying, selling, or holding Apple stocks.</a:t>
            </a:r>
            <a:endParaRPr lang="en-US">
              <a:latin typeface="Times New Roman"/>
              <a:cs typeface="Times New Roman"/>
            </a:endParaRPr>
          </a:p>
          <a:p>
            <a:pPr>
              <a:lnSpc>
                <a:spcPct val="150000"/>
              </a:lnSpc>
            </a:pPr>
            <a:r>
              <a:rPr lang="en-GB" sz="1800" b="1">
                <a:latin typeface="Times New Roman"/>
                <a:ea typeface="+mn-lt"/>
                <a:cs typeface="+mn-lt"/>
              </a:rPr>
              <a:t>Financial Analysts</a:t>
            </a:r>
            <a:r>
              <a:rPr lang="en-GB" sz="1800">
                <a:solidFill>
                  <a:srgbClr val="0D0D0D"/>
                </a:solidFill>
                <a:latin typeface="Times New Roman"/>
                <a:ea typeface="+mn-lt"/>
                <a:cs typeface="+mn-lt"/>
              </a:rPr>
              <a:t>:</a:t>
            </a:r>
            <a:r>
              <a:rPr lang="en-GB">
                <a:solidFill>
                  <a:srgbClr val="0D0D0D"/>
                </a:solidFill>
                <a:latin typeface="Times New Roman"/>
                <a:ea typeface="+mn-lt"/>
                <a:cs typeface="+mn-lt"/>
              </a:rPr>
              <a:t> </a:t>
            </a:r>
            <a:endParaRPr lang="en-GB">
              <a:solidFill>
                <a:srgbClr val="000000"/>
              </a:solidFill>
              <a:latin typeface="Times New Roman"/>
              <a:ea typeface="+mn-lt"/>
              <a:cs typeface="Times New Roman"/>
            </a:endParaRPr>
          </a:p>
          <a:p>
            <a:pPr>
              <a:lnSpc>
                <a:spcPct val="150000"/>
              </a:lnSpc>
            </a:pPr>
            <a:r>
              <a:rPr lang="en-GB">
                <a:solidFill>
                  <a:srgbClr val="0D0D0D"/>
                </a:solidFill>
                <a:latin typeface="Times New Roman"/>
                <a:ea typeface="+mn-lt"/>
                <a:cs typeface="+mn-lt"/>
              </a:rPr>
              <a:t>Professionals in finance can incorporate the predictions into their analyses and reports to provide insights to clients or stakeholders.</a:t>
            </a:r>
            <a:endParaRPr lang="en-GB">
              <a:latin typeface="Times New Roman"/>
              <a:cs typeface="Times New Roman"/>
            </a:endParaRPr>
          </a:p>
          <a:p>
            <a:pPr>
              <a:lnSpc>
                <a:spcPct val="150000"/>
              </a:lnSpc>
            </a:pPr>
            <a:r>
              <a:rPr lang="en-GB" sz="1800" b="1">
                <a:latin typeface="Times New Roman"/>
                <a:ea typeface="+mn-lt"/>
                <a:cs typeface="+mn-lt"/>
              </a:rPr>
              <a:t>Researchers</a:t>
            </a:r>
            <a:r>
              <a:rPr lang="en-GB" sz="1800">
                <a:solidFill>
                  <a:srgbClr val="0D0D0D"/>
                </a:solidFill>
                <a:latin typeface="Times New Roman"/>
                <a:ea typeface="+mn-lt"/>
                <a:cs typeface="+mn-lt"/>
              </a:rPr>
              <a:t>: </a:t>
            </a:r>
            <a:endParaRPr lang="en-GB">
              <a:solidFill>
                <a:srgbClr val="000000"/>
              </a:solidFill>
              <a:latin typeface="Times New Roman"/>
              <a:ea typeface="+mn-lt"/>
              <a:cs typeface="Times New Roman"/>
            </a:endParaRPr>
          </a:p>
          <a:p>
            <a:pPr>
              <a:lnSpc>
                <a:spcPct val="150000"/>
              </a:lnSpc>
            </a:pPr>
            <a:r>
              <a:rPr lang="en-GB">
                <a:solidFill>
                  <a:srgbClr val="0D0D0D"/>
                </a:solidFill>
                <a:latin typeface="Times New Roman"/>
                <a:ea typeface="+mn-lt"/>
                <a:cs typeface="+mn-lt"/>
              </a:rPr>
              <a:t>Those studying financial markets or machine learning applications in finance may find the project useful for further research or as a reference.</a:t>
            </a:r>
            <a:endParaRPr lang="en-GB">
              <a:latin typeface="Times New Roman"/>
              <a:cs typeface="Times New Roman"/>
            </a:endParaRPr>
          </a:p>
          <a:p>
            <a:pPr>
              <a:lnSpc>
                <a:spcPct val="150000"/>
              </a:lnSpc>
            </a:pPr>
            <a:r>
              <a:rPr lang="en-GB" sz="1800" b="1">
                <a:latin typeface="Times New Roman"/>
                <a:ea typeface="+mn-lt"/>
                <a:cs typeface="+mn-lt"/>
              </a:rPr>
              <a:t>Algorithmic Trading Firms</a:t>
            </a:r>
            <a:r>
              <a:rPr lang="en-GB" sz="1800">
                <a:solidFill>
                  <a:srgbClr val="0D0D0D"/>
                </a:solidFill>
                <a:latin typeface="Times New Roman"/>
                <a:ea typeface="+mn-lt"/>
                <a:cs typeface="+mn-lt"/>
              </a:rPr>
              <a:t>: </a:t>
            </a:r>
            <a:endParaRPr lang="en-GB">
              <a:solidFill>
                <a:srgbClr val="000000"/>
              </a:solidFill>
              <a:latin typeface="Times New Roman"/>
              <a:ea typeface="+mn-lt"/>
              <a:cs typeface="Times New Roman"/>
            </a:endParaRPr>
          </a:p>
          <a:p>
            <a:pPr>
              <a:lnSpc>
                <a:spcPct val="150000"/>
              </a:lnSpc>
            </a:pPr>
            <a:r>
              <a:rPr lang="en-GB">
                <a:solidFill>
                  <a:srgbClr val="0D0D0D"/>
                </a:solidFill>
                <a:latin typeface="Times New Roman"/>
                <a:ea typeface="+mn-lt"/>
                <a:cs typeface="+mn-lt"/>
              </a:rPr>
              <a:t>Companies engaged in algorithmic trading may integrate similar models into their trading strategies for automated decision-making.</a:t>
            </a:r>
            <a:endParaRPr lang="en-GB">
              <a:latin typeface="Times New Roman"/>
              <a:cs typeface="Times New Roman"/>
            </a:endParaRPr>
          </a:p>
          <a:p>
            <a:pPr>
              <a:lnSpc>
                <a:spcPct val="150000"/>
              </a:lnSpc>
            </a:pPr>
            <a:endParaRPr lang="en-GB">
              <a:solidFill>
                <a:srgbClr val="0D0D0D"/>
              </a:solidFill>
              <a:latin typeface="Times New Roman"/>
              <a:cs typeface="Times New Roman"/>
            </a:endParaRPr>
          </a:p>
          <a:p>
            <a:endParaRPr lang="en-GB"/>
          </a:p>
        </p:txBody>
      </p:sp>
      <p:pic>
        <p:nvPicPr>
          <p:cNvPr id="7" name="Picture 6">
            <a:extLst>
              <a:ext uri="{FF2B5EF4-FFF2-40B4-BE49-F238E27FC236}">
                <a16:creationId xmlns:a16="http://schemas.microsoft.com/office/drawing/2014/main" id="{5700DBE6-4C33-1C5F-8193-7C9A7F83198B}"/>
              </a:ext>
            </a:extLst>
          </p:cNvPr>
          <p:cNvPicPr>
            <a:picLocks noChangeAspect="1"/>
          </p:cNvPicPr>
          <p:nvPr/>
        </p:nvPicPr>
        <p:blipFill>
          <a:blip r:embed="rId2"/>
          <a:stretch>
            <a:fillRect/>
          </a:stretch>
        </p:blipFill>
        <p:spPr>
          <a:xfrm>
            <a:off x="8102599" y="297920"/>
            <a:ext cx="3691467" cy="2505075"/>
          </a:xfrm>
          <a:prstGeom prst="rect">
            <a:avLst/>
          </a:prstGeom>
        </p:spPr>
      </p:pic>
      <p:pic>
        <p:nvPicPr>
          <p:cNvPr id="14" name="Picture 13" descr="A collage of graphs&#10;&#10;Description automatically generated">
            <a:extLst>
              <a:ext uri="{FF2B5EF4-FFF2-40B4-BE49-F238E27FC236}">
                <a16:creationId xmlns:a16="http://schemas.microsoft.com/office/drawing/2014/main" id="{7B73403D-5853-A308-89E9-1D3ABCCC3451}"/>
              </a:ext>
            </a:extLst>
          </p:cNvPr>
          <p:cNvPicPr>
            <a:picLocks noChangeAspect="1"/>
          </p:cNvPicPr>
          <p:nvPr/>
        </p:nvPicPr>
        <p:blipFill>
          <a:blip r:embed="rId3"/>
          <a:stretch>
            <a:fillRect/>
          </a:stretch>
        </p:blipFill>
        <p:spPr>
          <a:xfrm>
            <a:off x="8276167" y="3058583"/>
            <a:ext cx="3598333" cy="3566584"/>
          </a:xfrm>
          <a:prstGeom prst="rect">
            <a:avLst/>
          </a:prstGeom>
        </p:spPr>
      </p:pic>
    </p:spTree>
    <p:extLst>
      <p:ext uri="{BB962C8B-B14F-4D97-AF65-F5344CB8AC3E}">
        <p14:creationId xmlns:p14="http://schemas.microsoft.com/office/powerpoint/2010/main" val="827512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113EC-6C76-4B13-C526-8A2166DE8A17}"/>
              </a:ext>
            </a:extLst>
          </p:cNvPr>
          <p:cNvSpPr>
            <a:spLocks noGrp="1"/>
          </p:cNvSpPr>
          <p:nvPr>
            <p:ph type="title"/>
          </p:nvPr>
        </p:nvSpPr>
        <p:spPr/>
        <p:txBody>
          <a:bodyPr/>
          <a:lstStyle/>
          <a:p>
            <a:r>
              <a:rPr lang="en-GB" sz="4000"/>
              <a:t>SOLUTION AND VALUE PROPOSION</a:t>
            </a:r>
            <a:endParaRPr lang="en-GB" sz="4000">
              <a:solidFill>
                <a:srgbClr val="000000"/>
              </a:solidFill>
            </a:endParaRPr>
          </a:p>
        </p:txBody>
      </p:sp>
      <p:sp>
        <p:nvSpPr>
          <p:cNvPr id="3" name="Content Placeholder 2">
            <a:extLst>
              <a:ext uri="{FF2B5EF4-FFF2-40B4-BE49-F238E27FC236}">
                <a16:creationId xmlns:a16="http://schemas.microsoft.com/office/drawing/2014/main" id="{3FE44A60-C280-3107-8B67-9E8479AB4202}"/>
              </a:ext>
            </a:extLst>
          </p:cNvPr>
          <p:cNvSpPr>
            <a:spLocks noGrp="1"/>
          </p:cNvSpPr>
          <p:nvPr>
            <p:ph idx="1"/>
          </p:nvPr>
        </p:nvSpPr>
        <p:spPr/>
        <p:txBody>
          <a:bodyPr vert="horz" lIns="91440" tIns="45720" rIns="91440" bIns="45720" rtlCol="0" anchor="t">
            <a:noAutofit/>
          </a:bodyPr>
          <a:lstStyle/>
          <a:p>
            <a:r>
              <a:rPr lang="en-GB" sz="1800" b="1">
                <a:latin typeface="Times New Roman"/>
                <a:cs typeface="Times New Roman"/>
              </a:rPr>
              <a:t>Building the LSTM Model</a:t>
            </a:r>
            <a:r>
              <a:rPr lang="en-GB" sz="1800">
                <a:latin typeface="Times New Roman"/>
                <a:cs typeface="Times New Roman"/>
              </a:rPr>
              <a:t>:</a:t>
            </a:r>
          </a:p>
          <a:p>
            <a:pPr lvl="1"/>
            <a:r>
              <a:rPr lang="en-GB" sz="1600">
                <a:latin typeface="Times New Roman"/>
                <a:cs typeface="Times New Roman"/>
              </a:rPr>
              <a:t>A Sequential model is created using </a:t>
            </a:r>
            <a:r>
              <a:rPr lang="en-GB" sz="1600" err="1">
                <a:latin typeface="Times New Roman"/>
                <a:cs typeface="Times New Roman"/>
              </a:rPr>
              <a:t>Keras</a:t>
            </a:r>
            <a:r>
              <a:rPr lang="en-GB" sz="1600">
                <a:latin typeface="Times New Roman"/>
                <a:cs typeface="Times New Roman"/>
              </a:rPr>
              <a:t>.</a:t>
            </a:r>
          </a:p>
          <a:p>
            <a:pPr lvl="1"/>
            <a:r>
              <a:rPr lang="en-GB" sz="1600">
                <a:latin typeface="Times New Roman"/>
                <a:cs typeface="Times New Roman"/>
              </a:rPr>
              <a:t>Several LSTM layers with dropout regularization are stacked to capture temporal dependencies in the data.</a:t>
            </a:r>
          </a:p>
          <a:p>
            <a:pPr lvl="1"/>
            <a:r>
              <a:rPr lang="en-GB" sz="1600" b="1">
                <a:latin typeface="Times New Roman"/>
                <a:cs typeface="Times New Roman"/>
              </a:rPr>
              <a:t>The final layer is a Dense layer with a single unit, which predicts the next day's 'Open' price</a:t>
            </a:r>
            <a:r>
              <a:rPr lang="en-GB" sz="1600">
                <a:latin typeface="Times New Roman"/>
                <a:cs typeface="Times New Roman"/>
              </a:rPr>
              <a:t>.</a:t>
            </a:r>
          </a:p>
          <a:p>
            <a:r>
              <a:rPr lang="en-GB" sz="1800" b="1">
                <a:latin typeface="Times New Roman"/>
                <a:cs typeface="Times New Roman"/>
              </a:rPr>
              <a:t>Model Compilation and Training</a:t>
            </a:r>
            <a:r>
              <a:rPr lang="en-GB" sz="1800">
                <a:latin typeface="Times New Roman"/>
                <a:cs typeface="Times New Roman"/>
              </a:rPr>
              <a:t>:</a:t>
            </a:r>
          </a:p>
          <a:p>
            <a:pPr lvl="1"/>
            <a:r>
              <a:rPr lang="en-GB" sz="1600">
                <a:latin typeface="Times New Roman"/>
                <a:cs typeface="Times New Roman"/>
              </a:rPr>
              <a:t>The model is compiled with the </a:t>
            </a:r>
            <a:r>
              <a:rPr lang="en-GB" sz="1600" b="1">
                <a:latin typeface="Times New Roman"/>
                <a:cs typeface="Times New Roman"/>
              </a:rPr>
              <a:t>Adam optimizer and Mean Squared Error (MSE) loss function</a:t>
            </a:r>
            <a:r>
              <a:rPr lang="en-GB" sz="1600">
                <a:latin typeface="Times New Roman"/>
                <a:cs typeface="Times New Roman"/>
              </a:rPr>
              <a:t>.</a:t>
            </a:r>
          </a:p>
          <a:p>
            <a:pPr lvl="1"/>
            <a:r>
              <a:rPr lang="en-GB" sz="1600">
                <a:latin typeface="Times New Roman"/>
                <a:cs typeface="Times New Roman"/>
              </a:rPr>
              <a:t>The model is trained on the training data for </a:t>
            </a:r>
            <a:r>
              <a:rPr lang="en-GB" sz="1600" b="1">
                <a:latin typeface="Times New Roman"/>
                <a:cs typeface="Times New Roman"/>
              </a:rPr>
              <a:t>100 epochs with a batch size of 32.</a:t>
            </a:r>
            <a:endParaRPr lang="en-GB" sz="1600">
              <a:latin typeface="Times New Roman"/>
              <a:cs typeface="Times New Roman"/>
            </a:endParaRPr>
          </a:p>
          <a:p>
            <a:pPr lvl="1"/>
            <a:endParaRPr lang="en-GB" sz="1600" b="1">
              <a:latin typeface="Times New Roman"/>
              <a:cs typeface="Times New Roman"/>
            </a:endParaRPr>
          </a:p>
          <a:p>
            <a:pPr lvl="1"/>
            <a:endParaRPr lang="en-GB" sz="1600" b="1">
              <a:latin typeface="Times New Roman"/>
              <a:cs typeface="Times New Roman"/>
            </a:endParaRPr>
          </a:p>
          <a:p>
            <a:pPr lvl="1"/>
            <a:endParaRPr lang="en-GB" sz="1600" b="1">
              <a:latin typeface="Times New Roman"/>
              <a:cs typeface="Times New Roman"/>
            </a:endParaRPr>
          </a:p>
          <a:p>
            <a:pPr lvl="1"/>
            <a:endParaRPr lang="en-GB" sz="1600" b="1">
              <a:latin typeface="Times New Roman"/>
              <a:cs typeface="Times New Roman"/>
            </a:endParaRPr>
          </a:p>
          <a:p>
            <a:endParaRPr lang="en-GB" sz="1600">
              <a:latin typeface="Times New Roman"/>
              <a:cs typeface="Times New Roman"/>
            </a:endParaRPr>
          </a:p>
        </p:txBody>
      </p:sp>
    </p:spTree>
    <p:extLst>
      <p:ext uri="{BB962C8B-B14F-4D97-AF65-F5344CB8AC3E}">
        <p14:creationId xmlns:p14="http://schemas.microsoft.com/office/powerpoint/2010/main" val="3202119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ACAD6B-22F9-4823-76E0-BA881C7345A2}"/>
              </a:ext>
            </a:extLst>
          </p:cNvPr>
          <p:cNvSpPr txBox="1"/>
          <p:nvPr/>
        </p:nvSpPr>
        <p:spPr>
          <a:xfrm>
            <a:off x="1134411" y="1037601"/>
            <a:ext cx="9921873"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b="1">
                <a:latin typeface="Times New Roman"/>
                <a:ea typeface="+mn-lt"/>
                <a:cs typeface="+mn-lt"/>
              </a:rPr>
              <a:t>MODEL</a:t>
            </a:r>
          </a:p>
          <a:p>
            <a:endParaRPr lang="en-GB" sz="1600">
              <a:solidFill>
                <a:srgbClr val="AF00DB"/>
              </a:solidFill>
              <a:ea typeface="+mn-lt"/>
              <a:cs typeface="+mn-lt"/>
            </a:endParaRPr>
          </a:p>
          <a:p>
            <a:r>
              <a:rPr lang="en-GB" sz="1600">
                <a:solidFill>
                  <a:srgbClr val="AF00DB"/>
                </a:solidFill>
                <a:ea typeface="+mn-lt"/>
                <a:cs typeface="+mn-lt"/>
              </a:rPr>
              <a:t>from</a:t>
            </a:r>
            <a:r>
              <a:rPr lang="en-GB" sz="1600">
                <a:ea typeface="+mn-lt"/>
                <a:cs typeface="+mn-lt"/>
              </a:rPr>
              <a:t> </a:t>
            </a:r>
            <a:r>
              <a:rPr lang="en-GB" sz="1600" err="1">
                <a:ea typeface="+mn-lt"/>
                <a:cs typeface="+mn-lt"/>
              </a:rPr>
              <a:t>keras.models</a:t>
            </a:r>
            <a:r>
              <a:rPr lang="en-GB" sz="1600">
                <a:ea typeface="+mn-lt"/>
                <a:cs typeface="+mn-lt"/>
              </a:rPr>
              <a:t> </a:t>
            </a:r>
            <a:r>
              <a:rPr lang="en-GB" sz="1600">
                <a:solidFill>
                  <a:srgbClr val="AF00DB"/>
                </a:solidFill>
                <a:ea typeface="+mn-lt"/>
                <a:cs typeface="+mn-lt"/>
              </a:rPr>
              <a:t>import</a:t>
            </a:r>
            <a:r>
              <a:rPr lang="en-GB" sz="1600">
                <a:ea typeface="+mn-lt"/>
                <a:cs typeface="+mn-lt"/>
              </a:rPr>
              <a:t> Sequential</a:t>
            </a:r>
            <a:endParaRPr lang="en-US" sz="1600"/>
          </a:p>
          <a:p>
            <a:r>
              <a:rPr lang="en-GB" sz="1600">
                <a:solidFill>
                  <a:srgbClr val="AF00DB"/>
                </a:solidFill>
                <a:ea typeface="+mn-lt"/>
                <a:cs typeface="+mn-lt"/>
              </a:rPr>
              <a:t>from</a:t>
            </a:r>
            <a:r>
              <a:rPr lang="en-GB" sz="1600">
                <a:ea typeface="+mn-lt"/>
                <a:cs typeface="+mn-lt"/>
              </a:rPr>
              <a:t> </a:t>
            </a:r>
            <a:r>
              <a:rPr lang="en-GB" sz="1600" err="1">
                <a:ea typeface="+mn-lt"/>
                <a:cs typeface="+mn-lt"/>
              </a:rPr>
              <a:t>keras.layers</a:t>
            </a:r>
            <a:r>
              <a:rPr lang="en-GB" sz="1600">
                <a:ea typeface="+mn-lt"/>
                <a:cs typeface="+mn-lt"/>
              </a:rPr>
              <a:t> </a:t>
            </a:r>
            <a:r>
              <a:rPr lang="en-GB" sz="1600">
                <a:solidFill>
                  <a:srgbClr val="AF00DB"/>
                </a:solidFill>
                <a:ea typeface="+mn-lt"/>
                <a:cs typeface="+mn-lt"/>
              </a:rPr>
              <a:t>import</a:t>
            </a:r>
            <a:r>
              <a:rPr lang="en-GB" sz="1600">
                <a:ea typeface="+mn-lt"/>
                <a:cs typeface="+mn-lt"/>
              </a:rPr>
              <a:t> LSTM</a:t>
            </a:r>
            <a:endParaRPr lang="en-GB" sz="1600"/>
          </a:p>
          <a:p>
            <a:r>
              <a:rPr lang="en-GB" sz="1600">
                <a:solidFill>
                  <a:srgbClr val="AF00DB"/>
                </a:solidFill>
                <a:ea typeface="+mn-lt"/>
                <a:cs typeface="+mn-lt"/>
              </a:rPr>
              <a:t>from</a:t>
            </a:r>
            <a:r>
              <a:rPr lang="en-GB" sz="1600">
                <a:ea typeface="+mn-lt"/>
                <a:cs typeface="+mn-lt"/>
              </a:rPr>
              <a:t> </a:t>
            </a:r>
            <a:r>
              <a:rPr lang="en-GB" sz="1600" err="1">
                <a:ea typeface="+mn-lt"/>
                <a:cs typeface="+mn-lt"/>
              </a:rPr>
              <a:t>keras.layers</a:t>
            </a:r>
            <a:r>
              <a:rPr lang="en-GB" sz="1600">
                <a:ea typeface="+mn-lt"/>
                <a:cs typeface="+mn-lt"/>
              </a:rPr>
              <a:t> </a:t>
            </a:r>
            <a:r>
              <a:rPr lang="en-GB" sz="1600">
                <a:solidFill>
                  <a:srgbClr val="AF00DB"/>
                </a:solidFill>
                <a:ea typeface="+mn-lt"/>
                <a:cs typeface="+mn-lt"/>
              </a:rPr>
              <a:t>import</a:t>
            </a:r>
            <a:r>
              <a:rPr lang="en-GB" sz="1600">
                <a:ea typeface="+mn-lt"/>
                <a:cs typeface="+mn-lt"/>
              </a:rPr>
              <a:t> Dense</a:t>
            </a:r>
            <a:endParaRPr lang="en-GB" sz="1600"/>
          </a:p>
          <a:p>
            <a:r>
              <a:rPr lang="en-GB" sz="1600">
                <a:solidFill>
                  <a:srgbClr val="AF00DB"/>
                </a:solidFill>
                <a:ea typeface="+mn-lt"/>
                <a:cs typeface="+mn-lt"/>
              </a:rPr>
              <a:t>from</a:t>
            </a:r>
            <a:r>
              <a:rPr lang="en-GB" sz="1600">
                <a:ea typeface="+mn-lt"/>
                <a:cs typeface="+mn-lt"/>
              </a:rPr>
              <a:t> </a:t>
            </a:r>
            <a:r>
              <a:rPr lang="en-GB" sz="1600" err="1">
                <a:ea typeface="+mn-lt"/>
                <a:cs typeface="+mn-lt"/>
              </a:rPr>
              <a:t>keras.layers</a:t>
            </a:r>
            <a:r>
              <a:rPr lang="en-GB" sz="1600">
                <a:ea typeface="+mn-lt"/>
                <a:cs typeface="+mn-lt"/>
              </a:rPr>
              <a:t> </a:t>
            </a:r>
            <a:r>
              <a:rPr lang="en-GB" sz="1600">
                <a:solidFill>
                  <a:srgbClr val="AF00DB"/>
                </a:solidFill>
                <a:ea typeface="+mn-lt"/>
                <a:cs typeface="+mn-lt"/>
              </a:rPr>
              <a:t>import</a:t>
            </a:r>
            <a:r>
              <a:rPr lang="en-GB" sz="1600">
                <a:ea typeface="+mn-lt"/>
                <a:cs typeface="+mn-lt"/>
              </a:rPr>
              <a:t> Dropout</a:t>
            </a:r>
            <a:endParaRPr lang="en-GB" sz="1600"/>
          </a:p>
          <a:p>
            <a:r>
              <a:rPr lang="en-GB" sz="1600">
                <a:ea typeface="+mn-lt"/>
                <a:cs typeface="+mn-lt"/>
              </a:rPr>
              <a:t>model=Sequential()</a:t>
            </a:r>
            <a:endParaRPr lang="en-GB" sz="1600"/>
          </a:p>
          <a:p>
            <a:r>
              <a:rPr lang="en-GB" sz="1600" err="1">
                <a:ea typeface="+mn-lt"/>
                <a:cs typeface="+mn-lt"/>
              </a:rPr>
              <a:t>model.add</a:t>
            </a:r>
            <a:r>
              <a:rPr lang="en-GB" sz="1600">
                <a:ea typeface="+mn-lt"/>
                <a:cs typeface="+mn-lt"/>
              </a:rPr>
              <a:t>(LSTM(units=</a:t>
            </a:r>
            <a:r>
              <a:rPr lang="en-GB" sz="1600">
                <a:solidFill>
                  <a:srgbClr val="116644"/>
                </a:solidFill>
                <a:ea typeface="+mn-lt"/>
                <a:cs typeface="+mn-lt"/>
              </a:rPr>
              <a:t>60</a:t>
            </a:r>
            <a:r>
              <a:rPr lang="en-GB" sz="1600">
                <a:ea typeface="+mn-lt"/>
                <a:cs typeface="+mn-lt"/>
              </a:rPr>
              <a:t>,return_sequences=</a:t>
            </a:r>
            <a:r>
              <a:rPr lang="en-GB" sz="1600" err="1">
                <a:solidFill>
                  <a:srgbClr val="0000FF"/>
                </a:solidFill>
                <a:ea typeface="+mn-lt"/>
                <a:cs typeface="+mn-lt"/>
              </a:rPr>
              <a:t>True</a:t>
            </a:r>
            <a:r>
              <a:rPr lang="en-GB" sz="1600" err="1">
                <a:ea typeface="+mn-lt"/>
                <a:cs typeface="+mn-lt"/>
              </a:rPr>
              <a:t>,input_shape</a:t>
            </a:r>
            <a:r>
              <a:rPr lang="en-GB" sz="1600">
                <a:ea typeface="+mn-lt"/>
                <a:cs typeface="+mn-lt"/>
              </a:rPr>
              <a:t>=(</a:t>
            </a:r>
            <a:r>
              <a:rPr lang="en-GB" sz="1600" err="1">
                <a:ea typeface="+mn-lt"/>
                <a:cs typeface="+mn-lt"/>
              </a:rPr>
              <a:t>X_train.shape</a:t>
            </a:r>
            <a:r>
              <a:rPr lang="en-GB" sz="1600">
                <a:ea typeface="+mn-lt"/>
                <a:cs typeface="+mn-lt"/>
              </a:rPr>
              <a:t>[</a:t>
            </a:r>
            <a:r>
              <a:rPr lang="en-GB" sz="1600">
                <a:solidFill>
                  <a:srgbClr val="116644"/>
                </a:solidFill>
                <a:ea typeface="+mn-lt"/>
                <a:cs typeface="+mn-lt"/>
              </a:rPr>
              <a:t>1</a:t>
            </a:r>
            <a:r>
              <a:rPr lang="en-GB" sz="1600">
                <a:ea typeface="+mn-lt"/>
                <a:cs typeface="+mn-lt"/>
              </a:rPr>
              <a:t>],</a:t>
            </a:r>
            <a:r>
              <a:rPr lang="en-GB" sz="1600" err="1">
                <a:ea typeface="+mn-lt"/>
                <a:cs typeface="+mn-lt"/>
              </a:rPr>
              <a:t>X_train.shape</a:t>
            </a:r>
            <a:r>
              <a:rPr lang="en-GB" sz="1600">
                <a:ea typeface="+mn-lt"/>
                <a:cs typeface="+mn-lt"/>
              </a:rPr>
              <a:t>[</a:t>
            </a:r>
            <a:r>
              <a:rPr lang="en-GB" sz="1600">
                <a:solidFill>
                  <a:srgbClr val="116644"/>
                </a:solidFill>
                <a:ea typeface="+mn-lt"/>
                <a:cs typeface="+mn-lt"/>
              </a:rPr>
              <a:t>2</a:t>
            </a:r>
            <a:r>
              <a:rPr lang="en-GB" sz="1600">
                <a:ea typeface="+mn-lt"/>
                <a:cs typeface="+mn-lt"/>
              </a:rPr>
              <a:t>])))</a:t>
            </a:r>
            <a:endParaRPr lang="en-GB" sz="1600"/>
          </a:p>
          <a:p>
            <a:r>
              <a:rPr lang="en-GB" sz="1600" err="1">
                <a:ea typeface="+mn-lt"/>
                <a:cs typeface="+mn-lt"/>
              </a:rPr>
              <a:t>model.add</a:t>
            </a:r>
            <a:r>
              <a:rPr lang="en-GB" sz="1600">
                <a:ea typeface="+mn-lt"/>
                <a:cs typeface="+mn-lt"/>
              </a:rPr>
              <a:t>(Dropout(</a:t>
            </a:r>
            <a:r>
              <a:rPr lang="en-GB" sz="1600">
                <a:solidFill>
                  <a:srgbClr val="116644"/>
                </a:solidFill>
                <a:ea typeface="+mn-lt"/>
                <a:cs typeface="+mn-lt"/>
              </a:rPr>
              <a:t>0.2</a:t>
            </a:r>
            <a:r>
              <a:rPr lang="en-GB" sz="1600">
                <a:ea typeface="+mn-lt"/>
                <a:cs typeface="+mn-lt"/>
              </a:rPr>
              <a:t>))</a:t>
            </a:r>
            <a:endParaRPr lang="en-GB" sz="1600"/>
          </a:p>
          <a:p>
            <a:r>
              <a:rPr lang="en-GB" sz="1600" err="1">
                <a:ea typeface="+mn-lt"/>
                <a:cs typeface="+mn-lt"/>
              </a:rPr>
              <a:t>model.add</a:t>
            </a:r>
            <a:r>
              <a:rPr lang="en-GB" sz="1600">
                <a:ea typeface="+mn-lt"/>
                <a:cs typeface="+mn-lt"/>
              </a:rPr>
              <a:t>(LSTM(units=</a:t>
            </a:r>
            <a:r>
              <a:rPr lang="en-GB" sz="1600">
                <a:solidFill>
                  <a:srgbClr val="116644"/>
                </a:solidFill>
                <a:ea typeface="+mn-lt"/>
                <a:cs typeface="+mn-lt"/>
              </a:rPr>
              <a:t>60</a:t>
            </a:r>
            <a:r>
              <a:rPr lang="en-GB" sz="1600">
                <a:ea typeface="+mn-lt"/>
                <a:cs typeface="+mn-lt"/>
              </a:rPr>
              <a:t>,return_sequences=</a:t>
            </a:r>
            <a:r>
              <a:rPr lang="en-GB" sz="1600">
                <a:solidFill>
                  <a:srgbClr val="0000FF"/>
                </a:solidFill>
                <a:ea typeface="+mn-lt"/>
                <a:cs typeface="+mn-lt"/>
              </a:rPr>
              <a:t>True</a:t>
            </a:r>
            <a:r>
              <a:rPr lang="en-GB" sz="1600">
                <a:ea typeface="+mn-lt"/>
                <a:cs typeface="+mn-lt"/>
              </a:rPr>
              <a:t>))</a:t>
            </a:r>
            <a:endParaRPr lang="en-GB" sz="1600"/>
          </a:p>
          <a:p>
            <a:r>
              <a:rPr lang="en-GB" sz="1600" err="1">
                <a:ea typeface="+mn-lt"/>
                <a:cs typeface="+mn-lt"/>
              </a:rPr>
              <a:t>model.add</a:t>
            </a:r>
            <a:r>
              <a:rPr lang="en-GB" sz="1600">
                <a:ea typeface="+mn-lt"/>
                <a:cs typeface="+mn-lt"/>
              </a:rPr>
              <a:t>(Dropout(</a:t>
            </a:r>
            <a:r>
              <a:rPr lang="en-GB" sz="1600">
                <a:solidFill>
                  <a:srgbClr val="116644"/>
                </a:solidFill>
                <a:ea typeface="+mn-lt"/>
                <a:cs typeface="+mn-lt"/>
              </a:rPr>
              <a:t>0.2</a:t>
            </a:r>
            <a:r>
              <a:rPr lang="en-GB" sz="1600">
                <a:ea typeface="+mn-lt"/>
                <a:cs typeface="+mn-lt"/>
              </a:rPr>
              <a:t>))</a:t>
            </a:r>
            <a:endParaRPr lang="en-GB" sz="1600"/>
          </a:p>
          <a:p>
            <a:r>
              <a:rPr lang="en-GB" sz="1600" err="1">
                <a:ea typeface="+mn-lt"/>
                <a:cs typeface="+mn-lt"/>
              </a:rPr>
              <a:t>model.add</a:t>
            </a:r>
            <a:r>
              <a:rPr lang="en-GB" sz="1600">
                <a:ea typeface="+mn-lt"/>
                <a:cs typeface="+mn-lt"/>
              </a:rPr>
              <a:t>(LSTM(units=</a:t>
            </a:r>
            <a:r>
              <a:rPr lang="en-GB" sz="1600">
                <a:solidFill>
                  <a:srgbClr val="116644"/>
                </a:solidFill>
                <a:ea typeface="+mn-lt"/>
                <a:cs typeface="+mn-lt"/>
              </a:rPr>
              <a:t>60</a:t>
            </a:r>
            <a:r>
              <a:rPr lang="en-GB" sz="1600">
                <a:ea typeface="+mn-lt"/>
                <a:cs typeface="+mn-lt"/>
              </a:rPr>
              <a:t>,return_sequences=</a:t>
            </a:r>
            <a:r>
              <a:rPr lang="en-GB" sz="1600">
                <a:solidFill>
                  <a:srgbClr val="0000FF"/>
                </a:solidFill>
                <a:ea typeface="+mn-lt"/>
                <a:cs typeface="+mn-lt"/>
              </a:rPr>
              <a:t>True</a:t>
            </a:r>
            <a:r>
              <a:rPr lang="en-GB" sz="1600">
                <a:ea typeface="+mn-lt"/>
                <a:cs typeface="+mn-lt"/>
              </a:rPr>
              <a:t>))</a:t>
            </a:r>
            <a:endParaRPr lang="en-GB" sz="1600"/>
          </a:p>
          <a:p>
            <a:r>
              <a:rPr lang="en-GB" sz="1600" err="1">
                <a:ea typeface="+mn-lt"/>
                <a:cs typeface="+mn-lt"/>
              </a:rPr>
              <a:t>model.add</a:t>
            </a:r>
            <a:r>
              <a:rPr lang="en-GB" sz="1600">
                <a:ea typeface="+mn-lt"/>
                <a:cs typeface="+mn-lt"/>
              </a:rPr>
              <a:t>(Dropout(</a:t>
            </a:r>
            <a:r>
              <a:rPr lang="en-GB" sz="1600">
                <a:solidFill>
                  <a:srgbClr val="116644"/>
                </a:solidFill>
                <a:ea typeface="+mn-lt"/>
                <a:cs typeface="+mn-lt"/>
              </a:rPr>
              <a:t>0.2</a:t>
            </a:r>
            <a:r>
              <a:rPr lang="en-GB" sz="1600">
                <a:ea typeface="+mn-lt"/>
                <a:cs typeface="+mn-lt"/>
              </a:rPr>
              <a:t>))</a:t>
            </a:r>
            <a:endParaRPr lang="en-GB" sz="1600"/>
          </a:p>
          <a:p>
            <a:r>
              <a:rPr lang="en-GB" sz="1600" err="1">
                <a:ea typeface="+mn-lt"/>
                <a:cs typeface="+mn-lt"/>
              </a:rPr>
              <a:t>model.add</a:t>
            </a:r>
            <a:r>
              <a:rPr lang="en-GB" sz="1600">
                <a:ea typeface="+mn-lt"/>
                <a:cs typeface="+mn-lt"/>
              </a:rPr>
              <a:t>(LSTM(units=</a:t>
            </a:r>
            <a:r>
              <a:rPr lang="en-GB" sz="1600">
                <a:solidFill>
                  <a:srgbClr val="116644"/>
                </a:solidFill>
                <a:ea typeface="+mn-lt"/>
                <a:cs typeface="+mn-lt"/>
              </a:rPr>
              <a:t>60</a:t>
            </a:r>
            <a:r>
              <a:rPr lang="en-GB" sz="1600">
                <a:ea typeface="+mn-lt"/>
                <a:cs typeface="+mn-lt"/>
              </a:rPr>
              <a:t>,return_sequences=</a:t>
            </a:r>
            <a:r>
              <a:rPr lang="en-GB" sz="1600">
                <a:solidFill>
                  <a:srgbClr val="0000FF"/>
                </a:solidFill>
                <a:ea typeface="+mn-lt"/>
                <a:cs typeface="+mn-lt"/>
              </a:rPr>
              <a:t>True</a:t>
            </a:r>
            <a:r>
              <a:rPr lang="en-GB" sz="1600">
                <a:ea typeface="+mn-lt"/>
                <a:cs typeface="+mn-lt"/>
              </a:rPr>
              <a:t>))</a:t>
            </a:r>
            <a:endParaRPr lang="en-GB" sz="1600"/>
          </a:p>
          <a:p>
            <a:r>
              <a:rPr lang="en-GB" sz="1600" err="1">
                <a:ea typeface="+mn-lt"/>
                <a:cs typeface="+mn-lt"/>
              </a:rPr>
              <a:t>model.add</a:t>
            </a:r>
            <a:r>
              <a:rPr lang="en-GB" sz="1600">
                <a:ea typeface="+mn-lt"/>
                <a:cs typeface="+mn-lt"/>
              </a:rPr>
              <a:t>(Dropout(</a:t>
            </a:r>
            <a:r>
              <a:rPr lang="en-GB" sz="1600">
                <a:solidFill>
                  <a:srgbClr val="116644"/>
                </a:solidFill>
                <a:ea typeface="+mn-lt"/>
                <a:cs typeface="+mn-lt"/>
              </a:rPr>
              <a:t>0.2</a:t>
            </a:r>
            <a:r>
              <a:rPr lang="en-GB" sz="1600">
                <a:ea typeface="+mn-lt"/>
                <a:cs typeface="+mn-lt"/>
              </a:rPr>
              <a:t>))</a:t>
            </a:r>
            <a:endParaRPr lang="en-GB" sz="1600"/>
          </a:p>
          <a:p>
            <a:r>
              <a:rPr lang="en-GB" sz="1600" err="1">
                <a:ea typeface="+mn-lt"/>
                <a:cs typeface="+mn-lt"/>
              </a:rPr>
              <a:t>model.add</a:t>
            </a:r>
            <a:r>
              <a:rPr lang="en-GB" sz="1600">
                <a:ea typeface="+mn-lt"/>
                <a:cs typeface="+mn-lt"/>
              </a:rPr>
              <a:t>(LSTM(units=</a:t>
            </a:r>
            <a:r>
              <a:rPr lang="en-GB" sz="1600">
                <a:solidFill>
                  <a:srgbClr val="116644"/>
                </a:solidFill>
                <a:ea typeface="+mn-lt"/>
                <a:cs typeface="+mn-lt"/>
              </a:rPr>
              <a:t>60</a:t>
            </a:r>
            <a:r>
              <a:rPr lang="en-GB" sz="1600">
                <a:ea typeface="+mn-lt"/>
                <a:cs typeface="+mn-lt"/>
              </a:rPr>
              <a:t>,return_sequences=</a:t>
            </a:r>
            <a:r>
              <a:rPr lang="en-GB" sz="1600">
                <a:solidFill>
                  <a:srgbClr val="0000FF"/>
                </a:solidFill>
                <a:ea typeface="+mn-lt"/>
                <a:cs typeface="+mn-lt"/>
              </a:rPr>
              <a:t>False</a:t>
            </a:r>
            <a:r>
              <a:rPr lang="en-GB" sz="1600">
                <a:ea typeface="+mn-lt"/>
                <a:cs typeface="+mn-lt"/>
              </a:rPr>
              <a:t>))</a:t>
            </a:r>
            <a:endParaRPr lang="en-GB" sz="1600"/>
          </a:p>
          <a:p>
            <a:r>
              <a:rPr lang="en-GB" sz="1600" err="1">
                <a:ea typeface="+mn-lt"/>
                <a:cs typeface="+mn-lt"/>
              </a:rPr>
              <a:t>model.add</a:t>
            </a:r>
            <a:r>
              <a:rPr lang="en-GB" sz="1600">
                <a:ea typeface="+mn-lt"/>
                <a:cs typeface="+mn-lt"/>
              </a:rPr>
              <a:t>(Dropout(</a:t>
            </a:r>
            <a:r>
              <a:rPr lang="en-GB" sz="1600">
                <a:solidFill>
                  <a:srgbClr val="116644"/>
                </a:solidFill>
                <a:ea typeface="+mn-lt"/>
                <a:cs typeface="+mn-lt"/>
              </a:rPr>
              <a:t>0.2</a:t>
            </a:r>
            <a:r>
              <a:rPr lang="en-GB" sz="1600">
                <a:ea typeface="+mn-lt"/>
                <a:cs typeface="+mn-lt"/>
              </a:rPr>
              <a:t>))</a:t>
            </a:r>
            <a:endParaRPr lang="en-GB" sz="1600"/>
          </a:p>
          <a:p>
            <a:r>
              <a:rPr lang="en-GB" sz="1600" err="1">
                <a:ea typeface="+mn-lt"/>
                <a:cs typeface="+mn-lt"/>
              </a:rPr>
              <a:t>model.add</a:t>
            </a:r>
            <a:r>
              <a:rPr lang="en-GB" sz="1600">
                <a:ea typeface="+mn-lt"/>
                <a:cs typeface="+mn-lt"/>
              </a:rPr>
              <a:t>(Dense(units=</a:t>
            </a:r>
            <a:r>
              <a:rPr lang="en-GB" sz="1600">
                <a:solidFill>
                  <a:srgbClr val="116644"/>
                </a:solidFill>
                <a:ea typeface="+mn-lt"/>
                <a:cs typeface="+mn-lt"/>
              </a:rPr>
              <a:t>1</a:t>
            </a:r>
            <a:r>
              <a:rPr lang="en-GB" sz="1600">
                <a:ea typeface="+mn-lt"/>
                <a:cs typeface="+mn-lt"/>
              </a:rPr>
              <a:t>))</a:t>
            </a:r>
            <a:endParaRPr lang="en-GB" sz="1600"/>
          </a:p>
          <a:p>
            <a:r>
              <a:rPr lang="en-GB" sz="1600" err="1">
                <a:ea typeface="+mn-lt"/>
                <a:cs typeface="+mn-lt"/>
              </a:rPr>
              <a:t>model.</a:t>
            </a:r>
            <a:r>
              <a:rPr lang="en-GB" sz="1600" err="1">
                <a:solidFill>
                  <a:srgbClr val="795E26"/>
                </a:solidFill>
                <a:ea typeface="+mn-lt"/>
                <a:cs typeface="+mn-lt"/>
              </a:rPr>
              <a:t>compile</a:t>
            </a:r>
            <a:r>
              <a:rPr lang="en-GB" sz="1600">
                <a:ea typeface="+mn-lt"/>
                <a:cs typeface="+mn-lt"/>
              </a:rPr>
              <a:t>(optimizer=</a:t>
            </a:r>
            <a:r>
              <a:rPr lang="en-GB" sz="1600">
                <a:solidFill>
                  <a:srgbClr val="A31515"/>
                </a:solidFill>
                <a:ea typeface="+mn-lt"/>
                <a:cs typeface="+mn-lt"/>
              </a:rPr>
              <a:t>'</a:t>
            </a:r>
            <a:r>
              <a:rPr lang="en-GB" sz="1600" err="1">
                <a:solidFill>
                  <a:srgbClr val="A31515"/>
                </a:solidFill>
                <a:ea typeface="+mn-lt"/>
                <a:cs typeface="+mn-lt"/>
              </a:rPr>
              <a:t>adam</a:t>
            </a:r>
            <a:r>
              <a:rPr lang="en-GB" sz="1600">
                <a:solidFill>
                  <a:srgbClr val="A31515"/>
                </a:solidFill>
                <a:ea typeface="+mn-lt"/>
                <a:cs typeface="+mn-lt"/>
              </a:rPr>
              <a:t>'</a:t>
            </a:r>
            <a:r>
              <a:rPr lang="en-GB" sz="1600">
                <a:ea typeface="+mn-lt"/>
                <a:cs typeface="+mn-lt"/>
              </a:rPr>
              <a:t>,loss=</a:t>
            </a:r>
            <a:r>
              <a:rPr lang="en-GB" sz="1600">
                <a:solidFill>
                  <a:srgbClr val="A31515"/>
                </a:solidFill>
                <a:ea typeface="+mn-lt"/>
                <a:cs typeface="+mn-lt"/>
              </a:rPr>
              <a:t>'</a:t>
            </a:r>
            <a:r>
              <a:rPr lang="en-GB" sz="1600" err="1">
                <a:solidFill>
                  <a:srgbClr val="A31515"/>
                </a:solidFill>
                <a:ea typeface="+mn-lt"/>
                <a:cs typeface="+mn-lt"/>
              </a:rPr>
              <a:t>mean_squared_error</a:t>
            </a:r>
            <a:r>
              <a:rPr lang="en-GB" sz="1600">
                <a:solidFill>
                  <a:srgbClr val="A31515"/>
                </a:solidFill>
                <a:ea typeface="+mn-lt"/>
                <a:cs typeface="+mn-lt"/>
              </a:rPr>
              <a:t>'</a:t>
            </a:r>
            <a:r>
              <a:rPr lang="en-GB" sz="1600">
                <a:ea typeface="+mn-lt"/>
                <a:cs typeface="+mn-lt"/>
              </a:rPr>
              <a:t>)</a:t>
            </a:r>
            <a:endParaRPr lang="en-GB" sz="1600"/>
          </a:p>
          <a:p>
            <a:r>
              <a:rPr lang="en-GB" sz="1600" err="1">
                <a:ea typeface="+mn-lt"/>
                <a:cs typeface="+mn-lt"/>
              </a:rPr>
              <a:t>model.fit</a:t>
            </a:r>
            <a:r>
              <a:rPr lang="en-GB" sz="1600">
                <a:ea typeface="+mn-lt"/>
                <a:cs typeface="+mn-lt"/>
              </a:rPr>
              <a:t>(</a:t>
            </a:r>
            <a:r>
              <a:rPr lang="en-GB" sz="1600" err="1">
                <a:ea typeface="+mn-lt"/>
                <a:cs typeface="+mn-lt"/>
              </a:rPr>
              <a:t>X_train,y_train,epochs</a:t>
            </a:r>
            <a:r>
              <a:rPr lang="en-GB" sz="1600">
                <a:ea typeface="+mn-lt"/>
                <a:cs typeface="+mn-lt"/>
              </a:rPr>
              <a:t>=</a:t>
            </a:r>
            <a:r>
              <a:rPr lang="en-GB" sz="1600">
                <a:solidFill>
                  <a:srgbClr val="116644"/>
                </a:solidFill>
                <a:ea typeface="+mn-lt"/>
                <a:cs typeface="+mn-lt"/>
              </a:rPr>
              <a:t>100</a:t>
            </a:r>
            <a:r>
              <a:rPr lang="en-GB" sz="1600">
                <a:ea typeface="+mn-lt"/>
                <a:cs typeface="+mn-lt"/>
              </a:rPr>
              <a:t>,batch_size=</a:t>
            </a:r>
            <a:r>
              <a:rPr lang="en-GB" sz="1600">
                <a:solidFill>
                  <a:srgbClr val="116644"/>
                </a:solidFill>
                <a:ea typeface="+mn-lt"/>
                <a:cs typeface="+mn-lt"/>
              </a:rPr>
              <a:t>32</a:t>
            </a:r>
            <a:r>
              <a:rPr lang="en-GB" sz="1600">
                <a:ea typeface="+mn-lt"/>
                <a:cs typeface="+mn-lt"/>
              </a:rPr>
              <a:t>)</a:t>
            </a:r>
            <a:endParaRPr lang="en-GB" sz="1600"/>
          </a:p>
          <a:p>
            <a:pPr algn="l"/>
            <a:endParaRPr lang="en-GB" sz="1600"/>
          </a:p>
        </p:txBody>
      </p:sp>
    </p:spTree>
    <p:extLst>
      <p:ext uri="{BB962C8B-B14F-4D97-AF65-F5344CB8AC3E}">
        <p14:creationId xmlns:p14="http://schemas.microsoft.com/office/powerpoint/2010/main" val="1380704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7206C3-5C68-B388-2072-9C294E6E4B8F}"/>
              </a:ext>
            </a:extLst>
          </p:cNvPr>
          <p:cNvSpPr txBox="1"/>
          <p:nvPr/>
        </p:nvSpPr>
        <p:spPr>
          <a:xfrm>
            <a:off x="1349374" y="1635125"/>
            <a:ext cx="9763123" cy="29408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90000"/>
              </a:lnSpc>
              <a:spcBef>
                <a:spcPts val="1000"/>
              </a:spcBef>
              <a:buFont typeface="Arial"/>
              <a:buChar char="•"/>
            </a:pPr>
            <a:r>
              <a:rPr lang="en-GB" b="1">
                <a:latin typeface="Times New Roman"/>
                <a:cs typeface="Times New Roman"/>
              </a:rPr>
              <a:t>Making Predictions</a:t>
            </a:r>
            <a:r>
              <a:rPr lang="en-GB">
                <a:latin typeface="Times New Roman"/>
                <a:cs typeface="Times New Roman"/>
              </a:rPr>
              <a:t>:</a:t>
            </a:r>
            <a:endParaRPr lang="en-US">
              <a:latin typeface="Times New Roman"/>
              <a:cs typeface="Times New Roman"/>
            </a:endParaRPr>
          </a:p>
          <a:p>
            <a:pPr marL="742950" lvl="1" indent="-285750">
              <a:lnSpc>
                <a:spcPct val="90000"/>
              </a:lnSpc>
              <a:spcBef>
                <a:spcPts val="500"/>
              </a:spcBef>
              <a:buFont typeface="Arial"/>
              <a:buChar char="•"/>
            </a:pPr>
            <a:r>
              <a:rPr lang="en-GB" sz="1600">
                <a:latin typeface="Times New Roman"/>
                <a:cs typeface="Times New Roman"/>
              </a:rPr>
              <a:t>After training, the model is used to predict the</a:t>
            </a:r>
            <a:r>
              <a:rPr lang="en-GB" sz="1600" b="1">
                <a:latin typeface="Times New Roman"/>
                <a:cs typeface="Times New Roman"/>
              </a:rPr>
              <a:t> 'Open' prices for the next 20 days</a:t>
            </a:r>
            <a:r>
              <a:rPr lang="en-GB" sz="1600">
                <a:latin typeface="Times New Roman"/>
                <a:cs typeface="Times New Roman"/>
              </a:rPr>
              <a:t> (as specified in the test data).</a:t>
            </a:r>
            <a:endParaRPr lang="en-US" sz="1600">
              <a:latin typeface="Times New Roman"/>
              <a:cs typeface="Times New Roman"/>
            </a:endParaRPr>
          </a:p>
          <a:p>
            <a:pPr marL="742950" lvl="1" indent="-285750">
              <a:lnSpc>
                <a:spcPct val="90000"/>
              </a:lnSpc>
              <a:spcBef>
                <a:spcPts val="500"/>
              </a:spcBef>
              <a:buFont typeface="Arial"/>
              <a:buChar char="•"/>
            </a:pPr>
            <a:r>
              <a:rPr lang="en-GB" sz="1600">
                <a:latin typeface="Times New Roman"/>
                <a:cs typeface="Times New Roman"/>
              </a:rPr>
              <a:t>The predicted prices are then inverse-transformed to the original scale using the </a:t>
            </a:r>
            <a:r>
              <a:rPr lang="en-GB" sz="1600" err="1">
                <a:latin typeface="Times New Roman"/>
                <a:cs typeface="Times New Roman"/>
              </a:rPr>
              <a:t>MinMaxScaler</a:t>
            </a:r>
            <a:r>
              <a:rPr lang="en-GB" sz="1600">
                <a:latin typeface="Times New Roman"/>
                <a:cs typeface="Times New Roman"/>
              </a:rPr>
              <a:t>.</a:t>
            </a:r>
            <a:endParaRPr lang="en-US" sz="1600">
              <a:latin typeface="Times New Roman"/>
              <a:cs typeface="Times New Roman"/>
            </a:endParaRPr>
          </a:p>
          <a:p>
            <a:pPr marL="285750" indent="-285750">
              <a:lnSpc>
                <a:spcPct val="90000"/>
              </a:lnSpc>
              <a:spcBef>
                <a:spcPts val="1000"/>
              </a:spcBef>
              <a:buFont typeface="Arial"/>
              <a:buChar char="•"/>
            </a:pPr>
            <a:r>
              <a:rPr lang="en-GB" b="1">
                <a:latin typeface="Times New Roman"/>
                <a:cs typeface="Times New Roman"/>
              </a:rPr>
              <a:t>Visualization</a:t>
            </a:r>
            <a:r>
              <a:rPr lang="en-GB">
                <a:latin typeface="Times New Roman"/>
                <a:cs typeface="Times New Roman"/>
              </a:rPr>
              <a:t>:</a:t>
            </a:r>
            <a:endParaRPr lang="en-US">
              <a:latin typeface="Times New Roman"/>
              <a:cs typeface="Times New Roman"/>
            </a:endParaRPr>
          </a:p>
          <a:p>
            <a:pPr marL="742950" lvl="1" indent="-285750">
              <a:lnSpc>
                <a:spcPct val="90000"/>
              </a:lnSpc>
              <a:spcBef>
                <a:spcPts val="500"/>
              </a:spcBef>
              <a:buFont typeface="Arial"/>
              <a:buChar char="•"/>
            </a:pPr>
            <a:r>
              <a:rPr lang="en-GB" sz="1600">
                <a:latin typeface="Times New Roman"/>
                <a:cs typeface="Times New Roman"/>
              </a:rPr>
              <a:t> The actual and predicted stock prices are plotted against </a:t>
            </a:r>
            <a:r>
              <a:rPr lang="en-GB" sz="1600" b="1">
                <a:latin typeface="Times New Roman"/>
                <a:cs typeface="Times New Roman"/>
              </a:rPr>
              <a:t>time to visualize</a:t>
            </a:r>
            <a:r>
              <a:rPr lang="en-GB" sz="1600">
                <a:latin typeface="Times New Roman"/>
                <a:cs typeface="Times New Roman"/>
              </a:rPr>
              <a:t> the model's performance.</a:t>
            </a:r>
            <a:endParaRPr lang="en-US" sz="1600">
              <a:latin typeface="Times New Roman"/>
              <a:cs typeface="Times New Roman"/>
            </a:endParaRPr>
          </a:p>
          <a:p>
            <a:pPr marL="285750" indent="-285750">
              <a:lnSpc>
                <a:spcPct val="90000"/>
              </a:lnSpc>
              <a:spcBef>
                <a:spcPts val="1000"/>
              </a:spcBef>
              <a:buFont typeface="Arial"/>
              <a:buChar char="•"/>
            </a:pPr>
            <a:endParaRPr lang="en-GB" sz="1600">
              <a:latin typeface="Times New Roman"/>
              <a:cs typeface="Times New Roman"/>
            </a:endParaRPr>
          </a:p>
          <a:p>
            <a:pPr marL="285750" indent="-285750">
              <a:lnSpc>
                <a:spcPct val="90000"/>
              </a:lnSpc>
              <a:spcBef>
                <a:spcPts val="1000"/>
              </a:spcBef>
              <a:buFont typeface="Arial"/>
              <a:buChar char="•"/>
            </a:pPr>
            <a:endParaRPr lang="en-GB" sz="2800">
              <a:latin typeface="Arial"/>
              <a:cs typeface="Arial"/>
            </a:endParaRPr>
          </a:p>
          <a:p>
            <a:pPr algn="l"/>
            <a:endParaRPr lang="en-GB"/>
          </a:p>
        </p:txBody>
      </p:sp>
    </p:spTree>
    <p:extLst>
      <p:ext uri="{BB962C8B-B14F-4D97-AF65-F5344CB8AC3E}">
        <p14:creationId xmlns:p14="http://schemas.microsoft.com/office/powerpoint/2010/main" val="41052987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18</Slides>
  <Notes>0</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STOCK  PRICE   PREDICTION USING   LSTM NEURAL  NETWORK</vt:lpstr>
      <vt:lpstr>AGENDA</vt:lpstr>
      <vt:lpstr>PROBLEM STATEMENT</vt:lpstr>
      <vt:lpstr>OVERVIEW:</vt:lpstr>
      <vt:lpstr>THE END USER</vt:lpstr>
      <vt:lpstr>SOLUTION AND VALUE PROPOSION</vt:lpstr>
      <vt:lpstr>PowerPoint Presentation</vt:lpstr>
      <vt:lpstr>PowerPoint Presentation</vt:lpstr>
      <vt:lpstr>PowerPoint Presentation</vt:lpstr>
      <vt:lpstr>WOW OF THE SOLUTION</vt:lpstr>
      <vt:lpstr>PowerPoint Presentation</vt:lpstr>
      <vt:lpstr>MODELLING</vt:lpstr>
      <vt:lpstr>PowerPoint Presentation</vt:lpstr>
      <vt:lpstr>RESULT</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361</cp:revision>
  <dcterms:created xsi:type="dcterms:W3CDTF">2024-04-02T06:32:09Z</dcterms:created>
  <dcterms:modified xsi:type="dcterms:W3CDTF">2024-04-03T04:31:32Z</dcterms:modified>
</cp:coreProperties>
</file>