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307" r:id="rId7"/>
    <p:sldId id="281" r:id="rId8"/>
    <p:sldId id="282" r:id="rId9"/>
    <p:sldId id="323" r:id="rId10"/>
    <p:sldId id="324" r:id="rId11"/>
    <p:sldId id="314" r:id="rId12"/>
    <p:sldId id="315" r:id="rId13"/>
    <p:sldId id="325" r:id="rId14"/>
    <p:sldId id="317" r:id="rId15"/>
    <p:sldId id="322"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88" autoAdjust="0"/>
  </p:normalViewPr>
  <p:slideViewPr>
    <p:cSldViewPr snapToGrid="0" snapToObjects="1">
      <p:cViewPr varScale="1">
        <p:scale>
          <a:sx n="93" d="100"/>
          <a:sy n="93" d="100"/>
        </p:scale>
        <p:origin x="211" y="5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B0EA-53BC-D54A-0346-A708FB6CCF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504C66-0AA1-01C4-971F-B1E64D81BB7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14715E7-37DA-8FA2-7484-46196C7383F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4238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85EBA-B916-3FB8-FD92-E635F628FC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9825EB-BF4E-E4B3-3673-E95EF5B6066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20E5990-3B13-9A38-1FAB-8CD67951F84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1876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1316A-9DB7-3CF3-AB3D-D058E67CE3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8108B2-B686-805D-EB35-6B8EC1A4907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A4B019A-4425-1B15-A1FD-B964719A826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5857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bin"/><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963827" y="266530"/>
            <a:ext cx="9778314" cy="2913276"/>
          </a:xfrm>
        </p:spPr>
        <p:txBody>
          <a:bodyPr anchor="ctr"/>
          <a:lstStyle/>
          <a:p>
            <a:r>
              <a:rPr lang="en-US" dirty="0">
                <a:latin typeface="Cooper Black" panose="0208090404030B020404" pitchFamily="18" charset="0"/>
              </a:rPr>
              <a:t>Natural language processing in social media</a:t>
            </a:r>
          </a:p>
        </p:txBody>
      </p:sp>
      <p:sp>
        <p:nvSpPr>
          <p:cNvPr id="4" name="TextBox 3">
            <a:extLst>
              <a:ext uri="{FF2B5EF4-FFF2-40B4-BE49-F238E27FC236}">
                <a16:creationId xmlns:a16="http://schemas.microsoft.com/office/drawing/2014/main" id="{6A7F5189-D841-9EB4-DCFB-8B3ED62EAD73}"/>
              </a:ext>
            </a:extLst>
          </p:cNvPr>
          <p:cNvSpPr txBox="1"/>
          <p:nvPr/>
        </p:nvSpPr>
        <p:spPr>
          <a:xfrm>
            <a:off x="74140" y="4933928"/>
            <a:ext cx="5140411" cy="1938992"/>
          </a:xfrm>
          <a:prstGeom prst="rect">
            <a:avLst/>
          </a:prstGeom>
          <a:noFill/>
        </p:spPr>
        <p:txBody>
          <a:bodyPr wrap="square">
            <a:spAutoFit/>
          </a:bodyPr>
          <a:lstStyle/>
          <a:p>
            <a:r>
              <a:rPr lang="en-IN" sz="2400" b="1" dirty="0">
                <a:solidFill>
                  <a:schemeClr val="bg2">
                    <a:lumMod val="10000"/>
                  </a:schemeClr>
                </a:solidFill>
                <a:highlight>
                  <a:srgbClr val="F5CDCE"/>
                </a:highlight>
                <a:latin typeface="Bell MT" panose="02020503060305020303" pitchFamily="18" charset="0"/>
              </a:rPr>
              <a:t>Student’s Name: </a:t>
            </a:r>
            <a:r>
              <a:rPr lang="en-IN" sz="2400" b="1" dirty="0" err="1">
                <a:solidFill>
                  <a:schemeClr val="bg2">
                    <a:lumMod val="10000"/>
                  </a:schemeClr>
                </a:solidFill>
                <a:highlight>
                  <a:srgbClr val="F5CDCE"/>
                </a:highlight>
                <a:latin typeface="Bell MT" panose="02020503060305020303" pitchFamily="18" charset="0"/>
              </a:rPr>
              <a:t>Vaani</a:t>
            </a:r>
            <a:r>
              <a:rPr lang="en-IN" sz="2400" b="1" dirty="0">
                <a:solidFill>
                  <a:schemeClr val="bg2">
                    <a:lumMod val="10000"/>
                  </a:schemeClr>
                </a:solidFill>
                <a:highlight>
                  <a:srgbClr val="F5CDCE"/>
                </a:highlight>
                <a:latin typeface="Bell MT" panose="02020503060305020303" pitchFamily="18" charset="0"/>
              </a:rPr>
              <a:t> Bisht</a:t>
            </a:r>
          </a:p>
          <a:p>
            <a:r>
              <a:rPr lang="en-IN" sz="2400" b="1" dirty="0">
                <a:highlight>
                  <a:srgbClr val="F5CDCE"/>
                </a:highlight>
                <a:latin typeface="Bell MT" panose="02020503060305020303" pitchFamily="18" charset="0"/>
              </a:rPr>
              <a:t>Section: </a:t>
            </a:r>
            <a:r>
              <a:rPr lang="en-IN" sz="2400" b="1" dirty="0">
                <a:solidFill>
                  <a:schemeClr val="bg2">
                    <a:lumMod val="10000"/>
                  </a:schemeClr>
                </a:solidFill>
                <a:highlight>
                  <a:srgbClr val="F5CDCE"/>
                </a:highlight>
                <a:latin typeface="Bell MT" panose="02020503060305020303" pitchFamily="18" charset="0"/>
              </a:rPr>
              <a:t>DS -1  </a:t>
            </a:r>
          </a:p>
          <a:p>
            <a:r>
              <a:rPr lang="en-IN" sz="2400" b="1" dirty="0">
                <a:highlight>
                  <a:srgbClr val="F5CDCE"/>
                </a:highlight>
                <a:latin typeface="Bell MT" panose="02020503060305020303" pitchFamily="18" charset="0"/>
              </a:rPr>
              <a:t>Course - </a:t>
            </a:r>
            <a:r>
              <a:rPr lang="en-IN" sz="2400" b="1" dirty="0" err="1">
                <a:solidFill>
                  <a:schemeClr val="bg2">
                    <a:lumMod val="10000"/>
                  </a:schemeClr>
                </a:solidFill>
                <a:highlight>
                  <a:srgbClr val="F5CDCE"/>
                </a:highlight>
                <a:latin typeface="Bell MT" panose="02020503060305020303" pitchFamily="18" charset="0"/>
              </a:rPr>
              <a:t>Btech</a:t>
            </a:r>
            <a:r>
              <a:rPr lang="en-IN" sz="2400" b="1" dirty="0">
                <a:highlight>
                  <a:srgbClr val="F5CDCE"/>
                </a:highlight>
                <a:latin typeface="Bell MT" panose="02020503060305020303" pitchFamily="18" charset="0"/>
              </a:rPr>
              <a:t>                                    </a:t>
            </a:r>
            <a:endParaRPr lang="en-IN" sz="2400" b="1" dirty="0">
              <a:solidFill>
                <a:schemeClr val="accent2">
                  <a:lumMod val="50000"/>
                </a:schemeClr>
              </a:solidFill>
              <a:highlight>
                <a:srgbClr val="F5CDCE"/>
              </a:highlight>
              <a:latin typeface="Bell MT" panose="02020503060305020303" pitchFamily="18" charset="0"/>
            </a:endParaRPr>
          </a:p>
          <a:p>
            <a:r>
              <a:rPr lang="en-IN" sz="2400" b="1" dirty="0">
                <a:highlight>
                  <a:srgbClr val="F5CDCE"/>
                </a:highlight>
                <a:latin typeface="Bell MT" panose="02020503060305020303" pitchFamily="18" charset="0"/>
              </a:rPr>
              <a:t>Branch: </a:t>
            </a:r>
            <a:r>
              <a:rPr lang="en-IN" sz="2400" b="1" dirty="0">
                <a:solidFill>
                  <a:schemeClr val="bg2">
                    <a:lumMod val="10000"/>
                  </a:schemeClr>
                </a:solidFill>
                <a:highlight>
                  <a:srgbClr val="F5CDCE"/>
                </a:highlight>
                <a:latin typeface="Bell MT" panose="02020503060305020303" pitchFamily="18" charset="0"/>
              </a:rPr>
              <a:t>CSE(AI &amp; DS)</a:t>
            </a:r>
          </a:p>
          <a:p>
            <a:r>
              <a:rPr lang="en-IN" sz="2400" b="1" dirty="0">
                <a:solidFill>
                  <a:schemeClr val="bg2">
                    <a:lumMod val="10000"/>
                  </a:schemeClr>
                </a:solidFill>
                <a:highlight>
                  <a:srgbClr val="F5CDCE"/>
                </a:highlight>
                <a:latin typeface="Bell MT" panose="02020503060305020303" pitchFamily="18" charset="0"/>
              </a:rPr>
              <a:t>University Roll no.: 2024130</a:t>
            </a:r>
          </a:p>
        </p:txBody>
      </p:sp>
      <p:sp>
        <p:nvSpPr>
          <p:cNvPr id="6" name="TextBox 5">
            <a:extLst>
              <a:ext uri="{FF2B5EF4-FFF2-40B4-BE49-F238E27FC236}">
                <a16:creationId xmlns:a16="http://schemas.microsoft.com/office/drawing/2014/main" id="{9DCD5794-5EDC-F773-A057-F5548B9DFAA4}"/>
              </a:ext>
            </a:extLst>
          </p:cNvPr>
          <p:cNvSpPr txBox="1"/>
          <p:nvPr/>
        </p:nvSpPr>
        <p:spPr>
          <a:xfrm>
            <a:off x="6865691" y="4919936"/>
            <a:ext cx="5326309" cy="1200329"/>
          </a:xfrm>
          <a:prstGeom prst="rect">
            <a:avLst/>
          </a:prstGeom>
          <a:noFill/>
        </p:spPr>
        <p:txBody>
          <a:bodyPr wrap="square">
            <a:spAutoFit/>
          </a:bodyPr>
          <a:lstStyle/>
          <a:p>
            <a:pPr algn="r"/>
            <a:r>
              <a:rPr lang="en-IN" sz="2400" b="1" dirty="0">
                <a:solidFill>
                  <a:schemeClr val="bg2">
                    <a:lumMod val="10000"/>
                  </a:schemeClr>
                </a:solidFill>
                <a:highlight>
                  <a:srgbClr val="F5CDCE"/>
                </a:highlight>
                <a:latin typeface="Bell MT" panose="02020503060305020303" pitchFamily="18" charset="0"/>
              </a:rPr>
              <a:t>Name of the mentor:</a:t>
            </a:r>
          </a:p>
          <a:p>
            <a:pPr algn="r"/>
            <a:r>
              <a:rPr lang="en-IN" sz="2400" b="1" dirty="0">
                <a:solidFill>
                  <a:schemeClr val="bg2">
                    <a:lumMod val="10000"/>
                  </a:schemeClr>
                </a:solidFill>
                <a:highlight>
                  <a:srgbClr val="F5CDCE"/>
                </a:highlight>
                <a:latin typeface="Bell MT" panose="02020503060305020303" pitchFamily="18" charset="0"/>
              </a:rPr>
              <a:t> </a:t>
            </a:r>
            <a:r>
              <a:rPr lang="en-IN" sz="2400" b="1" dirty="0" err="1">
                <a:solidFill>
                  <a:schemeClr val="bg2">
                    <a:lumMod val="10000"/>
                  </a:schemeClr>
                </a:solidFill>
                <a:highlight>
                  <a:srgbClr val="F5CDCE"/>
                </a:highlight>
                <a:latin typeface="Bell MT" panose="02020503060305020303" pitchFamily="18" charset="0"/>
              </a:rPr>
              <a:t>Dr.</a:t>
            </a:r>
            <a:r>
              <a:rPr lang="en-IN" sz="2400" b="1" dirty="0">
                <a:solidFill>
                  <a:schemeClr val="bg2">
                    <a:lumMod val="10000"/>
                  </a:schemeClr>
                </a:solidFill>
                <a:highlight>
                  <a:srgbClr val="F5CDCE"/>
                </a:highlight>
                <a:latin typeface="Bell MT" panose="02020503060305020303" pitchFamily="18" charset="0"/>
              </a:rPr>
              <a:t> Neha Tripathi</a:t>
            </a:r>
          </a:p>
          <a:p>
            <a:pPr algn="r"/>
            <a:r>
              <a:rPr lang="en-IN" sz="2400" b="1" dirty="0">
                <a:solidFill>
                  <a:schemeClr val="bg2">
                    <a:lumMod val="10000"/>
                  </a:schemeClr>
                </a:solidFill>
                <a:highlight>
                  <a:srgbClr val="F5CDCE"/>
                </a:highlight>
                <a:latin typeface="Bell MT" panose="02020503060305020303" pitchFamily="18" charset="0"/>
              </a:rPr>
              <a:t>Associate Professor</a:t>
            </a:r>
            <a:endParaRPr lang="en-US" sz="2400" b="1" cap="none" spc="50" dirty="0">
              <a:ln w="0"/>
              <a:solidFill>
                <a:schemeClr val="bg2">
                  <a:lumMod val="10000"/>
                </a:schemeClr>
              </a:solidFill>
              <a:effectLst>
                <a:innerShdw blurRad="63500" dist="50800" dir="13500000">
                  <a:srgbClr val="000000">
                    <a:alpha val="50000"/>
                  </a:srgbClr>
                </a:innerShdw>
              </a:effectLst>
              <a:highlight>
                <a:srgbClr val="F5CDCE"/>
              </a:highligh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E94C1-F355-C6A5-212C-6A19ED399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9CBE23-4A4F-1C1A-EEBF-8EDF72341588}"/>
              </a:ext>
            </a:extLst>
          </p:cNvPr>
          <p:cNvSpPr>
            <a:spLocks noGrp="1"/>
          </p:cNvSpPr>
          <p:nvPr>
            <p:ph type="title"/>
          </p:nvPr>
        </p:nvSpPr>
        <p:spPr>
          <a:xfrm>
            <a:off x="1443471" y="331354"/>
            <a:ext cx="9879437" cy="980844"/>
          </a:xfrm>
        </p:spPr>
        <p:txBody>
          <a:bodyPr/>
          <a:lstStyle/>
          <a:p>
            <a:r>
              <a:rPr lang="en-US" sz="3600" b="1" dirty="0">
                <a:solidFill>
                  <a:srgbClr val="7030A0"/>
                </a:solidFill>
                <a:effectLst/>
                <a:latin typeface="Times New Roman" panose="02020603050405020304" pitchFamily="18" charset="0"/>
                <a:ea typeface="Times New Roman" panose="02020603050405020304" pitchFamily="18" charset="0"/>
              </a:rPr>
              <a:t>Result and Discussion</a:t>
            </a:r>
            <a:endParaRPr lang="en-US" dirty="0"/>
          </a:p>
        </p:txBody>
      </p:sp>
      <p:sp>
        <p:nvSpPr>
          <p:cNvPr id="17" name="Content Placeholder 6">
            <a:extLst>
              <a:ext uri="{FF2B5EF4-FFF2-40B4-BE49-F238E27FC236}">
                <a16:creationId xmlns:a16="http://schemas.microsoft.com/office/drawing/2014/main" id="{B494722E-7172-5359-2E30-C2C274B4A75D}"/>
              </a:ext>
            </a:extLst>
          </p:cNvPr>
          <p:cNvSpPr>
            <a:spLocks noGrp="1"/>
          </p:cNvSpPr>
          <p:nvPr>
            <p:ph type="body" sz="quarter" idx="13"/>
          </p:nvPr>
        </p:nvSpPr>
        <p:spPr>
          <a:xfrm>
            <a:off x="232510" y="2183677"/>
            <a:ext cx="4504247" cy="3704266"/>
          </a:xfrm>
        </p:spPr>
        <p:txBody>
          <a:bodyPr>
            <a:normAutofit/>
          </a:bodyPr>
          <a:lstStyle/>
          <a:p>
            <a:pPr marL="285750" indent="-285750" algn="just">
              <a:lnSpc>
                <a:spcPct val="150000"/>
              </a:lnSpc>
              <a:buFont typeface="Wingdings" panose="05000000000000000000" pitchFamily="2" charset="2"/>
              <a:buChar char="Ø"/>
            </a:pPr>
            <a:r>
              <a:rPr lang="en-US" sz="1800" dirty="0">
                <a:solidFill>
                  <a:schemeClr val="accent3">
                    <a:lumMod val="50000"/>
                  </a:schemeClr>
                </a:solidFill>
                <a:effectLst/>
                <a:ea typeface="Times New Roman" panose="02020603050405020304" pitchFamily="18" charset="0"/>
              </a:rPr>
              <a:t>The graph shows the relation between the particular hashtag and its frequency of first the negative words. The sentiments of the tweets is judged by knowing the frequency of each negative and then comparing the count from every graph.</a:t>
            </a:r>
          </a:p>
        </p:txBody>
      </p:sp>
      <p:sp>
        <p:nvSpPr>
          <p:cNvPr id="3" name="Slide Number Placeholder 2">
            <a:extLst>
              <a:ext uri="{FF2B5EF4-FFF2-40B4-BE49-F238E27FC236}">
                <a16:creationId xmlns:a16="http://schemas.microsoft.com/office/drawing/2014/main" id="{30EBF0E8-9B91-BF8A-A45B-42E794471B45}"/>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9" name="Content Placeholder 8">
            <a:extLst>
              <a:ext uri="{FF2B5EF4-FFF2-40B4-BE49-F238E27FC236}">
                <a16:creationId xmlns:a16="http://schemas.microsoft.com/office/drawing/2014/main" id="{73253B45-5FE3-5A9F-F052-47C68DAD098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983892" y="1702841"/>
            <a:ext cx="7123879" cy="4350297"/>
          </a:xfrm>
          <a:prstGeom prst="rect">
            <a:avLst/>
          </a:prstGeom>
        </p:spPr>
      </p:pic>
    </p:spTree>
    <p:extLst>
      <p:ext uri="{BB962C8B-B14F-4D97-AF65-F5344CB8AC3E}">
        <p14:creationId xmlns:p14="http://schemas.microsoft.com/office/powerpoint/2010/main" val="3748067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68630" y="532641"/>
            <a:ext cx="8625840" cy="1091627"/>
          </a:xfrm>
        </p:spPr>
        <p:txBody>
          <a:bodyPr/>
          <a:lstStyle/>
          <a:p>
            <a:r>
              <a:rPr lang="en-US" dirty="0"/>
              <a:t>Conclusion &amp; future work</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573646" y="2072641"/>
            <a:ext cx="4059313" cy="4361180"/>
          </a:xfrm>
        </p:spPr>
        <p:txBody>
          <a:bodyPr>
            <a:normAutofit/>
          </a:bodyPr>
          <a:lstStyle/>
          <a:p>
            <a:r>
              <a:rPr lang="en-IN" b="1" dirty="0">
                <a:effectLst/>
                <a:ea typeface="Times New Roman" panose="02020603050405020304" pitchFamily="18" charset="0"/>
              </a:rPr>
              <a:t>Effectiveness of NLP in Social Media Analysis.</a:t>
            </a:r>
          </a:p>
          <a:p>
            <a:r>
              <a:rPr lang="en-IN" sz="1800" b="1" dirty="0">
                <a:effectLst/>
                <a:ea typeface="Times New Roman" panose="02020603050405020304" pitchFamily="18" charset="0"/>
              </a:rPr>
              <a:t>Importance of Preprocessing.</a:t>
            </a:r>
          </a:p>
          <a:p>
            <a:r>
              <a:rPr lang="en-IN" sz="1800" b="1" dirty="0">
                <a:effectLst/>
                <a:ea typeface="Times New Roman" panose="02020603050405020304" pitchFamily="18" charset="0"/>
              </a:rPr>
              <a:t>Visualization of Results</a:t>
            </a:r>
            <a:r>
              <a:rPr lang="en-IN" b="1" dirty="0">
                <a:ea typeface="Times New Roman" panose="02020603050405020304" pitchFamily="18" charset="0"/>
              </a:rPr>
              <a:t>.</a:t>
            </a:r>
          </a:p>
          <a:p>
            <a:r>
              <a:rPr lang="en-IN" sz="1800" b="1" dirty="0">
                <a:effectLst/>
                <a:ea typeface="Times New Roman" panose="02020603050405020304" pitchFamily="18" charset="0"/>
              </a:rPr>
              <a:t>The methods and insights can be applied to real-world scenarios like brand monitoring, political sentiment analysis, and public opinion tracking.</a:t>
            </a:r>
          </a:p>
          <a:p>
            <a:endParaRPr lang="en-US" b="1" dirty="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072641"/>
            <a:ext cx="3884930" cy="4374198"/>
          </a:xfrm>
        </p:spPr>
        <p:txBody>
          <a:bodyPr>
            <a:normAutofit/>
          </a:bodyPr>
          <a:lstStyle/>
          <a:p>
            <a:pPr marL="342900" indent="-342900">
              <a:buFont typeface="+mj-lt"/>
              <a:buAutoNum type="arabicPeriod"/>
            </a:pPr>
            <a:r>
              <a:rPr lang="en-US" sz="1800" b="1" dirty="0">
                <a:effectLst/>
                <a:ea typeface="Times New Roman" panose="02020603050405020304" pitchFamily="18" charset="0"/>
              </a:rPr>
              <a:t>Develop algorithms to detect and interpret sarcasm, irony, and idiomatic language.</a:t>
            </a:r>
          </a:p>
          <a:p>
            <a:pPr marL="342900" indent="-342900">
              <a:buFont typeface="+mj-lt"/>
              <a:buAutoNum type="arabicPeriod"/>
            </a:pPr>
            <a:r>
              <a:rPr lang="en-US" sz="1800" b="1" dirty="0">
                <a:effectLst/>
                <a:ea typeface="Times New Roman" panose="02020603050405020304" pitchFamily="18" charset="0"/>
              </a:rPr>
              <a:t>Expand the scope of the project to include analysis of social media posts in multiple languages.</a:t>
            </a:r>
          </a:p>
          <a:p>
            <a:pPr marL="342900" indent="-342900">
              <a:buFont typeface="+mj-lt"/>
              <a:buAutoNum type="arabicPeriod"/>
            </a:pPr>
            <a:r>
              <a:rPr lang="en-US" sz="1800" b="1" dirty="0">
                <a:effectLst/>
                <a:ea typeface="Times New Roman" panose="02020603050405020304" pitchFamily="18" charset="0"/>
              </a:rPr>
              <a:t>Optimize models for faster inference to handle live data.</a:t>
            </a:r>
            <a:endParaRPr lang="en-IN" sz="1800" b="1" dirty="0">
              <a:effectLst/>
              <a:ea typeface="Calibri" panose="020F0502020204030204" pitchFamily="34" charset="0"/>
            </a:endParaRPr>
          </a:p>
          <a:p>
            <a:pPr marL="342900" indent="-342900">
              <a:buFont typeface="+mj-lt"/>
              <a:buAutoNum type="arabicPeriod"/>
            </a:pPr>
            <a:r>
              <a:rPr lang="en-US" sz="1800" b="1" dirty="0">
                <a:effectLst/>
                <a:ea typeface="Times New Roman" panose="02020603050405020304" pitchFamily="18" charset="0"/>
              </a:rPr>
              <a:t>Use sentiment analysis on social media data to understand public concerns during health crises like pandemics.</a:t>
            </a:r>
            <a:endParaRPr lang="en-IN" sz="1800" b="1" dirty="0">
              <a:effectLst/>
              <a:ea typeface="Calibri" panose="020F0502020204030204" pitchFamily="34" charset="0"/>
            </a:endParaRPr>
          </a:p>
          <a:p>
            <a:pPr marL="342900" indent="-342900">
              <a:buFont typeface="+mj-lt"/>
              <a:buAutoNum type="arabicPeriod"/>
            </a:pPr>
            <a:endParaRPr lang="en-IN" sz="1800" dirty="0">
              <a:effectLst/>
              <a:latin typeface="Calibri" panose="020F0502020204030204" pitchFamily="34" charset="0"/>
              <a:ea typeface="Calibri" panose="020F0502020204030204" pitchFamily="34" charset="0"/>
            </a:endParaRPr>
          </a:p>
          <a:p>
            <a:pPr marL="342900" indent="-342900">
              <a:buFont typeface="+mj-lt"/>
              <a:buAutoNum type="arabicPeriod"/>
            </a:pPr>
            <a:endParaRPr lang="en-US" b="1"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pic>
        <p:nvPicPr>
          <p:cNvPr id="18" name="Picture Placeholder 17">
            <a:extLst>
              <a:ext uri="{FF2B5EF4-FFF2-40B4-BE49-F238E27FC236}">
                <a16:creationId xmlns:a16="http://schemas.microsoft.com/office/drawing/2014/main" id="{DA684194-3350-3F5C-A6D3-639F08085B53}"/>
              </a:ext>
            </a:extLst>
          </p:cNvPr>
          <p:cNvPicPr>
            <a:picLocks noGrp="1" noChangeAspect="1"/>
          </p:cNvPicPr>
          <p:nvPr>
            <p:ph type="pic" sz="quarter" idx="14"/>
          </p:nvPr>
        </p:nvPicPr>
        <p:blipFill>
          <a:blip r:embed="rId3"/>
          <a:srcRect l="35524" r="35524"/>
          <a:stretch>
            <a:fillRect/>
          </a:stretch>
        </p:blipFill>
        <p:spPr>
          <a:xfrm>
            <a:off x="8989454" y="965393"/>
            <a:ext cx="3202545" cy="5892607"/>
          </a:xfrm>
        </p:spPr>
      </p:pic>
    </p:spTree>
    <p:extLst>
      <p:ext uri="{BB962C8B-B14F-4D97-AF65-F5344CB8AC3E}">
        <p14:creationId xmlns:p14="http://schemas.microsoft.com/office/powerpoint/2010/main" val="19416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840186" y="508633"/>
            <a:ext cx="10511627" cy="1012785"/>
          </a:xfrm>
        </p:spPr>
        <p:txBody>
          <a:bodyPr/>
          <a:lstStyle/>
          <a:p>
            <a:r>
              <a:rPr lang="en-US" dirty="0"/>
              <a:t>APPLICATIONS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pic>
        <p:nvPicPr>
          <p:cNvPr id="8" name="Content Placeholder 7">
            <a:extLst>
              <a:ext uri="{FF2B5EF4-FFF2-40B4-BE49-F238E27FC236}">
                <a16:creationId xmlns:a16="http://schemas.microsoft.com/office/drawing/2014/main" id="{0AC3D0AA-872A-4CAA-43AA-464EC91461B7}"/>
              </a:ext>
            </a:extLst>
          </p:cNvPr>
          <p:cNvPicPr>
            <a:picLocks noGrp="1" noChangeAspect="1"/>
          </p:cNvPicPr>
          <p:nvPr>
            <p:ph sz="quarter" idx="4"/>
          </p:nvPr>
        </p:nvPicPr>
        <p:blipFill>
          <a:blip r:embed="rId3"/>
          <a:stretch>
            <a:fillRect/>
          </a:stretch>
        </p:blipFill>
        <p:spPr>
          <a:xfrm>
            <a:off x="914400" y="1645920"/>
            <a:ext cx="10231120" cy="4984115"/>
          </a:xfrm>
        </p:spPr>
      </p:pic>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CB4AA3-2BB0-F456-D3A1-5647871DA13C}"/>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8855" y="163010"/>
            <a:ext cx="6583680" cy="825532"/>
          </a:xfrm>
        </p:spPr>
        <p:txBody>
          <a:bodyPr/>
          <a:lstStyle/>
          <a:p>
            <a:r>
              <a:rPr lang="en-US" dirty="0"/>
              <a:t>Introduction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263611" y="1268627"/>
            <a:ext cx="7537621" cy="5426363"/>
          </a:xfrm>
        </p:spPr>
        <p:txBody>
          <a:bodyPr>
            <a:normAutofit/>
          </a:bodyPr>
          <a:lstStyle/>
          <a:p>
            <a:pPr marL="342900" indent="-342900">
              <a:buFont typeface="Wingdings" panose="05000000000000000000" pitchFamily="2" charset="2"/>
              <a:buChar char="q"/>
            </a:pPr>
            <a:r>
              <a:rPr lang="en-US" sz="2000" dirty="0"/>
              <a:t>Ability of a computer program to understand human language as it is spoken and written.</a:t>
            </a:r>
          </a:p>
          <a:p>
            <a:pPr marL="342900" indent="-342900">
              <a:buFont typeface="Wingdings" panose="05000000000000000000" pitchFamily="2" charset="2"/>
              <a:buChar char="q"/>
            </a:pPr>
            <a:r>
              <a:rPr lang="en-US" sz="2000" dirty="0"/>
              <a:t>Gives computers the ability to interpret, manipulate, and comprehend human language.</a:t>
            </a:r>
          </a:p>
          <a:p>
            <a:pPr marL="342900" indent="-342900">
              <a:buFont typeface="Wingdings" panose="05000000000000000000" pitchFamily="2" charset="2"/>
              <a:buChar char="q"/>
            </a:pPr>
            <a:r>
              <a:rPr lang="en-US" sz="2000" dirty="0"/>
              <a:t>In essence, NLP bridges the gap between human communication and machine understanding, making it possible for computers to interact with language in a meaningful and intelligent way.</a:t>
            </a:r>
          </a:p>
          <a:p>
            <a:pPr marL="342900" indent="-342900">
              <a:buFont typeface="Wingdings" panose="05000000000000000000" pitchFamily="2" charset="2"/>
              <a:buChar char="q"/>
            </a:pPr>
            <a:r>
              <a:rPr lang="en-US" sz="2000" dirty="0"/>
              <a:t>Example: Language translation, </a:t>
            </a:r>
            <a:r>
              <a:rPr lang="en-IN" sz="2000" dirty="0"/>
              <a:t>Chatbots and Virtual Assistants</a:t>
            </a:r>
            <a:r>
              <a:rPr lang="en-US" sz="2000" dirty="0"/>
              <a:t>, Predictive text.</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pic>
        <p:nvPicPr>
          <p:cNvPr id="6" name="Picture 5">
            <a:extLst>
              <a:ext uri="{FF2B5EF4-FFF2-40B4-BE49-F238E27FC236}">
                <a16:creationId xmlns:a16="http://schemas.microsoft.com/office/drawing/2014/main" id="{97D6EDD6-DEAF-BD40-973B-84BDCC7704B8}"/>
              </a:ext>
            </a:extLst>
          </p:cNvPr>
          <p:cNvPicPr>
            <a:picLocks noChangeAspect="1"/>
          </p:cNvPicPr>
          <p:nvPr/>
        </p:nvPicPr>
        <p:blipFill>
          <a:blip r:embed="rId3"/>
          <a:stretch>
            <a:fillRect/>
          </a:stretch>
        </p:blipFill>
        <p:spPr>
          <a:xfrm>
            <a:off x="7306962" y="3645243"/>
            <a:ext cx="4819136" cy="3212757"/>
          </a:xfrm>
          <a:prstGeom prst="rect">
            <a:avLst/>
          </a:prstGeom>
        </p:spPr>
      </p:pic>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354FDD3-B645-3BF5-4085-D33AE41B230A}"/>
              </a:ext>
            </a:extLst>
          </p:cNvPr>
          <p:cNvPicPr>
            <a:picLocks noChangeAspect="1"/>
          </p:cNvPicPr>
          <p:nvPr/>
        </p:nvPicPr>
        <p:blipFill>
          <a:blip r:embed="rId3"/>
          <a:stretch>
            <a:fillRect/>
          </a:stretch>
        </p:blipFill>
        <p:spPr>
          <a:xfrm>
            <a:off x="5947793" y="3221372"/>
            <a:ext cx="5783097" cy="3115644"/>
          </a:xfrm>
          <a:prstGeom prst="rect">
            <a:avLst/>
          </a:prstGeom>
          <a:effectLst>
            <a:outerShdw blurRad="50800" dist="50800" dir="5400000" algn="ctr" rotWithShape="0">
              <a:srgbClr val="000000">
                <a:alpha val="50000"/>
              </a:srgbClr>
            </a:outerShdw>
          </a:effectLst>
        </p:spPr>
      </p:pic>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0" y="-117562"/>
            <a:ext cx="6308327" cy="1540476"/>
          </a:xfrm>
        </p:spPr>
        <p:txBody>
          <a:bodyPr/>
          <a:lstStyle/>
          <a:p>
            <a:r>
              <a:rPr lang="en-US" dirty="0"/>
              <a:t>Problem statement</a:t>
            </a:r>
          </a:p>
        </p:txBody>
      </p:sp>
      <p:sp>
        <p:nvSpPr>
          <p:cNvPr id="19" name="TextBox 18">
            <a:extLst>
              <a:ext uri="{FF2B5EF4-FFF2-40B4-BE49-F238E27FC236}">
                <a16:creationId xmlns:a16="http://schemas.microsoft.com/office/drawing/2014/main" id="{97262F2D-097B-9412-0208-1E57B93BD6FC}"/>
              </a:ext>
            </a:extLst>
          </p:cNvPr>
          <p:cNvSpPr txBox="1"/>
          <p:nvPr/>
        </p:nvSpPr>
        <p:spPr>
          <a:xfrm>
            <a:off x="0" y="1422914"/>
            <a:ext cx="10494628" cy="1692771"/>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effectLst/>
                <a:ea typeface="Times New Roman" panose="02020603050405020304" pitchFamily="18" charset="0"/>
              </a:rPr>
              <a:t>The primary goal of this project is to analyze tweets and determine their emotional tone or sentiment. </a:t>
            </a:r>
          </a:p>
          <a:p>
            <a:endParaRPr lang="en-US" sz="2400" b="1" dirty="0">
              <a:effectLst/>
              <a:ea typeface="Times New Roman" panose="02020603050405020304" pitchFamily="18" charset="0"/>
            </a:endParaRPr>
          </a:p>
          <a:p>
            <a:pPr marL="285750" indent="-285750">
              <a:buFont typeface="Wingdings" panose="05000000000000000000" pitchFamily="2" charset="2"/>
              <a:buChar char="Ø"/>
            </a:pPr>
            <a:r>
              <a:rPr lang="en-US" sz="2000" b="1" dirty="0">
                <a:effectLst/>
                <a:ea typeface="Times New Roman" panose="02020603050405020304" pitchFamily="18" charset="0"/>
              </a:rPr>
              <a:t>Using Python, the text data is classified into three categories: Positive, Neutral, and Negative, reflecting the overall attitude conveyed in each tweet</a:t>
            </a:r>
            <a:endParaRPr lang="en-IN" sz="2000" b="1"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62386" y="816017"/>
            <a:ext cx="6812205" cy="783935"/>
          </a:xfrm>
        </p:spPr>
        <p:txBody>
          <a:bodyPr/>
          <a:lstStyle/>
          <a:p>
            <a:endParaRPr lang="en-US" dirty="0"/>
          </a:p>
        </p:txBody>
      </p:sp>
      <p:pic>
        <p:nvPicPr>
          <p:cNvPr id="11" name="Picture 10">
            <a:extLst>
              <a:ext uri="{FF2B5EF4-FFF2-40B4-BE49-F238E27FC236}">
                <a16:creationId xmlns:a16="http://schemas.microsoft.com/office/drawing/2014/main" id="{D6F2B8D1-B06B-95BD-25CB-9C94CE67F2C3}"/>
              </a:ext>
            </a:extLst>
          </p:cNvPr>
          <p:cNvPicPr>
            <a:picLocks noChangeAspect="1"/>
          </p:cNvPicPr>
          <p:nvPr/>
        </p:nvPicPr>
        <p:blipFill>
          <a:blip r:embed="rId3"/>
          <a:stretch>
            <a:fillRect/>
          </a:stretch>
        </p:blipFill>
        <p:spPr>
          <a:xfrm>
            <a:off x="-1" y="0"/>
            <a:ext cx="12192001" cy="6858000"/>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24472" y="-56193"/>
            <a:ext cx="7965461" cy="994164"/>
          </a:xfrm>
        </p:spPr>
        <p:txBody>
          <a:bodyPr/>
          <a:lstStyle/>
          <a:p>
            <a:r>
              <a:rPr lang="en-US" dirty="0"/>
              <a:t>methodology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600960" y="1070919"/>
            <a:ext cx="9469120" cy="5573721"/>
          </a:xfrm>
        </p:spPr>
        <p:txBody>
          <a:bodyPr>
            <a:normAutofit/>
          </a:bodyPr>
          <a:lstStyle/>
          <a:p>
            <a:r>
              <a:rPr lang="en-US" sz="2000" b="1" dirty="0">
                <a:effectLst/>
                <a:latin typeface="Times New Roman" panose="02020603050405020304" pitchFamily="18" charset="0"/>
                <a:ea typeface="Times New Roman" panose="02020603050405020304" pitchFamily="18" charset="0"/>
              </a:rPr>
              <a:t>TOKENIZATION</a:t>
            </a:r>
            <a:r>
              <a:rPr lang="en-US" sz="2400" dirty="0">
                <a:effectLst/>
                <a:latin typeface="Times New Roman" panose="02020603050405020304" pitchFamily="18" charset="0"/>
                <a:ea typeface="Times New Roman" panose="02020603050405020304" pitchFamily="18" charset="0"/>
              </a:rPr>
              <a:t> –</a:t>
            </a:r>
          </a:p>
          <a:p>
            <a:pPr marL="0" indent="0">
              <a:buNone/>
            </a:pPr>
            <a:r>
              <a:rPr lang="en-US" sz="2000" dirty="0">
                <a:effectLst/>
                <a:ea typeface="Times New Roman" panose="02020603050405020304" pitchFamily="18" charset="0"/>
              </a:rPr>
              <a:t>Tokenization is the process of splitting text into individual units (tokens) such as words, phrases, or sentences. These tokens serve as the foundation for text analysis and NLP tasks.</a:t>
            </a:r>
          </a:p>
          <a:p>
            <a:r>
              <a:rPr lang="en-US" sz="2000" b="1" dirty="0">
                <a:effectLst/>
                <a:latin typeface="Times New Roman" panose="02020603050405020304" pitchFamily="18" charset="0"/>
                <a:ea typeface="Times New Roman" panose="02020603050405020304" pitchFamily="18" charset="0"/>
              </a:rPr>
              <a:t>DATA CLEANING-</a:t>
            </a:r>
          </a:p>
          <a:p>
            <a:pPr marL="0" indent="0">
              <a:buNone/>
            </a:pPr>
            <a:r>
              <a:rPr lang="en-US" sz="2000" dirty="0">
                <a:effectLst/>
                <a:ea typeface="Times New Roman" panose="02020603050405020304" pitchFamily="18" charset="0"/>
              </a:rPr>
              <a:t>Data cleaning prepares raw text data by removing noise and irrelevant elements. Clean data is essential for accurate analysis.</a:t>
            </a:r>
          </a:p>
          <a:p>
            <a:r>
              <a:rPr lang="en-US" sz="2000" b="1" dirty="0">
                <a:ea typeface="Calibri" panose="020F0502020204030204" pitchFamily="34" charset="0"/>
              </a:rPr>
              <a:t>REMOVAL OF STOP WORDS–</a:t>
            </a:r>
          </a:p>
          <a:p>
            <a:pPr marL="0" indent="0">
              <a:buNone/>
            </a:pPr>
            <a:r>
              <a:rPr lang="en-US" dirty="0">
                <a:effectLst/>
                <a:ea typeface="Times New Roman" panose="02020603050405020304" pitchFamily="18" charset="0"/>
              </a:rPr>
              <a:t>Stop words are commonly used words (e.g., "and," "is," "the") that typically carry little meaning in NLP tasks</a:t>
            </a:r>
            <a:r>
              <a:rPr lang="en-US" sz="2400" dirty="0">
                <a:effectLst/>
                <a:latin typeface="Times New Roman" panose="02020603050405020304" pitchFamily="18" charset="0"/>
                <a:ea typeface="Times New Roman" panose="02020603050405020304" pitchFamily="18" charset="0"/>
              </a:rPr>
              <a:t>.</a:t>
            </a:r>
          </a:p>
          <a:p>
            <a:r>
              <a:rPr lang="en-US" sz="2000" b="1" dirty="0">
                <a:effectLst/>
                <a:latin typeface="Times New Roman" panose="02020603050405020304" pitchFamily="18" charset="0"/>
                <a:ea typeface="Times New Roman" panose="02020603050405020304" pitchFamily="18" charset="0"/>
              </a:rPr>
              <a:t>CLASSIFICATION AND SCORING-</a:t>
            </a:r>
          </a:p>
          <a:p>
            <a:pPr marL="0" indent="0">
              <a:buNone/>
            </a:pPr>
            <a:r>
              <a:rPr lang="en-US" dirty="0">
                <a:effectLst/>
                <a:ea typeface="Times New Roman" panose="02020603050405020304" pitchFamily="18" charset="0"/>
              </a:rPr>
              <a:t>This step involves building a machine learning model to classify text and evaluate its performance. </a:t>
            </a:r>
            <a:endParaRPr lang="en-IN" b="1" dirty="0">
              <a:effectLst/>
              <a:ea typeface="Calibri" panose="020F0502020204030204" pitchFamily="34" charset="0"/>
            </a:endParaRPr>
          </a:p>
          <a:p>
            <a:pPr marL="0" indent="0">
              <a:buNone/>
            </a:pPr>
            <a:endParaRPr lang="en-IN" sz="2400" b="1" dirty="0">
              <a:effectLst/>
              <a:ea typeface="Calibri" panose="020F0502020204030204" pitchFamily="34" charset="0"/>
            </a:endParaRPr>
          </a:p>
          <a:p>
            <a:pPr marL="0" indent="0">
              <a:buNone/>
            </a:pPr>
            <a:endParaRPr lang="en-IN" sz="1800" b="1" dirty="0">
              <a:effectLst/>
              <a:ea typeface="Calibri" panose="020F0502020204030204" pitchFamily="34" charset="0"/>
            </a:endParaRPr>
          </a:p>
          <a:p>
            <a:endParaRPr lang="en-IN" sz="1800" dirty="0">
              <a:effectLst/>
              <a:ea typeface="Calibri" panose="020F0502020204030204" pitchFamily="34" charset="0"/>
            </a:endParaRP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A0B2-AF28-A47A-4835-984A022C2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FEDF40-34C9-F939-8FDE-6EA704C663B2}"/>
              </a:ext>
            </a:extLst>
          </p:cNvPr>
          <p:cNvSpPr>
            <a:spLocks noGrp="1"/>
          </p:cNvSpPr>
          <p:nvPr>
            <p:ph type="title"/>
          </p:nvPr>
        </p:nvSpPr>
        <p:spPr>
          <a:xfrm>
            <a:off x="2524472" y="3297"/>
            <a:ext cx="7965461" cy="994164"/>
          </a:xfrm>
        </p:spPr>
        <p:txBody>
          <a:bodyPr/>
          <a:lstStyle/>
          <a:p>
            <a:r>
              <a:rPr lang="en-US" dirty="0"/>
              <a:t>methodology</a:t>
            </a:r>
          </a:p>
        </p:txBody>
      </p:sp>
      <p:sp>
        <p:nvSpPr>
          <p:cNvPr id="3" name="Content Placeholder 2">
            <a:extLst>
              <a:ext uri="{FF2B5EF4-FFF2-40B4-BE49-F238E27FC236}">
                <a16:creationId xmlns:a16="http://schemas.microsoft.com/office/drawing/2014/main" id="{B5D20A0B-1C30-BB56-6DD3-8A077FC83960}"/>
              </a:ext>
            </a:extLst>
          </p:cNvPr>
          <p:cNvSpPr>
            <a:spLocks noGrp="1"/>
          </p:cNvSpPr>
          <p:nvPr>
            <p:ph sz="half" idx="2"/>
          </p:nvPr>
        </p:nvSpPr>
        <p:spPr>
          <a:xfrm>
            <a:off x="2524472" y="1382590"/>
            <a:ext cx="9469120" cy="5573721"/>
          </a:xfrm>
        </p:spPr>
        <p:txBody>
          <a:bodyPr>
            <a:normAutofit/>
          </a:bodyPr>
          <a:lstStyle/>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language that is used is Python and its libraries. This project is done using the analysis of the data of 31k-41k tweets. </a:t>
            </a:r>
          </a:p>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Various modules of the python is imported like pandas,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matplotlib.pyplot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seaborn etc. The re module is to check for the similar patterns occurring in the data. The warnings which can be generated are ignored using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warning.filterwarnings</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(‘ignore’).</a:t>
            </a:r>
            <a:endParaRPr lang="en-US" b="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After collecting the tweets preprocessing is done to remove twitter handles and “@” symbols which will not contribute anything towards analysis of the sentiments of the tweets. </a:t>
            </a:r>
          </a:p>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Words whose length is not more than 3 are also ignored and removed because the do not reflect to any sentiments. </a:t>
            </a:r>
          </a:p>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converted into Bag of words which represents the occurrence of a particular word. It does not takes into account the order in which each word occur.</a:t>
            </a:r>
          </a:p>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The words are generated using these word clouds which represents each root word in a particular size to show the occurrence of that particular root word in the tweets made by the people.</a:t>
            </a:r>
          </a:p>
          <a:p>
            <a:endPar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dirty="0"/>
          </a:p>
        </p:txBody>
      </p:sp>
      <p:sp>
        <p:nvSpPr>
          <p:cNvPr id="23" name="Slide Number Placeholder 22">
            <a:extLst>
              <a:ext uri="{FF2B5EF4-FFF2-40B4-BE49-F238E27FC236}">
                <a16:creationId xmlns:a16="http://schemas.microsoft.com/office/drawing/2014/main" id="{E4EAF8C7-FEBB-ADCB-B385-90884013D249}"/>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4868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C9480-139C-11CD-EC22-554FB5D56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A9D0F2-6B10-77C1-83B8-266E0815081E}"/>
              </a:ext>
            </a:extLst>
          </p:cNvPr>
          <p:cNvSpPr>
            <a:spLocks noGrp="1"/>
          </p:cNvSpPr>
          <p:nvPr>
            <p:ph type="title"/>
          </p:nvPr>
        </p:nvSpPr>
        <p:spPr>
          <a:xfrm>
            <a:off x="2524472" y="-182114"/>
            <a:ext cx="7965461" cy="994164"/>
          </a:xfrm>
        </p:spPr>
        <p:txBody>
          <a:bodyPr/>
          <a:lstStyle/>
          <a:p>
            <a:r>
              <a:rPr lang="en-US" dirty="0"/>
              <a:t>methodology</a:t>
            </a:r>
          </a:p>
        </p:txBody>
      </p:sp>
      <p:sp>
        <p:nvSpPr>
          <p:cNvPr id="3" name="Content Placeholder 2">
            <a:extLst>
              <a:ext uri="{FF2B5EF4-FFF2-40B4-BE49-F238E27FC236}">
                <a16:creationId xmlns:a16="http://schemas.microsoft.com/office/drawing/2014/main" id="{546E60F4-E618-A8E9-AB05-3DEE8ADF2CE6}"/>
              </a:ext>
            </a:extLst>
          </p:cNvPr>
          <p:cNvSpPr>
            <a:spLocks noGrp="1"/>
          </p:cNvSpPr>
          <p:nvPr>
            <p:ph sz="half" idx="2"/>
          </p:nvPr>
        </p:nvSpPr>
        <p:spPr>
          <a:xfrm>
            <a:off x="2600960" y="843556"/>
            <a:ext cx="9469120" cy="5573721"/>
          </a:xfrm>
        </p:spPr>
        <p:txBody>
          <a:bodyPr>
            <a:normAutofit/>
          </a:bodyPr>
          <a:lstStyle/>
          <a:p>
            <a:endParaRPr lang="en-US" sz="1800" b="1" dirty="0">
              <a:solidFill>
                <a:schemeClr val="accent6">
                  <a:lumMod val="50000"/>
                </a:schemeClr>
              </a:solidFill>
              <a:effectLst/>
              <a:latin typeface="Times New Roman" panose="02020603050405020304" pitchFamily="18" charset="0"/>
              <a:ea typeface="Times New Roman" panose="02020603050405020304" pitchFamily="18" charset="0"/>
            </a:endParaRPr>
          </a:p>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Hashtags are represented as the list of keys of the tweet and the count is the corresponding value of that key and stored in the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rPr>
              <a:t>tokenized_tweet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 variable</a:t>
            </a:r>
            <a:endParaRPr lang="en-US" b="1" dirty="0">
              <a:solidFill>
                <a:schemeClr val="accent6">
                  <a:lumMod val="50000"/>
                </a:schemeClr>
              </a:solidFill>
              <a:latin typeface="Times New Roman" panose="02020603050405020304" pitchFamily="18" charset="0"/>
              <a:ea typeface="Times New Roman" panose="02020603050405020304" pitchFamily="18" charset="0"/>
            </a:endParaRPr>
          </a:p>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The graph shows the relation between the particular hashtag and its frequency of first the positive words and then of the negative hashtags.</a:t>
            </a:r>
          </a:p>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The dataset is split into X and Y label for training. Finally the accuracy of the model is predicted by importing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rPr>
              <a:t>accuracy_score</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 from </a:t>
            </a:r>
            <a:r>
              <a:rPr lang="en-US" sz="1800" b="1" dirty="0" err="1">
                <a:solidFill>
                  <a:schemeClr val="accent6">
                    <a:lumMod val="50000"/>
                  </a:schemeClr>
                </a:solidFill>
                <a:effectLst/>
                <a:latin typeface="Times New Roman" panose="02020603050405020304" pitchFamily="18" charset="0"/>
                <a:ea typeface="Times New Roman" panose="02020603050405020304" pitchFamily="18" charset="0"/>
              </a:rPr>
              <a:t>sklearn.metrics</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 which help to predict the performance of a particular model or tool</a:t>
            </a:r>
            <a:endParaRPr lang="en-US" b="1" dirty="0">
              <a:solidFill>
                <a:schemeClr val="accent6">
                  <a:lumMod val="50000"/>
                </a:schemeClr>
              </a:solidFill>
              <a:latin typeface="Times New Roman" panose="02020603050405020304" pitchFamily="18" charset="0"/>
              <a:ea typeface="Times New Roman" panose="02020603050405020304" pitchFamily="18" charset="0"/>
            </a:endParaRPr>
          </a:p>
          <a:p>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Logistic Regression is used to predict the result using the previous information from data as the basis and generates a specific output.</a:t>
            </a:r>
            <a:endPar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b="1"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dirty="0"/>
          </a:p>
        </p:txBody>
      </p:sp>
      <p:sp>
        <p:nvSpPr>
          <p:cNvPr id="23" name="Slide Number Placeholder 22">
            <a:extLst>
              <a:ext uri="{FF2B5EF4-FFF2-40B4-BE49-F238E27FC236}">
                <a16:creationId xmlns:a16="http://schemas.microsoft.com/office/drawing/2014/main" id="{2B0350B4-1EBB-75E2-895F-23790597D63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5" name="Picture 4">
            <a:extLst>
              <a:ext uri="{FF2B5EF4-FFF2-40B4-BE49-F238E27FC236}">
                <a16:creationId xmlns:a16="http://schemas.microsoft.com/office/drawing/2014/main" id="{C486F53B-67AD-8735-6A56-7893404DE24B}"/>
              </a:ext>
            </a:extLst>
          </p:cNvPr>
          <p:cNvPicPr>
            <a:picLocks noChangeAspect="1"/>
          </p:cNvPicPr>
          <p:nvPr/>
        </p:nvPicPr>
        <p:blipFill>
          <a:blip r:embed="rId3"/>
          <a:stretch>
            <a:fillRect/>
          </a:stretch>
        </p:blipFill>
        <p:spPr>
          <a:xfrm>
            <a:off x="6939280" y="4117980"/>
            <a:ext cx="5130800" cy="2685653"/>
          </a:xfrm>
          <a:prstGeom prst="rect">
            <a:avLst/>
          </a:prstGeom>
        </p:spPr>
      </p:pic>
    </p:spTree>
    <p:extLst>
      <p:ext uri="{BB962C8B-B14F-4D97-AF65-F5344CB8AC3E}">
        <p14:creationId xmlns:p14="http://schemas.microsoft.com/office/powerpoint/2010/main" val="92368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153847" y="226370"/>
            <a:ext cx="7043617" cy="933145"/>
          </a:xfrm>
        </p:spPr>
        <p:txBody>
          <a:bodyPr/>
          <a:lstStyle/>
          <a:p>
            <a:pPr algn="ctr">
              <a:lnSpc>
                <a:spcPct val="150000"/>
              </a:lnSpc>
            </a:pPr>
            <a:r>
              <a:rPr lang="en-US" sz="3600" b="1" dirty="0">
                <a:solidFill>
                  <a:srgbClr val="7030A0"/>
                </a:solidFill>
                <a:effectLst/>
                <a:latin typeface="Times New Roman" panose="02020603050405020304" pitchFamily="18" charset="0"/>
                <a:ea typeface="Times New Roman" panose="02020603050405020304" pitchFamily="18" charset="0"/>
              </a:rPr>
              <a:t>Result and Discussion</a:t>
            </a:r>
            <a:endParaRPr lang="en-IN" sz="3600" dirty="0">
              <a:solidFill>
                <a:srgbClr val="7030A0"/>
              </a:solidFill>
              <a:effectLst/>
              <a:latin typeface="Calibri" panose="020F0502020204030204" pitchFamily="34" charset="0"/>
              <a:ea typeface="Calibri" panose="020F0502020204030204" pitchFamily="34" charset="0"/>
            </a:endParaRP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591697" y="1556952"/>
            <a:ext cx="7816729" cy="4485032"/>
          </a:xfrm>
        </p:spPr>
        <p:txBody>
          <a:bodyPr>
            <a:normAutofit lnSpcReduction="10000"/>
          </a:bodyPr>
          <a:lstStyle/>
          <a:p>
            <a:pPr marL="342900" indent="-342900">
              <a:buFont typeface="Arial" panose="020B0604020202020204" pitchFamily="34" charset="0"/>
              <a:buChar char="•"/>
            </a:pPr>
            <a:r>
              <a:rPr lang="en-US" sz="1800" dirty="0">
                <a:effectLst/>
                <a:ea typeface="Times New Roman" panose="02020603050405020304" pitchFamily="18" charset="0"/>
              </a:rPr>
              <a:t>The results of the Natural Language Processing (NLP) project on social media data revealed several significant insights.</a:t>
            </a:r>
          </a:p>
          <a:p>
            <a:endParaRPr lang="en-US" sz="1800" dirty="0">
              <a:effectLst/>
              <a:ea typeface="Times New Roman" panose="02020603050405020304" pitchFamily="18" charset="0"/>
            </a:endParaRPr>
          </a:p>
          <a:p>
            <a:pPr marL="342900" indent="-3429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During preprocessing, techniques like tokenization, stop word removal, and text cleaning effectively reduced noise and enhanced data quality, enabling meaningful analysis.</a:t>
            </a:r>
          </a:p>
          <a:p>
            <a:pPr marL="342900" indent="-342900">
              <a:buFont typeface="Arial" panose="020B0604020202020204" pitchFamily="34" charset="0"/>
              <a:buChar char="•"/>
            </a:pPr>
            <a:endParaRPr lang="en-US" sz="1800" dirty="0">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sentiments of the tweets is successfully analyzed with 0.94 accuracy and finally the graphs are plotted between the root words extracted from the tweets and their count or the frequency.</a:t>
            </a:r>
            <a:endParaRPr lang="en-IN" sz="1800" dirty="0">
              <a:effectLst/>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Various modules of the python is imported like pandas, </a:t>
            </a:r>
            <a:r>
              <a:rPr lang="en-US" sz="1800" dirty="0" err="1">
                <a:effectLst/>
                <a:latin typeface="Times New Roman" panose="02020603050405020304" pitchFamily="18" charset="0"/>
                <a:ea typeface="Times New Roman" panose="02020603050405020304" pitchFamily="18" charset="0"/>
              </a:rPr>
              <a:t>numpy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matplotlib.pyplot</a:t>
            </a:r>
            <a:r>
              <a:rPr lang="en-US" sz="1800" dirty="0">
                <a:effectLst/>
                <a:latin typeface="Times New Roman" panose="02020603050405020304" pitchFamily="18" charset="0"/>
                <a:ea typeface="Times New Roman" panose="02020603050405020304" pitchFamily="18" charset="0"/>
              </a:rPr>
              <a:t>, seaborn etc.</a:t>
            </a:r>
            <a:endParaRPr lang="en-IN" sz="1800" dirty="0">
              <a:effectLst/>
              <a:latin typeface="Calibri" panose="020F0502020204030204" pitchFamily="34" charset="0"/>
              <a:ea typeface="Calibri" panose="020F0502020204030204" pitchFamily="34" charset="0"/>
            </a:endParaRPr>
          </a:p>
          <a:p>
            <a:pPr marL="342900" indent="-342900">
              <a:buFont typeface="Arial" panose="020B0604020202020204" pitchFamily="34" charset="0"/>
              <a:buChar char="•"/>
            </a:pPr>
            <a:endParaRPr lang="en-US" sz="1800" dirty="0">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r>
              <a:rPr lang="en-US" sz="1800" dirty="0">
                <a:solidFill>
                  <a:srgbClr val="202C8F"/>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is used to predict the result using the previous information from data. Using word cloud those words are generated which are given 0 as positive label and 1 as negative label.</a:t>
            </a:r>
            <a:endParaRPr lang="en-IN" sz="1800" dirty="0">
              <a:solidFill>
                <a:srgbClr val="202C8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1800" b="1" dirty="0">
              <a:solidFill>
                <a:schemeClr val="accent3">
                  <a:lumMod val="50000"/>
                </a:schemeClr>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443471" y="331354"/>
            <a:ext cx="9879437" cy="980844"/>
          </a:xfrm>
        </p:spPr>
        <p:txBody>
          <a:bodyPr/>
          <a:lstStyle/>
          <a:p>
            <a:r>
              <a:rPr lang="en-US" sz="3600" b="1" dirty="0">
                <a:solidFill>
                  <a:srgbClr val="7030A0"/>
                </a:solidFill>
                <a:effectLst/>
                <a:latin typeface="Times New Roman" panose="02020603050405020304" pitchFamily="18" charset="0"/>
                <a:ea typeface="Times New Roman" panose="02020603050405020304" pitchFamily="18" charset="0"/>
              </a:rPr>
              <a:t>Result and Discussion</a:t>
            </a:r>
            <a:endParaRPr lang="en-US"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type="body" sz="quarter" idx="13"/>
          </p:nvPr>
        </p:nvSpPr>
        <p:spPr>
          <a:xfrm>
            <a:off x="232510" y="2183677"/>
            <a:ext cx="4504247" cy="3704266"/>
          </a:xfrm>
        </p:spPr>
        <p:txBody>
          <a:bodyPr>
            <a:normAutofit/>
          </a:bodyPr>
          <a:lstStyle/>
          <a:p>
            <a:pPr marL="285750" indent="-285750" algn="just">
              <a:lnSpc>
                <a:spcPct val="150000"/>
              </a:lnSpc>
              <a:buFont typeface="Wingdings" panose="05000000000000000000" pitchFamily="2" charset="2"/>
              <a:buChar char="Ø"/>
            </a:pPr>
            <a:r>
              <a:rPr lang="en-US" sz="1800" dirty="0">
                <a:solidFill>
                  <a:schemeClr val="accent3">
                    <a:lumMod val="50000"/>
                  </a:schemeClr>
                </a:solidFill>
                <a:effectLst/>
                <a:ea typeface="Times New Roman" panose="02020603050405020304" pitchFamily="18" charset="0"/>
              </a:rPr>
              <a:t>The graph shows the relation between the particular hashtag and its frequency of first the positive words. The sentiments of the tweets is judged by knowing the frequency of each positive and then comparing the count from every graph.</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4" name="Content Placeholder 3">
            <a:extLst>
              <a:ext uri="{FF2B5EF4-FFF2-40B4-BE49-F238E27FC236}">
                <a16:creationId xmlns:a16="http://schemas.microsoft.com/office/drawing/2014/main" id="{AE35361A-9583-0385-29DE-5DA2149DF79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827746" y="1729946"/>
            <a:ext cx="7268503" cy="4323192"/>
          </a:xfrm>
          <a:prstGeom prst="rect">
            <a:avLst/>
          </a:prstGeom>
        </p:spPr>
      </p:pic>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{98E96BFF-E2BB-4C3C-A01E-6315A0F87F83}tf78438558_win32</Template>
  <TotalTime>296</TotalTime>
  <Words>920</Words>
  <Application>Microsoft Office PowerPoint</Application>
  <PresentationFormat>Widescreen</PresentationFormat>
  <Paragraphs>77</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Bell MT</vt:lpstr>
      <vt:lpstr>Calibri</vt:lpstr>
      <vt:lpstr>Cooper Black</vt:lpstr>
      <vt:lpstr>Sabon Next LT</vt:lpstr>
      <vt:lpstr>Times New Roman</vt:lpstr>
      <vt:lpstr>Wingdings</vt:lpstr>
      <vt:lpstr>Custom</vt:lpstr>
      <vt:lpstr>Natural language processing in social media</vt:lpstr>
      <vt:lpstr>Introduction </vt:lpstr>
      <vt:lpstr>Problem statement</vt:lpstr>
      <vt:lpstr>PowerPoint Presentation</vt:lpstr>
      <vt:lpstr>methodology</vt:lpstr>
      <vt:lpstr>methodology</vt:lpstr>
      <vt:lpstr>methodology</vt:lpstr>
      <vt:lpstr>Result and Discussion</vt:lpstr>
      <vt:lpstr>Result and Discussion</vt:lpstr>
      <vt:lpstr>Result and Discussion</vt:lpstr>
      <vt:lpstr>Conclusion &amp; future work</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919520819076</dc:creator>
  <cp:lastModifiedBy>919520819076</cp:lastModifiedBy>
  <cp:revision>2</cp:revision>
  <dcterms:created xsi:type="dcterms:W3CDTF">2025-01-16T06:52:56Z</dcterms:created>
  <dcterms:modified xsi:type="dcterms:W3CDTF">2025-01-17T09:45:17Z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