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9" r:id="rId4"/>
    <p:sldId id="272" r:id="rId5"/>
    <p:sldId id="262" r:id="rId6"/>
    <p:sldId id="284" r:id="rId7"/>
    <p:sldId id="275" r:id="rId8"/>
    <p:sldId id="277" r:id="rId9"/>
    <p:sldId id="260" r:id="rId10"/>
    <p:sldId id="289" r:id="rId11"/>
    <p:sldId id="278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Kulim Park" panose="020B0604020202020204" charset="0"/>
      <p:regular r:id="rId18"/>
      <p:bold r:id="rId19"/>
      <p:italic r:id="rId20"/>
      <p:boldItalic r:id="rId21"/>
    </p:embeddedFont>
    <p:embeddedFont>
      <p:font typeface="Kulim Park Light" panose="020B0604020202020204" charset="0"/>
      <p:regular r:id="rId22"/>
      <p:bold r:id="rId23"/>
      <p:italic r:id="rId24"/>
      <p:boldItalic r:id="rId25"/>
    </p:embeddedFont>
    <p:embeddedFont>
      <p:font typeface="Product Sans" panose="020B0604020202020204" charset="0"/>
      <p:regular r:id="rId26"/>
      <p:bold r:id="rId27"/>
      <p:italic r:id="rId28"/>
      <p:boldItalic r:id="rId29"/>
    </p:embeddedFont>
    <p:embeddedFont>
      <p:font typeface="Red Hat Display Black" panose="020B0604020202020204" charset="0"/>
      <p:bold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79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F86B52-6440-4B21-BFC4-9BCF36ACD055}">
  <a:tblStyle styleId="{DCF86B52-6440-4B21-BFC4-9BCF36ACD0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9F73C34-68A6-4B0C-A614-A2AE2E5F4E6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b3208cc930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b3208cc930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b3208cc930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b3208cc930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74194" y="1771550"/>
            <a:ext cx="6012600" cy="160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8925" y="688925"/>
            <a:ext cx="7775100" cy="3766750"/>
          </a:xfrm>
          <a:custGeom>
            <a:avLst/>
            <a:gdLst/>
            <a:ahLst/>
            <a:cxnLst/>
            <a:rect l="l" t="t" r="r" b="b"/>
            <a:pathLst>
              <a:path w="311004" h="150670" extrusionOk="0">
                <a:moveTo>
                  <a:pt x="0" y="45810"/>
                </a:moveTo>
                <a:lnTo>
                  <a:pt x="0" y="0"/>
                </a:lnTo>
                <a:lnTo>
                  <a:pt x="311004" y="0"/>
                </a:lnTo>
                <a:lnTo>
                  <a:pt x="311004" y="150670"/>
                </a:lnTo>
                <a:lnTo>
                  <a:pt x="0" y="150670"/>
                </a:lnTo>
                <a:lnTo>
                  <a:pt x="0" y="105219"/>
                </a:ln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688925" y="688925"/>
            <a:ext cx="7775100" cy="3766750"/>
          </a:xfrm>
          <a:custGeom>
            <a:avLst/>
            <a:gdLst/>
            <a:ahLst/>
            <a:cxnLst/>
            <a:rect l="l" t="t" r="r" b="b"/>
            <a:pathLst>
              <a:path w="311004" h="150670" extrusionOk="0">
                <a:moveTo>
                  <a:pt x="0" y="8232"/>
                </a:moveTo>
                <a:lnTo>
                  <a:pt x="0" y="0"/>
                </a:lnTo>
                <a:lnTo>
                  <a:pt x="311004" y="0"/>
                </a:lnTo>
                <a:lnTo>
                  <a:pt x="311004" y="150670"/>
                </a:lnTo>
                <a:lnTo>
                  <a:pt x="0" y="150670"/>
                </a:lnTo>
                <a:lnTo>
                  <a:pt x="0" y="32926"/>
                </a:ln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100500" y="1079200"/>
            <a:ext cx="4858200" cy="29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lim Park"/>
              <a:buChar char="▸"/>
              <a:defRPr sz="3200" b="1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L="914400" lvl="1" indent="-431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lim Park"/>
              <a:buChar char="╺"/>
              <a:defRPr sz="3200" b="1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L="1371600" lvl="2" indent="-431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lim Park"/>
              <a:buChar char="■"/>
              <a:defRPr sz="3200" b="1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L="1828800" lvl="3" indent="-431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lim Park"/>
              <a:buChar char="●"/>
              <a:defRPr sz="3200" b="1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L="2286000" lvl="4" indent="-431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lim Park"/>
              <a:buChar char="○"/>
              <a:defRPr sz="3200" b="1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L="2743200" lvl="5" indent="-431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lim Park"/>
              <a:buChar char="■"/>
              <a:defRPr sz="3200" b="1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L="3200400" lvl="6" indent="-431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lim Park"/>
              <a:buChar char="●"/>
              <a:defRPr sz="3200" b="1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L="3657600" lvl="7" indent="-431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lim Park"/>
              <a:buChar char="○"/>
              <a:defRPr sz="3200" b="1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L="4114800" lvl="8" indent="-4318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Font typeface="Kulim Park"/>
              <a:buChar char="■"/>
              <a:defRPr sz="3200" b="1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273700" y="871753"/>
            <a:ext cx="781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rPr>
              <a:t>“</a:t>
            </a:r>
            <a:endParaRPr sz="7200">
              <a:solidFill>
                <a:schemeClr val="dk1"/>
              </a:solidFill>
              <a:latin typeface="Red Hat Display Black"/>
              <a:ea typeface="Red Hat Display Black"/>
              <a:cs typeface="Red Hat Display Black"/>
              <a:sym typeface="Red Hat Display Black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58194" y="0"/>
            <a:ext cx="685800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688925" y="688925"/>
            <a:ext cx="7775100" cy="3766750"/>
          </a:xfrm>
          <a:custGeom>
            <a:avLst/>
            <a:gdLst/>
            <a:ahLst/>
            <a:cxnLst/>
            <a:rect l="l" t="t" r="r" b="b"/>
            <a:pathLst>
              <a:path w="311004" h="150670" extrusionOk="0">
                <a:moveTo>
                  <a:pt x="0" y="8232"/>
                </a:moveTo>
                <a:lnTo>
                  <a:pt x="0" y="0"/>
                </a:lnTo>
                <a:lnTo>
                  <a:pt x="311004" y="0"/>
                </a:lnTo>
                <a:lnTo>
                  <a:pt x="311004" y="150670"/>
                </a:lnTo>
                <a:lnTo>
                  <a:pt x="0" y="150670"/>
                </a:lnTo>
                <a:lnTo>
                  <a:pt x="0" y="4759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45800" y="894725"/>
            <a:ext cx="3704100" cy="99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046825" y="2004175"/>
            <a:ext cx="3203100" cy="21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╺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58194" y="0"/>
            <a:ext cx="685800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688925" y="688925"/>
            <a:ext cx="7775100" cy="3766750"/>
          </a:xfrm>
          <a:custGeom>
            <a:avLst/>
            <a:gdLst/>
            <a:ahLst/>
            <a:cxnLst/>
            <a:rect l="l" t="t" r="r" b="b"/>
            <a:pathLst>
              <a:path w="311004" h="150670" extrusionOk="0">
                <a:moveTo>
                  <a:pt x="0" y="8232"/>
                </a:moveTo>
                <a:lnTo>
                  <a:pt x="0" y="0"/>
                </a:lnTo>
                <a:lnTo>
                  <a:pt x="311004" y="0"/>
                </a:lnTo>
                <a:lnTo>
                  <a:pt x="311004" y="150670"/>
                </a:lnTo>
                <a:lnTo>
                  <a:pt x="0" y="150670"/>
                </a:lnTo>
                <a:lnTo>
                  <a:pt x="0" y="32926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545800" y="885775"/>
            <a:ext cx="77724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1046825" y="1636475"/>
            <a:ext cx="2575200" cy="260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╺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884518" y="1636475"/>
            <a:ext cx="2575200" cy="260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╺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58194" y="0"/>
            <a:ext cx="685800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688925" y="688925"/>
            <a:ext cx="7775100" cy="3766750"/>
          </a:xfrm>
          <a:custGeom>
            <a:avLst/>
            <a:gdLst/>
            <a:ahLst/>
            <a:cxnLst/>
            <a:rect l="l" t="t" r="r" b="b"/>
            <a:pathLst>
              <a:path w="311004" h="150670" extrusionOk="0">
                <a:moveTo>
                  <a:pt x="0" y="8232"/>
                </a:moveTo>
                <a:lnTo>
                  <a:pt x="0" y="0"/>
                </a:lnTo>
                <a:lnTo>
                  <a:pt x="311004" y="0"/>
                </a:lnTo>
                <a:lnTo>
                  <a:pt x="311004" y="150670"/>
                </a:lnTo>
                <a:lnTo>
                  <a:pt x="0" y="150670"/>
                </a:lnTo>
                <a:lnTo>
                  <a:pt x="0" y="32926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545800" y="885775"/>
            <a:ext cx="77724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58194" y="0"/>
            <a:ext cx="685800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58194" y="0"/>
            <a:ext cx="685800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685800" y="685800"/>
            <a:ext cx="7772400" cy="3771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58194" y="0"/>
            <a:ext cx="685800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2"/>
          <p:cNvSpPr/>
          <p:nvPr/>
        </p:nvSpPr>
        <p:spPr>
          <a:xfrm>
            <a:off x="685800" y="685800"/>
            <a:ext cx="7772400" cy="3771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5800" y="885775"/>
            <a:ext cx="77724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ed Hat Display Black"/>
              <a:buNone/>
              <a:defRPr sz="32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ed Hat Display Black"/>
              <a:buNone/>
              <a:defRPr sz="32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ed Hat Display Black"/>
              <a:buNone/>
              <a:defRPr sz="32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ed Hat Display Black"/>
              <a:buNone/>
              <a:defRPr sz="32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ed Hat Display Black"/>
              <a:buNone/>
              <a:defRPr sz="32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ed Hat Display Black"/>
              <a:buNone/>
              <a:defRPr sz="32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ed Hat Display Black"/>
              <a:buNone/>
              <a:defRPr sz="32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ed Hat Display Black"/>
              <a:buNone/>
              <a:defRPr sz="32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ed Hat Display Black"/>
              <a:buNone/>
              <a:defRPr sz="32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6825" y="1636475"/>
            <a:ext cx="5412900" cy="25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Kulim Park Light"/>
              <a:buChar char="▸"/>
              <a:defRPr sz="20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lvl="1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╺"/>
              <a:defRPr sz="20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lvl="2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■"/>
              <a:defRPr sz="20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lvl="3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●"/>
              <a:defRPr sz="20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lvl="4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○"/>
              <a:defRPr sz="20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lvl="5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■"/>
              <a:defRPr sz="20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lvl="6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●"/>
              <a:defRPr sz="20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lvl="7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○"/>
              <a:defRPr sz="20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lvl="8" indent="-3556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2000"/>
              <a:buFont typeface="Kulim Park Light"/>
              <a:buChar char="■"/>
              <a:defRPr sz="20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8194" y="0"/>
            <a:ext cx="685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5" r:id="rId5"/>
    <p:sldLayoutId id="2147483657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g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474194" y="1771550"/>
            <a:ext cx="6012600" cy="160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F79F6"/>
                </a:solidFill>
              </a:rPr>
              <a:t>TherapyPal</a:t>
            </a:r>
            <a:br>
              <a:rPr lang="en" dirty="0"/>
            </a:br>
            <a:r>
              <a:rPr lang="en" sz="3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Improving mental health, one session at a time.</a:t>
            </a:r>
            <a:endParaRPr sz="3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E8D91-5DE3-1D4D-97C1-D31A9412E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312" y="978197"/>
            <a:ext cx="4314160" cy="4314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6"/>
          <p:cNvSpPr txBox="1">
            <a:spLocks noGrp="1"/>
          </p:cNvSpPr>
          <p:nvPr>
            <p:ph type="title"/>
          </p:nvPr>
        </p:nvSpPr>
        <p:spPr>
          <a:xfrm>
            <a:off x="545800" y="885775"/>
            <a:ext cx="77724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pic>
        <p:nvPicPr>
          <p:cNvPr id="518" name="Google Shape;518;p46"/>
          <p:cNvPicPr preferRelativeResize="0"/>
          <p:nvPr/>
        </p:nvPicPr>
        <p:blipFill>
          <a:blip r:embed="rId3"/>
          <a:srcRect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19" name="Google Shape;519;p46"/>
          <p:cNvSpPr txBox="1"/>
          <p:nvPr/>
        </p:nvSpPr>
        <p:spPr>
          <a:xfrm>
            <a:off x="803774" y="3407354"/>
            <a:ext cx="1592252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Vaani Pathariya</a:t>
            </a:r>
            <a:br>
              <a:rPr lang="en" dirty="0">
                <a:latin typeface="Kulim Park"/>
                <a:ea typeface="Kulim Park"/>
                <a:cs typeface="Kulim Park"/>
                <a:sym typeface="Kulim Park"/>
              </a:rPr>
            </a:br>
            <a:r>
              <a:rPr lang="en" sz="1000" dirty="0">
                <a:solidFill>
                  <a:schemeClr val="bg2">
                    <a:lumMod val="75000"/>
                  </a:schemeClr>
                </a:solidFill>
                <a:latin typeface="Kulim Park"/>
                <a:ea typeface="Kulim Park"/>
                <a:cs typeface="Kulim Park"/>
                <a:sym typeface="Kulim Park"/>
              </a:rPr>
              <a:t>Web and ML Developer</a:t>
            </a:r>
            <a:endParaRPr sz="1000" dirty="0">
              <a:solidFill>
                <a:schemeClr val="bg2">
                  <a:lumMod val="75000"/>
                </a:schemeClr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Kulim Park"/>
              <a:ea typeface="Kulim Park"/>
              <a:cs typeface="Kulim Park"/>
              <a:sym typeface="Kulim Park"/>
            </a:endParaRPr>
          </a:p>
        </p:txBody>
      </p:sp>
      <p:pic>
        <p:nvPicPr>
          <p:cNvPr id="520" name="Google Shape;520;p46"/>
          <p:cNvPicPr preferRelativeResize="0"/>
          <p:nvPr/>
        </p:nvPicPr>
        <p:blipFill>
          <a:blip r:embed="rId4"/>
          <a:srcRect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22" name="Google Shape;522;p46"/>
          <p:cNvPicPr preferRelativeResize="0"/>
          <p:nvPr/>
        </p:nvPicPr>
        <p:blipFill>
          <a:blip r:embed="rId5"/>
          <a:srcRect t="18052" b="18052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24" name="Google Shape;524;p46"/>
          <p:cNvPicPr preferRelativeResize="0"/>
          <p:nvPr/>
        </p:nvPicPr>
        <p:blipFill>
          <a:blip r:embed="rId6"/>
          <a:srcRect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" name="Google Shape;519;p46">
            <a:extLst>
              <a:ext uri="{FF2B5EF4-FFF2-40B4-BE49-F238E27FC236}">
                <a16:creationId xmlns:a16="http://schemas.microsoft.com/office/drawing/2014/main" id="{18747A46-5576-201D-92EB-1D10564798B9}"/>
              </a:ext>
            </a:extLst>
          </p:cNvPr>
          <p:cNvSpPr txBox="1"/>
          <p:nvPr/>
        </p:nvSpPr>
        <p:spPr>
          <a:xfrm>
            <a:off x="2731973" y="3407354"/>
            <a:ext cx="1592252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Anubhav Pal</a:t>
            </a:r>
            <a:br>
              <a:rPr lang="en" dirty="0">
                <a:latin typeface="Kulim Park"/>
                <a:ea typeface="Kulim Park"/>
                <a:cs typeface="Kulim Park"/>
                <a:sym typeface="Kulim Park"/>
              </a:rPr>
            </a:br>
            <a:r>
              <a:rPr lang="en" sz="1000" dirty="0">
                <a:solidFill>
                  <a:schemeClr val="bg2">
                    <a:lumMod val="75000"/>
                  </a:schemeClr>
                </a:solidFill>
                <a:latin typeface="Kulim Park"/>
                <a:ea typeface="Kulim Park"/>
                <a:cs typeface="Kulim Park"/>
                <a:sym typeface="Kulim Park"/>
              </a:rPr>
              <a:t>Web Developer</a:t>
            </a:r>
            <a:endParaRPr sz="1000" dirty="0">
              <a:solidFill>
                <a:schemeClr val="bg2">
                  <a:lumMod val="75000"/>
                </a:schemeClr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3" name="Google Shape;519;p46">
            <a:extLst>
              <a:ext uri="{FF2B5EF4-FFF2-40B4-BE49-F238E27FC236}">
                <a16:creationId xmlns:a16="http://schemas.microsoft.com/office/drawing/2014/main" id="{964C5740-0AFF-D642-9E7D-588DEAABBE8C}"/>
              </a:ext>
            </a:extLst>
          </p:cNvPr>
          <p:cNvSpPr txBox="1"/>
          <p:nvPr/>
        </p:nvSpPr>
        <p:spPr>
          <a:xfrm>
            <a:off x="4763224" y="3407354"/>
            <a:ext cx="1592252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Devanshi Bahuguna</a:t>
            </a:r>
            <a:br>
              <a:rPr lang="en" dirty="0">
                <a:latin typeface="Kulim Park"/>
                <a:ea typeface="Kulim Park"/>
                <a:cs typeface="Kulim Park"/>
                <a:sym typeface="Kulim Park"/>
              </a:rPr>
            </a:br>
            <a:r>
              <a:rPr lang="en" sz="1000" dirty="0">
                <a:solidFill>
                  <a:schemeClr val="bg2">
                    <a:lumMod val="75000"/>
                  </a:schemeClr>
                </a:solidFill>
                <a:latin typeface="Kulim Park"/>
                <a:ea typeface="Kulim Park"/>
                <a:cs typeface="Kulim Park"/>
                <a:sym typeface="Kulim Park"/>
              </a:rPr>
              <a:t>Web Developer</a:t>
            </a:r>
            <a:endParaRPr sz="1000" dirty="0">
              <a:solidFill>
                <a:schemeClr val="bg2">
                  <a:lumMod val="75000"/>
                </a:schemeClr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4" name="Google Shape;519;p46">
            <a:extLst>
              <a:ext uri="{FF2B5EF4-FFF2-40B4-BE49-F238E27FC236}">
                <a16:creationId xmlns:a16="http://schemas.microsoft.com/office/drawing/2014/main" id="{C6E687F1-7AD0-14B1-8ABF-7048311F1A79}"/>
              </a:ext>
            </a:extLst>
          </p:cNvPr>
          <p:cNvSpPr txBox="1"/>
          <p:nvPr/>
        </p:nvSpPr>
        <p:spPr>
          <a:xfrm>
            <a:off x="6747974" y="3407354"/>
            <a:ext cx="1592252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Shagun Chahar</a:t>
            </a:r>
            <a:br>
              <a:rPr lang="en" dirty="0">
                <a:latin typeface="Kulim Park"/>
                <a:ea typeface="Kulim Park"/>
                <a:cs typeface="Kulim Park"/>
                <a:sym typeface="Kulim Park"/>
              </a:rPr>
            </a:b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Kulim Park"/>
                <a:ea typeface="Kulim Park"/>
                <a:cs typeface="Kulim Park"/>
                <a:sym typeface="Kulim Park"/>
              </a:rPr>
              <a:t>Android Developer</a:t>
            </a:r>
            <a:endParaRPr sz="1000" dirty="0">
              <a:solidFill>
                <a:schemeClr val="bg2">
                  <a:lumMod val="75000"/>
                </a:schemeClr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Kulim Park"/>
              <a:ea typeface="Kulim Park"/>
              <a:cs typeface="Kulim Park"/>
              <a:sym typeface="Kulim Par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5"/>
          <p:cNvSpPr txBox="1">
            <a:spLocks noGrp="1"/>
          </p:cNvSpPr>
          <p:nvPr>
            <p:ph type="ctrTitle" idx="4294967295"/>
          </p:nvPr>
        </p:nvSpPr>
        <p:spPr>
          <a:xfrm>
            <a:off x="1446599" y="2010850"/>
            <a:ext cx="62508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 dirty="0"/>
              <a:t>Thanks!</a:t>
            </a:r>
            <a:endParaRPr sz="11000" dirty="0"/>
          </a:p>
        </p:txBody>
      </p:sp>
      <p:sp>
        <p:nvSpPr>
          <p:cNvPr id="304" name="Google Shape;304;p35"/>
          <p:cNvSpPr txBox="1">
            <a:spLocks noGrp="1"/>
          </p:cNvSpPr>
          <p:nvPr>
            <p:ph type="subTitle" idx="4294967295"/>
          </p:nvPr>
        </p:nvSpPr>
        <p:spPr>
          <a:xfrm>
            <a:off x="2369924" y="3058583"/>
            <a:ext cx="4404149" cy="123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Kulim Park"/>
                <a:ea typeface="Kulim Park"/>
                <a:cs typeface="Kulim Park"/>
                <a:sym typeface="Kulim Park"/>
              </a:rPr>
              <a:t>Feel free to ask any question?</a:t>
            </a:r>
            <a:endParaRPr b="1" dirty="0">
              <a:latin typeface="Kulim Park"/>
              <a:ea typeface="Kulim Park"/>
              <a:cs typeface="Kulim Park"/>
              <a:sym typeface="Kulim Par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602508" y="1116350"/>
            <a:ext cx="8300488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5F79F6"/>
                </a:solidFill>
                <a:effectLst/>
                <a:latin typeface="Red Hat Display Black" panose="020B0604020202020204" charset="0"/>
              </a:rPr>
              <a:t>Prevalence of Mental Health Conditions: </a:t>
            </a:r>
            <a:br>
              <a:rPr lang="en-US" b="0" i="0" dirty="0">
                <a:solidFill>
                  <a:srgbClr val="5F79F6"/>
                </a:solidFill>
                <a:effectLst/>
                <a:latin typeface="Red Hat Display Black" panose="020B0604020202020204" charset="0"/>
              </a:rPr>
            </a:br>
            <a:r>
              <a:rPr lang="en-US" b="0" i="0" dirty="0">
                <a:solidFill>
                  <a:srgbClr val="5F79F6"/>
                </a:solidFill>
                <a:effectLst/>
                <a:latin typeface="Red Hat Display Black" panose="020B0604020202020204" charset="0"/>
              </a:rPr>
              <a:t>  </a:t>
            </a:r>
            <a:r>
              <a:rPr lang="en-US" sz="20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Red Hat Display Black" panose="020B0604020202020204" charset="0"/>
              </a:rPr>
              <a:t>OCD, ADHD/AD, and Postpartum Depression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Red Hat Display Black" panose="020B0604020202020204" charset="0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458194" y="0"/>
            <a:ext cx="685800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7902C-FCCD-FCCC-948D-CC40524AE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968" y="1954277"/>
            <a:ext cx="4801080" cy="2609100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Product Sans" panose="020B0403030502040203" pitchFamily="34" charset="0"/>
              </a:rPr>
              <a:t>These </a:t>
            </a:r>
            <a:r>
              <a:rPr lang="en-US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roduct Sans" panose="020B0403030502040203" pitchFamily="34" charset="0"/>
              </a:rPr>
              <a:t>mental health conditions affect millions of people worldwide. Patients often struggle to find appropriate treatment or access to care, leading to a lack of progress in their recovery journey.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Product Sans" panose="020B040303050204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14B647-1722-CC61-3403-2BC2A7011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722" y="1467295"/>
            <a:ext cx="3932716" cy="39327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title" idx="4294967295"/>
          </p:nvPr>
        </p:nvSpPr>
        <p:spPr>
          <a:xfrm>
            <a:off x="690700" y="0"/>
            <a:ext cx="7767600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1800" b="1" i="0" dirty="0">
                <a:solidFill>
                  <a:schemeClr val="bg1"/>
                </a:solidFill>
                <a:effectLst/>
                <a:latin typeface="Red Hat Display Black" panose="020B0604020202020204" charset="0"/>
              </a:rPr>
              <a:t>A stunning map of depression rates around the world</a:t>
            </a:r>
            <a:endParaRPr sz="1800" dirty="0">
              <a:solidFill>
                <a:schemeClr val="bg1"/>
              </a:solidFill>
              <a:latin typeface="Red Hat Display Black" panose="020B0604020202020204" charset="0"/>
            </a:endParaRPr>
          </a:p>
        </p:txBody>
      </p:sp>
      <p:sp>
        <p:nvSpPr>
          <p:cNvPr id="178" name="Google Shape;178;p26"/>
          <p:cNvSpPr/>
          <p:nvPr/>
        </p:nvSpPr>
        <p:spPr>
          <a:xfrm>
            <a:off x="2286381" y="1645404"/>
            <a:ext cx="6468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our office</a:t>
            </a:r>
            <a:endParaRPr sz="800">
              <a:solidFill>
                <a:schemeClr val="dk1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179" name="Google Shape;179;p26"/>
          <p:cNvSpPr txBox="1">
            <a:spLocks noGrp="1"/>
          </p:cNvSpPr>
          <p:nvPr>
            <p:ph type="sldNum" idx="12"/>
          </p:nvPr>
        </p:nvSpPr>
        <p:spPr>
          <a:xfrm>
            <a:off x="8458194" y="0"/>
            <a:ext cx="685800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  <p:cxnSp>
        <p:nvCxnSpPr>
          <p:cNvPr id="181" name="Google Shape;181;p26"/>
          <p:cNvCxnSpPr/>
          <p:nvPr/>
        </p:nvCxnSpPr>
        <p:spPr>
          <a:xfrm rot="10800000">
            <a:off x="1569775" y="1962125"/>
            <a:ext cx="0" cy="1257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2" name="Google Shape;182;p26"/>
          <p:cNvCxnSpPr/>
          <p:nvPr/>
        </p:nvCxnSpPr>
        <p:spPr>
          <a:xfrm rot="10800000">
            <a:off x="3087875" y="3425300"/>
            <a:ext cx="0" cy="1257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3" name="Google Shape;183;p26"/>
          <p:cNvCxnSpPr/>
          <p:nvPr/>
        </p:nvCxnSpPr>
        <p:spPr>
          <a:xfrm rot="10800000">
            <a:off x="4025175" y="1780300"/>
            <a:ext cx="0" cy="1257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4" name="Google Shape;184;p26"/>
          <p:cNvCxnSpPr/>
          <p:nvPr/>
        </p:nvCxnSpPr>
        <p:spPr>
          <a:xfrm rot="10800000">
            <a:off x="4672050" y="3667300"/>
            <a:ext cx="0" cy="1257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5" name="Google Shape;185;p26"/>
          <p:cNvCxnSpPr/>
          <p:nvPr/>
        </p:nvCxnSpPr>
        <p:spPr>
          <a:xfrm rot="10800000">
            <a:off x="6582625" y="2234200"/>
            <a:ext cx="0" cy="1257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6" name="Google Shape;186;p26"/>
          <p:cNvCxnSpPr/>
          <p:nvPr/>
        </p:nvCxnSpPr>
        <p:spPr>
          <a:xfrm rot="10800000">
            <a:off x="7245200" y="3752325"/>
            <a:ext cx="0" cy="1257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6AF1CD8-B944-3779-D58E-ECB4F3BB6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714" y="778288"/>
            <a:ext cx="7416572" cy="35869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>
            <a:spLocks noGrp="1"/>
          </p:cNvSpPr>
          <p:nvPr>
            <p:ph type="title"/>
          </p:nvPr>
        </p:nvSpPr>
        <p:spPr>
          <a:xfrm>
            <a:off x="545800" y="885775"/>
            <a:ext cx="77724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12" name="Google Shape;212;p29"/>
          <p:cNvSpPr txBox="1">
            <a:spLocks noGrp="1"/>
          </p:cNvSpPr>
          <p:nvPr>
            <p:ph type="sldNum" idx="12"/>
          </p:nvPr>
        </p:nvSpPr>
        <p:spPr>
          <a:xfrm>
            <a:off x="8458194" y="0"/>
            <a:ext cx="685800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13" name="Google Shape;213;p29"/>
          <p:cNvGrpSpPr/>
          <p:nvPr/>
        </p:nvGrpSpPr>
        <p:grpSpPr>
          <a:xfrm>
            <a:off x="5916068" y="1722474"/>
            <a:ext cx="2283908" cy="2569098"/>
            <a:chOff x="5632317" y="1189775"/>
            <a:chExt cx="3305700" cy="3483050"/>
          </a:xfrm>
        </p:grpSpPr>
        <p:sp>
          <p:nvSpPr>
            <p:cNvPr id="214" name="Google Shape;214;p29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Kulim Park Light"/>
                  <a:ea typeface="Kulim Park Light"/>
                  <a:cs typeface="Kulim Park Light"/>
                  <a:sym typeface="Kulim Park Light"/>
                </a:rPr>
                <a:t>Get treatment</a:t>
              </a:r>
              <a:endParaRPr dirty="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endParaRPr>
            </a:p>
          </p:txBody>
        </p:sp>
        <p:sp>
          <p:nvSpPr>
            <p:cNvPr id="215" name="Google Shape;215;p29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dirty="0">
                  <a:solidFill>
                    <a:schemeClr val="tx1">
                      <a:lumMod val="75000"/>
                    </a:schemeClr>
                  </a:solidFill>
                  <a:effectLst/>
                  <a:latin typeface="Kulim Park" panose="020B0604020202020204" charset="0"/>
                </a:rPr>
                <a:t>Once your quiz answers are analyzed, we'll connect you with a licensed therapist who specializes in your specific mental health needs. </a:t>
              </a:r>
              <a:endParaRPr sz="1200" dirty="0">
                <a:solidFill>
                  <a:schemeClr val="tx1">
                    <a:lumMod val="75000"/>
                  </a:schemeClr>
                </a:solidFill>
                <a:latin typeface="Kulim Park" panose="020B0604020202020204" charset="0"/>
                <a:ea typeface="Kulim Park Light"/>
                <a:cs typeface="Kulim Park Light"/>
                <a:sym typeface="Kulim Park Light"/>
              </a:endParaRPr>
            </a:p>
          </p:txBody>
        </p:sp>
      </p:grpSp>
      <p:grpSp>
        <p:nvGrpSpPr>
          <p:cNvPr id="216" name="Google Shape;216;p29"/>
          <p:cNvGrpSpPr/>
          <p:nvPr/>
        </p:nvGrpSpPr>
        <p:grpSpPr>
          <a:xfrm>
            <a:off x="5" y="1722625"/>
            <a:ext cx="4475374" cy="2568947"/>
            <a:chOff x="-2930518" y="1189979"/>
            <a:chExt cx="6477600" cy="3482846"/>
          </a:xfrm>
        </p:grpSpPr>
        <p:sp>
          <p:nvSpPr>
            <p:cNvPr id="217" name="Google Shape;217;p29"/>
            <p:cNvSpPr/>
            <p:nvPr/>
          </p:nvSpPr>
          <p:spPr>
            <a:xfrm>
              <a:off x="-2930518" y="1189979"/>
              <a:ext cx="6477600" cy="66900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Kulim Park Light"/>
                  <a:ea typeface="Kulim Park Light"/>
                  <a:cs typeface="Kulim Park Light"/>
                  <a:sym typeface="Kulim Park Light"/>
                </a:rPr>
                <a:t>                  Take Quiz</a:t>
              </a:r>
              <a:endParaRPr dirty="0">
                <a:solidFill>
                  <a:schemeClr val="lt1"/>
                </a:solidFill>
                <a:latin typeface="Kulim Park Light"/>
                <a:ea typeface="Kulim Park Light"/>
                <a:cs typeface="Kulim Park Light"/>
                <a:sym typeface="Kulim Park Light"/>
              </a:endParaRPr>
            </a:p>
          </p:txBody>
        </p:sp>
        <p:sp>
          <p:nvSpPr>
            <p:cNvPr id="218" name="Google Shape;218;p29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dirty="0">
                  <a:solidFill>
                    <a:schemeClr val="tx1">
                      <a:lumMod val="75000"/>
                    </a:schemeClr>
                  </a:solidFill>
                  <a:effectLst/>
                  <a:latin typeface="Kulim Park" panose="020B0604020202020204" charset="0"/>
                </a:rPr>
                <a:t>With </a:t>
              </a:r>
              <a:r>
                <a:rPr lang="en-US" sz="1200" b="0" i="0" dirty="0" err="1">
                  <a:solidFill>
                    <a:schemeClr val="tx1">
                      <a:lumMod val="75000"/>
                    </a:schemeClr>
                  </a:solidFill>
                  <a:effectLst/>
                  <a:latin typeface="Kulim Park" panose="020B0604020202020204" charset="0"/>
                </a:rPr>
                <a:t>TherapyPal</a:t>
              </a:r>
              <a:r>
                <a:rPr lang="en-US" sz="1200" b="0" i="0" dirty="0">
                  <a:solidFill>
                    <a:schemeClr val="tx1">
                      <a:lumMod val="75000"/>
                    </a:schemeClr>
                  </a:solidFill>
                  <a:effectLst/>
                  <a:latin typeface="Kulim Park" panose="020B0604020202020204" charset="0"/>
                </a:rPr>
                <a:t>, the first step is to take our depression quiz. This quiz is designed to help you identify symptoms of depression and assess your overall mental health.</a:t>
              </a:r>
              <a:endParaRPr lang="en-US" sz="1200" dirty="0">
                <a:solidFill>
                  <a:schemeClr val="tx1">
                    <a:lumMod val="75000"/>
                  </a:schemeClr>
                </a:solidFill>
                <a:latin typeface="Kulim Park" panose="020B0604020202020204" charset="0"/>
                <a:ea typeface="Kulim Park Light"/>
                <a:cs typeface="Kulim Park Light"/>
                <a:sym typeface="Kulim Park Light"/>
              </a:endParaRPr>
            </a:p>
          </p:txBody>
        </p:sp>
      </p:grpSp>
      <p:grpSp>
        <p:nvGrpSpPr>
          <p:cNvPr id="219" name="Google Shape;219;p29"/>
          <p:cNvGrpSpPr/>
          <p:nvPr/>
        </p:nvGrpSpPr>
        <p:grpSpPr>
          <a:xfrm>
            <a:off x="4058851" y="1722474"/>
            <a:ext cx="2283908" cy="2569098"/>
            <a:chOff x="2944204" y="1189775"/>
            <a:chExt cx="3305700" cy="3483050"/>
          </a:xfrm>
        </p:grpSpPr>
        <p:sp>
          <p:nvSpPr>
            <p:cNvPr id="220" name="Google Shape;220;p29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Kulim Park Light"/>
                  <a:ea typeface="Kulim Park Light"/>
                  <a:cs typeface="Kulim Park Light"/>
                  <a:sym typeface="Kulim Park Light"/>
                </a:rPr>
                <a:t>Get Analysis</a:t>
              </a:r>
              <a:endParaRPr dirty="0">
                <a:solidFill>
                  <a:schemeClr val="lt1"/>
                </a:solidFill>
                <a:latin typeface="Kulim Park Light"/>
                <a:ea typeface="Kulim Park Light"/>
                <a:cs typeface="Kulim Park Light"/>
                <a:sym typeface="Kulim Park Light"/>
              </a:endParaRPr>
            </a:p>
          </p:txBody>
        </p:sp>
        <p:sp>
          <p:nvSpPr>
            <p:cNvPr id="221" name="Google Shape;221;p29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dirty="0">
                  <a:solidFill>
                    <a:schemeClr val="tx1">
                      <a:lumMod val="75000"/>
                    </a:schemeClr>
                  </a:solidFill>
                  <a:effectLst/>
                  <a:latin typeface="Kulim Park" panose="020B0604020202020204" charset="0"/>
                </a:rPr>
                <a:t>Once you've taken the quiz, our team of experienced therapists will analyze your answers and develop a personalized treatment plan just for you</a:t>
              </a:r>
              <a:endParaRPr sz="1200" dirty="0">
                <a:solidFill>
                  <a:schemeClr val="tx1">
                    <a:lumMod val="75000"/>
                  </a:schemeClr>
                </a:solidFill>
                <a:latin typeface="Kulim Park" panose="020B0604020202020204" charset="0"/>
                <a:ea typeface="Kulim Park Light"/>
                <a:cs typeface="Kulim Park Light"/>
                <a:sym typeface="Kulim Park Light"/>
              </a:endParaRPr>
            </a:p>
          </p:txBody>
        </p:sp>
      </p:grpSp>
      <p:pic>
        <p:nvPicPr>
          <p:cNvPr id="222" name="Google Shape;2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75" y="1240125"/>
            <a:ext cx="2610600" cy="3903375"/>
          </a:xfrm>
          <a:prstGeom prst="rect">
            <a:avLst/>
          </a:prstGeom>
          <a:noFill/>
          <a:ln>
            <a:noFill/>
          </a:ln>
          <a:effectLst>
            <a:outerShdw blurRad="285750" dist="190500" algn="bl" rotWithShape="0">
              <a:srgbClr val="18266C">
                <a:alpha val="3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4583773" y="1882677"/>
            <a:ext cx="1535261" cy="1378141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1066800" y="1115750"/>
            <a:ext cx="4270744" cy="151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Stepping</a:t>
            </a:r>
            <a:br>
              <a:rPr lang="en" sz="6000" dirty="0"/>
            </a:br>
            <a:r>
              <a:rPr lang="en" sz="6000" dirty="0"/>
              <a:t>Forward</a:t>
            </a:r>
            <a:endParaRPr sz="6000" dirty="0"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1066800" y="2789160"/>
            <a:ext cx="3611100" cy="141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Kulim Park" panose="020B0604020202020204" charset="0"/>
              </a:rPr>
              <a:t>The journey towards healing from depression starts with a single step.</a:t>
            </a:r>
            <a:endParaRPr dirty="0">
              <a:solidFill>
                <a:schemeClr val="tx1">
                  <a:lumMod val="75000"/>
                </a:schemeClr>
              </a:solidFill>
              <a:latin typeface="Kulim Park" panose="020B0604020202020204" charset="0"/>
            </a:endParaRPr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8458194" y="0"/>
            <a:ext cx="685800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450" y="370540"/>
            <a:ext cx="3413650" cy="4772962"/>
          </a:xfrm>
          <a:prstGeom prst="rect">
            <a:avLst/>
          </a:prstGeom>
          <a:noFill/>
          <a:ln>
            <a:noFill/>
          </a:ln>
          <a:effectLst>
            <a:outerShdw blurRad="285750" dist="190500" algn="bl" rotWithShape="0">
              <a:srgbClr val="18266C">
                <a:alpha val="3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1"/>
          <p:cNvSpPr txBox="1">
            <a:spLocks noGrp="1"/>
          </p:cNvSpPr>
          <p:nvPr>
            <p:ph type="title"/>
          </p:nvPr>
        </p:nvSpPr>
        <p:spPr>
          <a:xfrm>
            <a:off x="560055" y="801071"/>
            <a:ext cx="77724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Roadmap</a:t>
            </a:r>
            <a:endParaRPr dirty="0"/>
          </a:p>
        </p:txBody>
      </p:sp>
      <p:sp>
        <p:nvSpPr>
          <p:cNvPr id="385" name="Google Shape;385;p41"/>
          <p:cNvSpPr txBox="1">
            <a:spLocks noGrp="1"/>
          </p:cNvSpPr>
          <p:nvPr>
            <p:ph type="sldNum" idx="12"/>
          </p:nvPr>
        </p:nvSpPr>
        <p:spPr>
          <a:xfrm>
            <a:off x="8458194" y="0"/>
            <a:ext cx="685800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86" name="Google Shape;386;p41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41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8" name="Google Shape;388;p41"/>
          <p:cNvGrpSpPr/>
          <p:nvPr/>
        </p:nvGrpSpPr>
        <p:grpSpPr>
          <a:xfrm>
            <a:off x="1786339" y="1779601"/>
            <a:ext cx="473400" cy="473400"/>
            <a:chOff x="1786339" y="1779601"/>
            <a:chExt cx="473400" cy="473400"/>
          </a:xfrm>
        </p:grpSpPr>
        <p:sp>
          <p:nvSpPr>
            <p:cNvPr id="389" name="Google Shape;389;p41"/>
            <p:cNvSpPr/>
            <p:nvPr/>
          </p:nvSpPr>
          <p:spPr>
            <a:xfrm rot="8100000">
              <a:off x="1855667" y="18489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1"/>
            <p:cNvSpPr/>
            <p:nvPr/>
          </p:nvSpPr>
          <p:spPr>
            <a:xfrm>
              <a:off x="1955989" y="19426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Kulim Park"/>
                  <a:ea typeface="Kulim Park"/>
                  <a:cs typeface="Kulim Park"/>
                  <a:sym typeface="Kulim Park"/>
                </a:rPr>
                <a:t>1</a:t>
              </a:r>
              <a:endParaRPr sz="6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</p:grpSp>
      <p:grpSp>
        <p:nvGrpSpPr>
          <p:cNvPr id="391" name="Google Shape;391;p41"/>
          <p:cNvGrpSpPr/>
          <p:nvPr/>
        </p:nvGrpSpPr>
        <p:grpSpPr>
          <a:xfrm>
            <a:off x="3814414" y="1779601"/>
            <a:ext cx="473400" cy="473400"/>
            <a:chOff x="3814414" y="1779601"/>
            <a:chExt cx="473400" cy="473400"/>
          </a:xfrm>
        </p:grpSpPr>
        <p:sp>
          <p:nvSpPr>
            <p:cNvPr id="392" name="Google Shape;392;p41"/>
            <p:cNvSpPr/>
            <p:nvPr/>
          </p:nvSpPr>
          <p:spPr>
            <a:xfrm rot="8100000">
              <a:off x="3883742" y="18489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1"/>
            <p:cNvSpPr/>
            <p:nvPr/>
          </p:nvSpPr>
          <p:spPr>
            <a:xfrm>
              <a:off x="3984064" y="19426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Kulim Park"/>
                  <a:ea typeface="Kulim Park"/>
                  <a:cs typeface="Kulim Park"/>
                  <a:sym typeface="Kulim Park"/>
                </a:rPr>
                <a:t>3</a:t>
              </a:r>
              <a:endParaRPr sz="6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</p:grpSp>
      <p:grpSp>
        <p:nvGrpSpPr>
          <p:cNvPr id="394" name="Google Shape;394;p41"/>
          <p:cNvGrpSpPr/>
          <p:nvPr/>
        </p:nvGrpSpPr>
        <p:grpSpPr>
          <a:xfrm>
            <a:off x="5842489" y="1779601"/>
            <a:ext cx="473400" cy="473400"/>
            <a:chOff x="5842489" y="1779601"/>
            <a:chExt cx="473400" cy="473400"/>
          </a:xfrm>
        </p:grpSpPr>
        <p:sp>
          <p:nvSpPr>
            <p:cNvPr id="395" name="Google Shape;395;p41"/>
            <p:cNvSpPr/>
            <p:nvPr/>
          </p:nvSpPr>
          <p:spPr>
            <a:xfrm rot="8100000">
              <a:off x="5911817" y="18489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6012139" y="19426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Kulim Park"/>
                  <a:ea typeface="Kulim Park"/>
                  <a:cs typeface="Kulim Park"/>
                  <a:sym typeface="Kulim Park"/>
                </a:rPr>
                <a:t>5</a:t>
              </a:r>
              <a:endParaRPr sz="6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</p:grpSp>
      <p:grpSp>
        <p:nvGrpSpPr>
          <p:cNvPr id="400" name="Google Shape;400;p41"/>
          <p:cNvGrpSpPr/>
          <p:nvPr/>
        </p:nvGrpSpPr>
        <p:grpSpPr>
          <a:xfrm>
            <a:off x="4852739" y="3500100"/>
            <a:ext cx="473400" cy="473400"/>
            <a:chOff x="4852739" y="3500100"/>
            <a:chExt cx="473400" cy="473400"/>
          </a:xfrm>
        </p:grpSpPr>
        <p:sp>
          <p:nvSpPr>
            <p:cNvPr id="401" name="Google Shape;401;p41"/>
            <p:cNvSpPr/>
            <p:nvPr/>
          </p:nvSpPr>
          <p:spPr>
            <a:xfrm rot="-2700000">
              <a:off x="4922067" y="35694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1"/>
            <p:cNvSpPr/>
            <p:nvPr/>
          </p:nvSpPr>
          <p:spPr>
            <a:xfrm flipH="1">
              <a:off x="5022389" y="36763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Kulim Park"/>
                  <a:ea typeface="Kulim Park"/>
                  <a:cs typeface="Kulim Park"/>
                  <a:sym typeface="Kulim Park"/>
                </a:rPr>
                <a:t>4</a:t>
              </a:r>
              <a:endParaRPr sz="6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</p:grpSp>
      <p:grpSp>
        <p:nvGrpSpPr>
          <p:cNvPr id="403" name="Google Shape;403;p41"/>
          <p:cNvGrpSpPr/>
          <p:nvPr/>
        </p:nvGrpSpPr>
        <p:grpSpPr>
          <a:xfrm>
            <a:off x="2824664" y="3500100"/>
            <a:ext cx="473400" cy="473400"/>
            <a:chOff x="2824664" y="3500100"/>
            <a:chExt cx="473400" cy="473400"/>
          </a:xfrm>
        </p:grpSpPr>
        <p:sp>
          <p:nvSpPr>
            <p:cNvPr id="404" name="Google Shape;404;p41"/>
            <p:cNvSpPr/>
            <p:nvPr/>
          </p:nvSpPr>
          <p:spPr>
            <a:xfrm rot="-2700000">
              <a:off x="2893992" y="35694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1"/>
            <p:cNvSpPr/>
            <p:nvPr/>
          </p:nvSpPr>
          <p:spPr>
            <a:xfrm flipH="1">
              <a:off x="2994314" y="36763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Kulim Park"/>
                  <a:ea typeface="Kulim Park"/>
                  <a:cs typeface="Kulim Park"/>
                  <a:sym typeface="Kulim Park"/>
                </a:rPr>
                <a:t>2</a:t>
              </a:r>
              <a:endParaRPr sz="6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</p:grpSp>
      <p:sp>
        <p:nvSpPr>
          <p:cNvPr id="406" name="Google Shape;406;p41"/>
          <p:cNvSpPr txBox="1"/>
          <p:nvPr/>
        </p:nvSpPr>
        <p:spPr>
          <a:xfrm>
            <a:off x="1088203" y="1204221"/>
            <a:ext cx="186967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User takes the quiz on TherapyPal mobile application.</a:t>
            </a:r>
            <a:endParaRPr sz="900" dirty="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407" name="Google Shape;407;p41"/>
          <p:cNvSpPr txBox="1"/>
          <p:nvPr/>
        </p:nvSpPr>
        <p:spPr>
          <a:xfrm>
            <a:off x="3407924" y="1187188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Therapist logs into the TherapyPal website </a:t>
            </a:r>
            <a:endParaRPr sz="900" dirty="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408" name="Google Shape;408;p41"/>
          <p:cNvSpPr txBox="1"/>
          <p:nvPr/>
        </p:nvSpPr>
        <p:spPr>
          <a:xfrm>
            <a:off x="5156489" y="1187188"/>
            <a:ext cx="186967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Therapist contacts the patients and start the treatment Process</a:t>
            </a:r>
            <a:endParaRPr sz="900" dirty="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409" name="Google Shape;409;p41"/>
          <p:cNvSpPr txBox="1"/>
          <p:nvPr/>
        </p:nvSpPr>
        <p:spPr>
          <a:xfrm>
            <a:off x="2259739" y="3992412"/>
            <a:ext cx="161448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The Answers are sent to the ML model for evaluation.</a:t>
            </a:r>
            <a:endParaRPr sz="900" dirty="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410" name="Google Shape;410;p41"/>
          <p:cNvSpPr txBox="1"/>
          <p:nvPr/>
        </p:nvSpPr>
        <p:spPr>
          <a:xfrm>
            <a:off x="4262703" y="3988400"/>
            <a:ext cx="169998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Therapist enter the user details and retrieves the answers.</a:t>
            </a:r>
            <a:endParaRPr sz="900" dirty="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>
            <a:spLocks noGrp="1"/>
          </p:cNvSpPr>
          <p:nvPr>
            <p:ph type="body" idx="1"/>
          </p:nvPr>
        </p:nvSpPr>
        <p:spPr>
          <a:xfrm>
            <a:off x="1046825" y="2004175"/>
            <a:ext cx="3203100" cy="21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i="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Kulim Park" panose="020B0604020202020204" charset="0"/>
              </a:rPr>
              <a:t>Take control of your mental health on the go with </a:t>
            </a:r>
            <a:r>
              <a:rPr lang="en-US" sz="1800" i="0" dirty="0" err="1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Kulim Park" panose="020B0604020202020204" charset="0"/>
              </a:rPr>
              <a:t>TherapyPal's</a:t>
            </a:r>
            <a:r>
              <a:rPr lang="en-US" sz="1800" i="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Kulim Park" panose="020B0604020202020204" charset="0"/>
              </a:rPr>
              <a:t> mobile app. Access therapy quizzes, get results and get the support you need, whenever and wherever you need it."</a:t>
            </a:r>
            <a:endParaRPr sz="1800" dirty="0">
              <a:solidFill>
                <a:schemeClr val="tx1">
                  <a:lumMod val="60000"/>
                  <a:lumOff val="40000"/>
                </a:schemeClr>
              </a:solidFill>
              <a:latin typeface="Kulim Park" panose="020B0604020202020204" charset="0"/>
            </a:endParaRPr>
          </a:p>
        </p:txBody>
      </p:sp>
      <p:sp>
        <p:nvSpPr>
          <p:cNvPr id="264" name="Google Shape;264;p32"/>
          <p:cNvSpPr txBox="1">
            <a:spLocks noGrp="1"/>
          </p:cNvSpPr>
          <p:nvPr>
            <p:ph type="sldNum" idx="12"/>
          </p:nvPr>
        </p:nvSpPr>
        <p:spPr>
          <a:xfrm>
            <a:off x="8458194" y="0"/>
            <a:ext cx="685800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65" name="Google Shape;265;p32"/>
          <p:cNvGrpSpPr/>
          <p:nvPr/>
        </p:nvGrpSpPr>
        <p:grpSpPr>
          <a:xfrm>
            <a:off x="5170326" y="403850"/>
            <a:ext cx="3065373" cy="4552884"/>
            <a:chOff x="3008050" y="423600"/>
            <a:chExt cx="3652733" cy="5425267"/>
          </a:xfrm>
          <a:solidFill>
            <a:schemeClr val="bg2">
              <a:lumMod val="50000"/>
            </a:schemeClr>
          </a:solidFill>
        </p:grpSpPr>
        <p:sp>
          <p:nvSpPr>
            <p:cNvPr id="266" name="Google Shape;266;p32"/>
            <p:cNvSpPr/>
            <p:nvPr/>
          </p:nvSpPr>
          <p:spPr>
            <a:xfrm>
              <a:off x="4135108" y="610117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32"/>
          <p:cNvSpPr txBox="1">
            <a:spLocks noGrp="1"/>
          </p:cNvSpPr>
          <p:nvPr>
            <p:ph type="title"/>
          </p:nvPr>
        </p:nvSpPr>
        <p:spPr>
          <a:xfrm>
            <a:off x="545800" y="894725"/>
            <a:ext cx="3704100" cy="99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Mobile project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537B93-35BD-83EA-8209-1A0D28FD2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999" y="923929"/>
            <a:ext cx="2019854" cy="3683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20BE2B-D504-6EB0-E017-0BBFD534B6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6" r="96"/>
          <a:stretch/>
        </p:blipFill>
        <p:spPr>
          <a:xfrm>
            <a:off x="4864882" y="403850"/>
            <a:ext cx="2057552" cy="4063665"/>
          </a:xfrm>
          <a:prstGeom prst="rect">
            <a:avLst/>
          </a:prstGeom>
        </p:spPr>
      </p:pic>
      <p:sp>
        <p:nvSpPr>
          <p:cNvPr id="7" name="Google Shape;266;p32">
            <a:extLst>
              <a:ext uri="{FF2B5EF4-FFF2-40B4-BE49-F238E27FC236}">
                <a16:creationId xmlns:a16="http://schemas.microsoft.com/office/drawing/2014/main" id="{090B0CEE-2400-1990-7702-B150F3B1C185}"/>
              </a:ext>
            </a:extLst>
          </p:cNvPr>
          <p:cNvSpPr/>
          <p:nvPr/>
        </p:nvSpPr>
        <p:spPr>
          <a:xfrm>
            <a:off x="4833885" y="194974"/>
            <a:ext cx="2119546" cy="4396359"/>
          </a:xfrm>
          <a:custGeom>
            <a:avLst/>
            <a:gdLst/>
            <a:ahLst/>
            <a:cxnLst/>
            <a:rect l="l" t="t" r="r" b="b"/>
            <a:pathLst>
              <a:path w="101027" h="209550" extrusionOk="0">
                <a:moveTo>
                  <a:pt x="98629" y="18886"/>
                </a:moveTo>
                <a:lnTo>
                  <a:pt x="98629" y="190364"/>
                </a:lnTo>
                <a:lnTo>
                  <a:pt x="2398" y="190364"/>
                </a:lnTo>
                <a:lnTo>
                  <a:pt x="2398" y="18886"/>
                </a:lnTo>
                <a:close/>
                <a:moveTo>
                  <a:pt x="10343" y="0"/>
                </a:moveTo>
                <a:lnTo>
                  <a:pt x="9293" y="75"/>
                </a:lnTo>
                <a:lnTo>
                  <a:pt x="8244" y="225"/>
                </a:lnTo>
                <a:lnTo>
                  <a:pt x="7270" y="450"/>
                </a:lnTo>
                <a:lnTo>
                  <a:pt x="6295" y="824"/>
                </a:lnTo>
                <a:lnTo>
                  <a:pt x="5396" y="1274"/>
                </a:lnTo>
                <a:lnTo>
                  <a:pt x="4572" y="1799"/>
                </a:lnTo>
                <a:lnTo>
                  <a:pt x="3747" y="2398"/>
                </a:lnTo>
                <a:lnTo>
                  <a:pt x="2998" y="3073"/>
                </a:lnTo>
                <a:lnTo>
                  <a:pt x="2323" y="3747"/>
                </a:lnTo>
                <a:lnTo>
                  <a:pt x="1724" y="4572"/>
                </a:lnTo>
                <a:lnTo>
                  <a:pt x="1199" y="5396"/>
                </a:lnTo>
                <a:lnTo>
                  <a:pt x="824" y="6370"/>
                </a:lnTo>
                <a:lnTo>
                  <a:pt x="450" y="7270"/>
                </a:lnTo>
                <a:lnTo>
                  <a:pt x="225" y="8319"/>
                </a:lnTo>
                <a:lnTo>
                  <a:pt x="0" y="9293"/>
                </a:lnTo>
                <a:lnTo>
                  <a:pt x="0" y="10343"/>
                </a:lnTo>
                <a:lnTo>
                  <a:pt x="0" y="199207"/>
                </a:lnTo>
                <a:lnTo>
                  <a:pt x="0" y="200257"/>
                </a:lnTo>
                <a:lnTo>
                  <a:pt x="225" y="201231"/>
                </a:lnTo>
                <a:lnTo>
                  <a:pt x="450" y="202280"/>
                </a:lnTo>
                <a:lnTo>
                  <a:pt x="824" y="203180"/>
                </a:lnTo>
                <a:lnTo>
                  <a:pt x="1199" y="204154"/>
                </a:lnTo>
                <a:lnTo>
                  <a:pt x="1724" y="204978"/>
                </a:lnTo>
                <a:lnTo>
                  <a:pt x="2323" y="205803"/>
                </a:lnTo>
                <a:lnTo>
                  <a:pt x="2998" y="206477"/>
                </a:lnTo>
                <a:lnTo>
                  <a:pt x="3747" y="207152"/>
                </a:lnTo>
                <a:lnTo>
                  <a:pt x="4572" y="207751"/>
                </a:lnTo>
                <a:lnTo>
                  <a:pt x="5396" y="208276"/>
                </a:lnTo>
                <a:lnTo>
                  <a:pt x="6295" y="208726"/>
                </a:lnTo>
                <a:lnTo>
                  <a:pt x="7270" y="209100"/>
                </a:lnTo>
                <a:lnTo>
                  <a:pt x="8244" y="209325"/>
                </a:lnTo>
                <a:lnTo>
                  <a:pt x="9293" y="209475"/>
                </a:lnTo>
                <a:lnTo>
                  <a:pt x="10343" y="209550"/>
                </a:lnTo>
                <a:lnTo>
                  <a:pt x="90610" y="209550"/>
                </a:lnTo>
                <a:lnTo>
                  <a:pt x="91659" y="209475"/>
                </a:lnTo>
                <a:lnTo>
                  <a:pt x="92708" y="209325"/>
                </a:lnTo>
                <a:lnTo>
                  <a:pt x="93682" y="209100"/>
                </a:lnTo>
                <a:lnTo>
                  <a:pt x="94657" y="208726"/>
                </a:lnTo>
                <a:lnTo>
                  <a:pt x="95556" y="208276"/>
                </a:lnTo>
                <a:lnTo>
                  <a:pt x="96455" y="207751"/>
                </a:lnTo>
                <a:lnTo>
                  <a:pt x="97205" y="207152"/>
                </a:lnTo>
                <a:lnTo>
                  <a:pt x="97954" y="206477"/>
                </a:lnTo>
                <a:lnTo>
                  <a:pt x="98629" y="205803"/>
                </a:lnTo>
                <a:lnTo>
                  <a:pt x="99228" y="204978"/>
                </a:lnTo>
                <a:lnTo>
                  <a:pt x="99753" y="204154"/>
                </a:lnTo>
                <a:lnTo>
                  <a:pt x="100203" y="203180"/>
                </a:lnTo>
                <a:lnTo>
                  <a:pt x="100577" y="202280"/>
                </a:lnTo>
                <a:lnTo>
                  <a:pt x="100802" y="201231"/>
                </a:lnTo>
                <a:lnTo>
                  <a:pt x="100952" y="200257"/>
                </a:lnTo>
                <a:lnTo>
                  <a:pt x="101027" y="199207"/>
                </a:lnTo>
                <a:lnTo>
                  <a:pt x="101027" y="10343"/>
                </a:lnTo>
                <a:lnTo>
                  <a:pt x="100952" y="9293"/>
                </a:lnTo>
                <a:lnTo>
                  <a:pt x="100802" y="8319"/>
                </a:lnTo>
                <a:lnTo>
                  <a:pt x="100577" y="7270"/>
                </a:lnTo>
                <a:lnTo>
                  <a:pt x="100203" y="6370"/>
                </a:lnTo>
                <a:lnTo>
                  <a:pt x="99753" y="5396"/>
                </a:lnTo>
                <a:lnTo>
                  <a:pt x="99228" y="4572"/>
                </a:lnTo>
                <a:lnTo>
                  <a:pt x="98629" y="3747"/>
                </a:lnTo>
                <a:lnTo>
                  <a:pt x="97954" y="3073"/>
                </a:lnTo>
                <a:lnTo>
                  <a:pt x="97205" y="2398"/>
                </a:lnTo>
                <a:lnTo>
                  <a:pt x="96455" y="1799"/>
                </a:lnTo>
                <a:lnTo>
                  <a:pt x="95556" y="1274"/>
                </a:lnTo>
                <a:lnTo>
                  <a:pt x="94657" y="824"/>
                </a:lnTo>
                <a:lnTo>
                  <a:pt x="93682" y="450"/>
                </a:lnTo>
                <a:lnTo>
                  <a:pt x="92708" y="225"/>
                </a:lnTo>
                <a:lnTo>
                  <a:pt x="91659" y="75"/>
                </a:lnTo>
                <a:lnTo>
                  <a:pt x="9061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 txBox="1">
            <a:spLocks noGrp="1"/>
          </p:cNvSpPr>
          <p:nvPr>
            <p:ph type="body" idx="1"/>
          </p:nvPr>
        </p:nvSpPr>
        <p:spPr>
          <a:xfrm>
            <a:off x="904105" y="1830963"/>
            <a:ext cx="2514300" cy="21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0" i="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Kulim Park" panose="020B0604020202020204" charset="0"/>
              </a:rPr>
              <a:t>Our easy-to-use </a:t>
            </a:r>
            <a:r>
              <a:rPr lang="en-US" sz="1800" b="0" i="0" dirty="0" err="1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Kulim Park" panose="020B0604020202020204" charset="0"/>
              </a:rPr>
              <a:t>therapyPal</a:t>
            </a:r>
            <a:r>
              <a:rPr lang="en-US" sz="1800" b="0" i="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Kulim Park" panose="020B0604020202020204" charset="0"/>
              </a:rPr>
              <a:t> desktop application allows you to connect with licensed therapists and get the support you need to improve your mental health."</a:t>
            </a:r>
            <a:endParaRPr sz="1800" dirty="0">
              <a:solidFill>
                <a:schemeClr val="tx1">
                  <a:lumMod val="60000"/>
                  <a:lumOff val="40000"/>
                </a:schemeClr>
              </a:solidFill>
              <a:latin typeface="Kulim Park" panose="020B0604020202020204" charset="0"/>
            </a:endParaRPr>
          </a:p>
        </p:txBody>
      </p:sp>
      <p:sp>
        <p:nvSpPr>
          <p:cNvPr id="290" name="Google Shape;290;p34"/>
          <p:cNvSpPr txBox="1">
            <a:spLocks noGrp="1"/>
          </p:cNvSpPr>
          <p:nvPr>
            <p:ph type="sldNum" idx="12"/>
          </p:nvPr>
        </p:nvSpPr>
        <p:spPr>
          <a:xfrm>
            <a:off x="8458194" y="0"/>
            <a:ext cx="685800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91" name="Google Shape;291;p34"/>
          <p:cNvGrpSpPr/>
          <p:nvPr/>
        </p:nvGrpSpPr>
        <p:grpSpPr>
          <a:xfrm>
            <a:off x="3368791" y="1063551"/>
            <a:ext cx="5148409" cy="3016391"/>
            <a:chOff x="1177450" y="241631"/>
            <a:chExt cx="6173152" cy="3616776"/>
          </a:xfrm>
        </p:grpSpPr>
        <p:sp>
          <p:nvSpPr>
            <p:cNvPr id="292" name="Google Shape;292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6" name="Google Shape;296;p34"/>
          <p:cNvSpPr txBox="1">
            <a:spLocks noGrp="1"/>
          </p:cNvSpPr>
          <p:nvPr>
            <p:ph type="title"/>
          </p:nvPr>
        </p:nvSpPr>
        <p:spPr>
          <a:xfrm>
            <a:off x="545800" y="894725"/>
            <a:ext cx="2907600" cy="99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A75C2-DD9B-43AF-2DA8-45DFFF1B34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074"/>
          <a:stretch/>
        </p:blipFill>
        <p:spPr>
          <a:xfrm>
            <a:off x="3868881" y="1212679"/>
            <a:ext cx="4124520" cy="25654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1008350" y="875502"/>
            <a:ext cx="5137267" cy="29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000" i="0" dirty="0">
                <a:solidFill>
                  <a:schemeClr val="bg1"/>
                </a:solidFill>
                <a:effectLst/>
                <a:latin typeface="Kulim Park" panose="020B0604020202020204" charset="0"/>
              </a:rPr>
              <a:t>Remember that depression is a treatable illness. With the right therapy, medication, and support, you can overcome this challenge 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000" i="0" dirty="0">
                <a:solidFill>
                  <a:schemeClr val="bg1"/>
                </a:solidFill>
                <a:effectLst/>
                <a:latin typeface="Kulim Park" panose="020B0604020202020204" charset="0"/>
              </a:rPr>
              <a:t>and live a happy and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000" i="0" dirty="0">
                <a:solidFill>
                  <a:schemeClr val="bg1"/>
                </a:solidFill>
                <a:effectLst/>
                <a:latin typeface="Kulim Park" panose="020B0604020202020204" charset="0"/>
              </a:rPr>
              <a:t>healthy life.</a:t>
            </a:r>
            <a:endParaRPr sz="3000" dirty="0">
              <a:solidFill>
                <a:schemeClr val="bg1"/>
              </a:solidFill>
              <a:latin typeface="Kulim Park" panose="020B0604020202020204" charset="0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sldNum" idx="12"/>
          </p:nvPr>
        </p:nvSpPr>
        <p:spPr>
          <a:xfrm>
            <a:off x="8458194" y="0"/>
            <a:ext cx="685800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470191" y="1276398"/>
            <a:ext cx="3329932" cy="3867101"/>
          </a:xfrm>
          <a:prstGeom prst="rect">
            <a:avLst/>
          </a:prstGeom>
          <a:noFill/>
          <a:ln>
            <a:noFill/>
          </a:ln>
          <a:effectLst>
            <a:outerShdw blurRad="285750" dist="190500" algn="bl" rotWithShape="0">
              <a:srgbClr val="18266C">
                <a:alpha val="72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elia template">
  <a:themeElements>
    <a:clrScheme name="Custom 347">
      <a:dk1>
        <a:srgbClr val="4E515E"/>
      </a:dk1>
      <a:lt1>
        <a:srgbClr val="FFFFFF"/>
      </a:lt1>
      <a:dk2>
        <a:srgbClr val="B3B7CC"/>
      </a:dk2>
      <a:lt2>
        <a:srgbClr val="DEE0EB"/>
      </a:lt2>
      <a:accent1>
        <a:srgbClr val="5F79F6"/>
      </a:accent1>
      <a:accent2>
        <a:srgbClr val="B1BDF8"/>
      </a:accent2>
      <a:accent3>
        <a:srgbClr val="3F43AF"/>
      </a:accent3>
      <a:accent4>
        <a:srgbClr val="FF493F"/>
      </a:accent4>
      <a:accent5>
        <a:srgbClr val="FF8A00"/>
      </a:accent5>
      <a:accent6>
        <a:srgbClr val="FFBB4B"/>
      </a:accent6>
      <a:hlink>
        <a:srgbClr val="5F79F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362</Words>
  <Application>Microsoft Office PowerPoint</Application>
  <PresentationFormat>On-screen Show (16:9)</PresentationFormat>
  <Paragraphs>47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Red Hat Display Black</vt:lpstr>
      <vt:lpstr>Kulim Park</vt:lpstr>
      <vt:lpstr>Product Sans</vt:lpstr>
      <vt:lpstr>Arial</vt:lpstr>
      <vt:lpstr>Kulim Park Light</vt:lpstr>
      <vt:lpstr>Calibri</vt:lpstr>
      <vt:lpstr>Celia template</vt:lpstr>
      <vt:lpstr>TherapyPal Improving mental health, one session at a time.</vt:lpstr>
      <vt:lpstr>Prevalence of Mental Health Conditions:    OCD, ADHD/AD, and Postpartum Depression</vt:lpstr>
      <vt:lpstr>A stunning map of depression rates around the world</vt:lpstr>
      <vt:lpstr>Our process is easy</vt:lpstr>
      <vt:lpstr>Stepping Forward</vt:lpstr>
      <vt:lpstr>Roadmap</vt:lpstr>
      <vt:lpstr>Mobile project</vt:lpstr>
      <vt:lpstr>Desktop project</vt:lpstr>
      <vt:lpstr>PowerPoint Presentation</vt:lpstr>
      <vt:lpstr>Team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TherapyPal Improving mental health, one session at a time.</dc:title>
  <dc:creator>ANUBHAV</dc:creator>
  <cp:lastModifiedBy>Vaani Pathariya</cp:lastModifiedBy>
  <cp:revision>3</cp:revision>
  <dcterms:modified xsi:type="dcterms:W3CDTF">2023-05-07T11:24:23Z</dcterms:modified>
</cp:coreProperties>
</file>