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0"/>
  </p:notesMasterIdLst>
  <p:sldIdLst>
    <p:sldId id="256" r:id="rId2"/>
    <p:sldId id="259" r:id="rId3"/>
    <p:sldId id="267" r:id="rId4"/>
    <p:sldId id="276" r:id="rId5"/>
    <p:sldId id="295" r:id="rId6"/>
    <p:sldId id="344" r:id="rId7"/>
    <p:sldId id="346" r:id="rId8"/>
    <p:sldId id="345" r:id="rId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bold r:id="rId16"/>
      <p:italic r:id="rId17"/>
      <p:boldItalic r:id="rId18"/>
    </p:embeddedFont>
    <p:embeddedFont>
      <p:font typeface="Squad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313"/>
    <a:srgbClr val="141414"/>
    <a:srgbClr val="2F2F2F"/>
    <a:srgbClr val="919191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8AA3A-BD8E-4F38-BDEF-E31078548ABF}">
  <a:tblStyle styleId="{1D78AA3A-BD8E-4F38-BDEF-E31078548A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05" d="100"/>
          <a:sy n="105" d="100"/>
        </p:scale>
        <p:origin x="802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a39e48574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a39e48574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83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80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CUSTOM_54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2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42"/>
          <p:cNvSpPr txBox="1">
            <a:spLocks noGrp="1"/>
          </p:cNvSpPr>
          <p:nvPr>
            <p:ph type="subTitle" idx="3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4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5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6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5" r:id="rId4"/>
    <p:sldLayoutId id="2147483668" r:id="rId5"/>
    <p:sldLayoutId id="2147483688" r:id="rId6"/>
    <p:sldLayoutId id="2147483696" r:id="rId7"/>
    <p:sldLayoutId id="2147483709" r:id="rId8"/>
    <p:sldLayoutId id="214748371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2112476" y="1765851"/>
            <a:ext cx="4736167" cy="1161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br>
              <a:rPr lang="pt-PT" dirty="0">
                <a:latin typeface="Baskerville" panose="02020502070401020303" pitchFamily="18" charset="0"/>
                <a:ea typeface="Baskerville" panose="02020502070401020303" pitchFamily="18" charset="0"/>
                <a:cs typeface="Aptos" panose="020F0502020204030204" pitchFamily="34" charset="0"/>
              </a:rPr>
            </a:br>
            <a:r>
              <a:rPr lang="pt-PT" sz="6600" dirty="0" err="1"/>
              <a:t>Gomoku</a:t>
            </a:r>
            <a:br>
              <a:rPr lang="pt-PT" dirty="0"/>
            </a:br>
            <a:endParaRPr dirty="0">
              <a:latin typeface="Baskerville" panose="02020502070401020303" pitchFamily="18" charset="0"/>
              <a:ea typeface="Baskerville" panose="02020502070401020303" pitchFamily="18" charset="0"/>
              <a:cs typeface="Aptos" panose="020F0502020204030204" pitchFamily="34" charset="0"/>
            </a:endParaRPr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365760" y="2927349"/>
            <a:ext cx="8229600" cy="401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>
                <a:latin typeface="Times New Roman" panose="02020603050405020304" pitchFamily="18" charset="0"/>
                <a:ea typeface="Squada One"/>
                <a:cs typeface="Times New Roman" panose="02020603050405020304" pitchFamily="18" charset="0"/>
                <a:sym typeface="Squada One"/>
              </a:rPr>
              <a:t>No âmbito da disciplina de DAW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0502E-B154-7CEA-0E50-5FC2B5ECB289}"/>
              </a:ext>
            </a:extLst>
          </p:cNvPr>
          <p:cNvSpPr txBox="1"/>
          <p:nvPr/>
        </p:nvSpPr>
        <p:spPr>
          <a:xfrm>
            <a:off x="3090671" y="3328417"/>
            <a:ext cx="2779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 Condensed Light"/>
              </a:rPr>
              <a:t>Elaborado por : </a:t>
            </a:r>
          </a:p>
          <a:p>
            <a:pPr algn="ctr"/>
            <a:r>
              <a:rPr lang="en-PT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 Condensed Light"/>
              </a:rPr>
              <a:t>Vasco Branco nº48259</a:t>
            </a:r>
          </a:p>
          <a:p>
            <a:pPr algn="ctr"/>
            <a:r>
              <a:rPr lang="en-PT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 Condensed Light"/>
              </a:rPr>
              <a:t>José Borges nº48269</a:t>
            </a:r>
          </a:p>
          <a:p>
            <a:pPr algn="ctr"/>
            <a:r>
              <a:rPr lang="en-PT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 Condensed Light"/>
              </a:rPr>
              <a:t>Sérgio Capela nº46080</a:t>
            </a:r>
          </a:p>
          <a:p>
            <a:pPr algn="ctr"/>
            <a:endParaRPr lang="en-PT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Roboto Condensed Light"/>
            </a:endParaRPr>
          </a:p>
          <a:p>
            <a:pPr algn="ctr"/>
            <a:endParaRPr lang="en-PT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Roboto Condensed Light"/>
            </a:endParaRPr>
          </a:p>
          <a:p>
            <a:pPr algn="ctr"/>
            <a:r>
              <a:rPr lang="en-PT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 Condensed Light"/>
              </a:rPr>
              <a:t>2023/2024</a:t>
            </a: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8A77A47-2F06-B403-471B-E4839D70120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-35526" y="196610"/>
            <a:ext cx="2052897" cy="1130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B4A3077-6067-085A-A1A0-F30E8004EAE3}"/>
              </a:ext>
            </a:extLst>
          </p:cNvPr>
          <p:cNvSpPr/>
          <p:nvPr/>
        </p:nvSpPr>
        <p:spPr>
          <a:xfrm>
            <a:off x="547196" y="1251284"/>
            <a:ext cx="4640822" cy="3487233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âmbito da componente prática da unidade curricular de DAW foi desenvolvida uma aplicação na web baseada no jogo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Gomoku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facilitar a sua evolução, o  projeto foi dividido em duas áreas: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Principais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utilizadas: Spring e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Outras técnicas: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Siren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balancer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P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293C0-763D-126F-4F5A-395F057CE57B}"/>
              </a:ext>
            </a:extLst>
          </p:cNvPr>
          <p:cNvSpPr txBox="1"/>
          <p:nvPr/>
        </p:nvSpPr>
        <p:spPr>
          <a:xfrm>
            <a:off x="841489" y="558987"/>
            <a:ext cx="389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lt1"/>
                </a:solidFill>
                <a:latin typeface="Squada One"/>
                <a:sym typeface="Squada One"/>
              </a:rPr>
              <a:t>S</a:t>
            </a:r>
            <a:r>
              <a:rPr lang="en-PT" sz="3200" b="1" dirty="0">
                <a:solidFill>
                  <a:schemeClr val="lt1"/>
                </a:solidFill>
                <a:latin typeface="Squada One"/>
                <a:sym typeface="Squada One"/>
              </a:rPr>
              <a:t>obre o projeto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1EC3826D-EFBA-3687-6315-01BE88806F79}"/>
              </a:ext>
            </a:extLst>
          </p:cNvPr>
          <p:cNvSpPr/>
          <p:nvPr/>
        </p:nvSpPr>
        <p:spPr>
          <a:xfrm>
            <a:off x="714281" y="2006267"/>
            <a:ext cx="1256098" cy="1130971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GomokuApp</a:t>
            </a:r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80C247C-847E-CD08-4463-8F9F979CE248}"/>
              </a:ext>
            </a:extLst>
          </p:cNvPr>
          <p:cNvSpPr/>
          <p:nvPr/>
        </p:nvSpPr>
        <p:spPr>
          <a:xfrm>
            <a:off x="2320394" y="2011380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4F5B285-4C9D-5424-06C1-C11153DF6F74}"/>
              </a:ext>
            </a:extLst>
          </p:cNvPr>
          <p:cNvSpPr/>
          <p:nvPr/>
        </p:nvSpPr>
        <p:spPr>
          <a:xfrm>
            <a:off x="3943951" y="1309110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63E0108-2BB1-30FD-5EA9-B500BF6733A0}"/>
              </a:ext>
            </a:extLst>
          </p:cNvPr>
          <p:cNvSpPr/>
          <p:nvPr/>
        </p:nvSpPr>
        <p:spPr>
          <a:xfrm>
            <a:off x="5469154" y="765058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72AAE35-22F2-E87A-AEFC-AC7C81FE0E2E}"/>
              </a:ext>
            </a:extLst>
          </p:cNvPr>
          <p:cNvSpPr/>
          <p:nvPr/>
        </p:nvSpPr>
        <p:spPr>
          <a:xfrm>
            <a:off x="7196490" y="765057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07AE5EC-EB03-2AA1-3C3F-561A2693D3D6}"/>
              </a:ext>
            </a:extLst>
          </p:cNvPr>
          <p:cNvSpPr/>
          <p:nvPr/>
        </p:nvSpPr>
        <p:spPr>
          <a:xfrm>
            <a:off x="3943951" y="2807570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20EE302-9B7B-48C9-A1B4-4ED05BC4162C}"/>
              </a:ext>
            </a:extLst>
          </p:cNvPr>
          <p:cNvSpPr/>
          <p:nvPr/>
        </p:nvSpPr>
        <p:spPr>
          <a:xfrm>
            <a:off x="7196490" y="3373055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7F996715-AB7B-1374-95B6-4F5C1E6FA37A}"/>
              </a:ext>
            </a:extLst>
          </p:cNvPr>
          <p:cNvSpPr/>
          <p:nvPr/>
        </p:nvSpPr>
        <p:spPr>
          <a:xfrm>
            <a:off x="5451711" y="3373055"/>
            <a:ext cx="1256098" cy="113096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4AA304-5597-0A36-6CD9-8283A39D4AE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1961657" y="2576863"/>
            <a:ext cx="3587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09CBCA-D331-AB36-7A17-AA518CAF0C1C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V="1">
            <a:off x="3576492" y="1874595"/>
            <a:ext cx="367459" cy="70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F7F01C-21BA-D180-5A6C-00AB92D7D83C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6725252" y="1330542"/>
            <a:ext cx="471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45E56C-9410-5A8B-5A62-8623841D563C}"/>
              </a:ext>
            </a:extLst>
          </p:cNvPr>
          <p:cNvCxnSpPr>
            <a:cxnSpLocks/>
          </p:cNvCxnSpPr>
          <p:nvPr/>
        </p:nvCxnSpPr>
        <p:spPr>
          <a:xfrm>
            <a:off x="5191327" y="3373054"/>
            <a:ext cx="269106" cy="5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70B4F0-1D2C-ABEC-6829-16134C1E33B4}"/>
              </a:ext>
            </a:extLst>
          </p:cNvPr>
          <p:cNvCxnSpPr/>
          <p:nvPr/>
        </p:nvCxnSpPr>
        <p:spPr>
          <a:xfrm>
            <a:off x="6725253" y="3938539"/>
            <a:ext cx="471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B84BD6-82C1-200F-7BCC-2F63799BEA96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3576492" y="2576865"/>
            <a:ext cx="367459" cy="79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1AE855-526F-0AEA-D62F-26C4C083B384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0048" y="1330543"/>
            <a:ext cx="269106" cy="5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" name="TextBox 835">
            <a:extLst>
              <a:ext uri="{FF2B5EF4-FFF2-40B4-BE49-F238E27FC236}">
                <a16:creationId xmlns:a16="http://schemas.microsoft.com/office/drawing/2014/main" id="{F4929967-6800-2422-5023-09164DB4F58A}"/>
              </a:ext>
            </a:extLst>
          </p:cNvPr>
          <p:cNvSpPr txBox="1"/>
          <p:nvPr/>
        </p:nvSpPr>
        <p:spPr>
          <a:xfrm>
            <a:off x="2496051" y="2384510"/>
            <a:ext cx="10491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Interceptor</a:t>
            </a:r>
          </a:p>
          <a:p>
            <a:endParaRPr lang="en-PT" dirty="0"/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DA9FD787-509B-B77E-A5DB-B10CE5A252CC}"/>
              </a:ext>
            </a:extLst>
          </p:cNvPr>
          <p:cNvSpPr txBox="1"/>
          <p:nvPr/>
        </p:nvSpPr>
        <p:spPr>
          <a:xfrm>
            <a:off x="4042928" y="1603058"/>
            <a:ext cx="102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3BFB2311-6F25-E565-9D0B-D9C8EC54D4DE}"/>
              </a:ext>
            </a:extLst>
          </p:cNvPr>
          <p:cNvSpPr txBox="1"/>
          <p:nvPr/>
        </p:nvSpPr>
        <p:spPr>
          <a:xfrm>
            <a:off x="4063428" y="3113775"/>
            <a:ext cx="1022568" cy="51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C229E418-F724-D377-CB82-518104A87640}"/>
              </a:ext>
            </a:extLst>
          </p:cNvPr>
          <p:cNvSpPr txBox="1"/>
          <p:nvPr/>
        </p:nvSpPr>
        <p:spPr>
          <a:xfrm>
            <a:off x="5678905" y="1010653"/>
            <a:ext cx="875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endParaRPr lang="en-PT" dirty="0"/>
          </a:p>
        </p:txBody>
      </p:sp>
      <p:sp>
        <p:nvSpPr>
          <p:cNvPr id="841" name="TextBox 840">
            <a:extLst>
              <a:ext uri="{FF2B5EF4-FFF2-40B4-BE49-F238E27FC236}">
                <a16:creationId xmlns:a16="http://schemas.microsoft.com/office/drawing/2014/main" id="{E0A2931B-72CE-8EC3-E70B-BCE8D9B324C7}"/>
              </a:ext>
            </a:extLst>
          </p:cNvPr>
          <p:cNvSpPr txBox="1"/>
          <p:nvPr/>
        </p:nvSpPr>
        <p:spPr>
          <a:xfrm>
            <a:off x="5678905" y="3632333"/>
            <a:ext cx="875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endParaRPr lang="en-PT" dirty="0"/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D0ADE041-993E-A943-6370-B4BF5D4B2B2E}"/>
              </a:ext>
            </a:extLst>
          </p:cNvPr>
          <p:cNvSpPr txBox="1"/>
          <p:nvPr/>
        </p:nvSpPr>
        <p:spPr>
          <a:xfrm>
            <a:off x="7209343" y="1027422"/>
            <a:ext cx="1256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JdbiGame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endParaRPr lang="en-PT" dirty="0"/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26FDC061-53AB-1B3E-A754-F583F14DBAAE}"/>
              </a:ext>
            </a:extLst>
          </p:cNvPr>
          <p:cNvSpPr txBox="1"/>
          <p:nvPr/>
        </p:nvSpPr>
        <p:spPr>
          <a:xfrm>
            <a:off x="7321637" y="3632333"/>
            <a:ext cx="103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JdbiUsers</a:t>
            </a:r>
          </a:p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844" name="TextBox 843">
            <a:extLst>
              <a:ext uri="{FF2B5EF4-FFF2-40B4-BE49-F238E27FC236}">
                <a16:creationId xmlns:a16="http://schemas.microsoft.com/office/drawing/2014/main" id="{375A538A-5FBE-57F6-B02D-25F4FFC5A3F9}"/>
              </a:ext>
            </a:extLst>
          </p:cNvPr>
          <p:cNvSpPr txBox="1"/>
          <p:nvPr/>
        </p:nvSpPr>
        <p:spPr>
          <a:xfrm>
            <a:off x="221381" y="180282"/>
            <a:ext cx="3205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3200" dirty="0">
                <a:solidFill>
                  <a:schemeClr val="lt1"/>
                </a:solidFill>
                <a:latin typeface="Squada One"/>
                <a:sym typeface="Squada One"/>
              </a:rPr>
              <a:t>Estrutura Backend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4"/>
          <p:cNvSpPr txBox="1">
            <a:spLocks noGrp="1"/>
          </p:cNvSpPr>
          <p:nvPr>
            <p:ph type="subTitle" idx="1"/>
          </p:nvPr>
        </p:nvSpPr>
        <p:spPr>
          <a:xfrm>
            <a:off x="4664943" y="855274"/>
            <a:ext cx="3776411" cy="1143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da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dos dados da API em formato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Siren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72" name="Google Shape;972;p114"/>
          <p:cNvSpPr txBox="1">
            <a:spLocks noGrp="1"/>
          </p:cNvSpPr>
          <p:nvPr>
            <p:ph type="subTitle" idx="2"/>
          </p:nvPr>
        </p:nvSpPr>
        <p:spPr>
          <a:xfrm>
            <a:off x="4931799" y="3215458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da autenticação dos utilizadores através do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Interceptor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726783" y="2172750"/>
            <a:ext cx="28752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dirty="0"/>
              <a:t>Dificuldades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>
            <a:extLst>
              <a:ext uri="{FF2B5EF4-FFF2-40B4-BE49-F238E27FC236}">
                <a16:creationId xmlns:a16="http://schemas.microsoft.com/office/drawing/2014/main" id="{2424FF78-2754-E49B-4EF1-BD4706E56667}"/>
              </a:ext>
            </a:extLst>
          </p:cNvPr>
          <p:cNvSpPr/>
          <p:nvPr/>
        </p:nvSpPr>
        <p:spPr>
          <a:xfrm>
            <a:off x="1145743" y="2415170"/>
            <a:ext cx="1256098" cy="1130971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C7E8E93-8849-CB9D-AC61-92AA889643DE}"/>
              </a:ext>
            </a:extLst>
          </p:cNvPr>
          <p:cNvSpPr/>
          <p:nvPr/>
        </p:nvSpPr>
        <p:spPr>
          <a:xfrm>
            <a:off x="3777058" y="2568337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EB298920-1F66-7B0C-F1BE-3670C348F765}"/>
              </a:ext>
            </a:extLst>
          </p:cNvPr>
          <p:cNvSpPr/>
          <p:nvPr/>
        </p:nvSpPr>
        <p:spPr>
          <a:xfrm>
            <a:off x="3777058" y="868761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E2B505F5-B5C1-235B-FDEF-E3ADF5ECF4CC}"/>
              </a:ext>
            </a:extLst>
          </p:cNvPr>
          <p:cNvSpPr/>
          <p:nvPr/>
        </p:nvSpPr>
        <p:spPr>
          <a:xfrm>
            <a:off x="3777058" y="1740610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5CF580B5-776B-7C8C-1DBB-D11B124CE29B}"/>
              </a:ext>
            </a:extLst>
          </p:cNvPr>
          <p:cNvSpPr/>
          <p:nvPr/>
        </p:nvSpPr>
        <p:spPr>
          <a:xfrm>
            <a:off x="3777058" y="3408870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F787A482-B107-184E-C1CA-E751226C171D}"/>
              </a:ext>
            </a:extLst>
          </p:cNvPr>
          <p:cNvSpPr/>
          <p:nvPr/>
        </p:nvSpPr>
        <p:spPr>
          <a:xfrm>
            <a:off x="3777058" y="4287118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game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110B9-BEE1-1954-F662-06F9875AC4EB}"/>
              </a:ext>
            </a:extLst>
          </p:cNvPr>
          <p:cNvCxnSpPr>
            <a:stCxn id="16" idx="0"/>
            <a:endCxn id="30" idx="3"/>
          </p:cNvCxnSpPr>
          <p:nvPr/>
        </p:nvCxnSpPr>
        <p:spPr>
          <a:xfrm flipV="1">
            <a:off x="2401841" y="1273376"/>
            <a:ext cx="1375217" cy="17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6C3C66-A504-BE7D-DAAA-89C4BD927E89}"/>
              </a:ext>
            </a:extLst>
          </p:cNvPr>
          <p:cNvCxnSpPr>
            <a:cxnSpLocks/>
            <a:stCxn id="16" idx="0"/>
            <a:endCxn id="31" idx="3"/>
          </p:cNvCxnSpPr>
          <p:nvPr/>
        </p:nvCxnSpPr>
        <p:spPr>
          <a:xfrm flipV="1">
            <a:off x="2401841" y="2145225"/>
            <a:ext cx="1375217" cy="83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4E0C7C-7383-6E43-1B81-704CC3BE425C}"/>
              </a:ext>
            </a:extLst>
          </p:cNvPr>
          <p:cNvCxnSpPr>
            <a:cxnSpLocks/>
            <a:stCxn id="16" idx="0"/>
            <a:endCxn id="21" idx="3"/>
          </p:cNvCxnSpPr>
          <p:nvPr/>
        </p:nvCxnSpPr>
        <p:spPr>
          <a:xfrm flipV="1">
            <a:off x="2401841" y="2972952"/>
            <a:ext cx="1375217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09CEBF-1420-070C-67F1-36F21FB91852}"/>
              </a:ext>
            </a:extLst>
          </p:cNvPr>
          <p:cNvCxnSpPr>
            <a:cxnSpLocks/>
            <a:stCxn id="16" idx="0"/>
            <a:endCxn id="32" idx="3"/>
          </p:cNvCxnSpPr>
          <p:nvPr/>
        </p:nvCxnSpPr>
        <p:spPr>
          <a:xfrm>
            <a:off x="2401841" y="2980656"/>
            <a:ext cx="1375217" cy="83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EB66FB-2092-3B77-57FD-9C6047B13136}"/>
              </a:ext>
            </a:extLst>
          </p:cNvPr>
          <p:cNvCxnSpPr>
            <a:cxnSpLocks/>
            <a:stCxn id="16" idx="0"/>
            <a:endCxn id="33" idx="3"/>
          </p:cNvCxnSpPr>
          <p:nvPr/>
        </p:nvCxnSpPr>
        <p:spPr>
          <a:xfrm>
            <a:off x="2401841" y="2980656"/>
            <a:ext cx="1375217" cy="171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4" name="Hexagon 1343">
            <a:extLst>
              <a:ext uri="{FF2B5EF4-FFF2-40B4-BE49-F238E27FC236}">
                <a16:creationId xmlns:a16="http://schemas.microsoft.com/office/drawing/2014/main" id="{CC12CD16-578F-0299-D62B-70B7CC426865}"/>
              </a:ext>
            </a:extLst>
          </p:cNvPr>
          <p:cNvSpPr/>
          <p:nvPr/>
        </p:nvSpPr>
        <p:spPr>
          <a:xfrm>
            <a:off x="5299074" y="496833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45" name="Hexagon 1344">
            <a:extLst>
              <a:ext uri="{FF2B5EF4-FFF2-40B4-BE49-F238E27FC236}">
                <a16:creationId xmlns:a16="http://schemas.microsoft.com/office/drawing/2014/main" id="{EFE60104-D08F-5CF2-8E84-FAB82DEE63FD}"/>
              </a:ext>
            </a:extLst>
          </p:cNvPr>
          <p:cNvSpPr/>
          <p:nvPr/>
        </p:nvSpPr>
        <p:spPr>
          <a:xfrm>
            <a:off x="5299074" y="1328854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6" name="Hexagon 1345">
            <a:extLst>
              <a:ext uri="{FF2B5EF4-FFF2-40B4-BE49-F238E27FC236}">
                <a16:creationId xmlns:a16="http://schemas.microsoft.com/office/drawing/2014/main" id="{72900EF4-EB44-BE79-E0B2-8C0E21A1A69D}"/>
              </a:ext>
            </a:extLst>
          </p:cNvPr>
          <p:cNvSpPr/>
          <p:nvPr/>
        </p:nvSpPr>
        <p:spPr>
          <a:xfrm>
            <a:off x="5299074" y="2970105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4" name="Straight Arrow Connector 1353">
            <a:extLst>
              <a:ext uri="{FF2B5EF4-FFF2-40B4-BE49-F238E27FC236}">
                <a16:creationId xmlns:a16="http://schemas.microsoft.com/office/drawing/2014/main" id="{726B0FA6-D40A-683B-4821-668C0A15939E}"/>
              </a:ext>
            </a:extLst>
          </p:cNvPr>
          <p:cNvCxnSpPr>
            <a:cxnSpLocks/>
            <a:stCxn id="30" idx="0"/>
            <a:endCxn id="1344" idx="3"/>
          </p:cNvCxnSpPr>
          <p:nvPr/>
        </p:nvCxnSpPr>
        <p:spPr>
          <a:xfrm flipV="1">
            <a:off x="4715494" y="901448"/>
            <a:ext cx="583580" cy="3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traight Arrow Connector 1355">
            <a:extLst>
              <a:ext uri="{FF2B5EF4-FFF2-40B4-BE49-F238E27FC236}">
                <a16:creationId xmlns:a16="http://schemas.microsoft.com/office/drawing/2014/main" id="{F51BA5A5-01D5-3640-5FF7-8857431FB69A}"/>
              </a:ext>
            </a:extLst>
          </p:cNvPr>
          <p:cNvCxnSpPr>
            <a:cxnSpLocks/>
            <a:stCxn id="30" idx="0"/>
            <a:endCxn id="1345" idx="3"/>
          </p:cNvCxnSpPr>
          <p:nvPr/>
        </p:nvCxnSpPr>
        <p:spPr>
          <a:xfrm>
            <a:off x="4715494" y="1273376"/>
            <a:ext cx="583580" cy="4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Arrow Connector 1361">
            <a:extLst>
              <a:ext uri="{FF2B5EF4-FFF2-40B4-BE49-F238E27FC236}">
                <a16:creationId xmlns:a16="http://schemas.microsoft.com/office/drawing/2014/main" id="{D8A01A24-E0D4-E0DB-0DAD-B97D5FB1AB44}"/>
              </a:ext>
            </a:extLst>
          </p:cNvPr>
          <p:cNvCxnSpPr>
            <a:cxnSpLocks/>
            <a:endCxn id="1346" idx="3"/>
          </p:cNvCxnSpPr>
          <p:nvPr/>
        </p:nvCxnSpPr>
        <p:spPr>
          <a:xfrm>
            <a:off x="4715494" y="2970105"/>
            <a:ext cx="583580" cy="40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DD0D259B-1615-8197-CCFF-62E14519AA83}"/>
              </a:ext>
            </a:extLst>
          </p:cNvPr>
          <p:cNvCxnSpPr>
            <a:cxnSpLocks/>
          </p:cNvCxnSpPr>
          <p:nvPr/>
        </p:nvCxnSpPr>
        <p:spPr>
          <a:xfrm flipV="1">
            <a:off x="4715494" y="3374719"/>
            <a:ext cx="583580" cy="43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5" name="Hexagon 1364">
            <a:extLst>
              <a:ext uri="{FF2B5EF4-FFF2-40B4-BE49-F238E27FC236}">
                <a16:creationId xmlns:a16="http://schemas.microsoft.com/office/drawing/2014/main" id="{EC5E9EC4-4863-80EB-2E20-E7B152766DDF}"/>
              </a:ext>
            </a:extLst>
          </p:cNvPr>
          <p:cNvSpPr/>
          <p:nvPr/>
        </p:nvSpPr>
        <p:spPr>
          <a:xfrm>
            <a:off x="6821090" y="2970105"/>
            <a:ext cx="938436" cy="809229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6" name="Straight Arrow Connector 1365">
            <a:extLst>
              <a:ext uri="{FF2B5EF4-FFF2-40B4-BE49-F238E27FC236}">
                <a16:creationId xmlns:a16="http://schemas.microsoft.com/office/drawing/2014/main" id="{DDBEC8A4-F50C-3F6C-6508-F997253B68BE}"/>
              </a:ext>
            </a:extLst>
          </p:cNvPr>
          <p:cNvCxnSpPr>
            <a:cxnSpLocks/>
            <a:stCxn id="1346" idx="0"/>
            <a:endCxn id="1365" idx="3"/>
          </p:cNvCxnSpPr>
          <p:nvPr/>
        </p:nvCxnSpPr>
        <p:spPr>
          <a:xfrm>
            <a:off x="6237510" y="3374720"/>
            <a:ext cx="58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" name="TextBox 1401">
            <a:extLst>
              <a:ext uri="{FF2B5EF4-FFF2-40B4-BE49-F238E27FC236}">
                <a16:creationId xmlns:a16="http://schemas.microsoft.com/office/drawing/2014/main" id="{DFB913A5-DC65-B2DA-BBAB-B5F5D61222B6}"/>
              </a:ext>
            </a:extLst>
          </p:cNvPr>
          <p:cNvSpPr txBox="1"/>
          <p:nvPr/>
        </p:nvSpPr>
        <p:spPr>
          <a:xfrm>
            <a:off x="3858846" y="1087412"/>
            <a:ext cx="85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endParaRPr lang="en-PT" dirty="0"/>
          </a:p>
        </p:txBody>
      </p:sp>
      <p:sp>
        <p:nvSpPr>
          <p:cNvPr id="1404" name="TextBox 1403">
            <a:extLst>
              <a:ext uri="{FF2B5EF4-FFF2-40B4-BE49-F238E27FC236}">
                <a16:creationId xmlns:a16="http://schemas.microsoft.com/office/drawing/2014/main" id="{9AC09FBB-EA9A-0F59-F499-0A3B01A3F6B7}"/>
              </a:ext>
            </a:extLst>
          </p:cNvPr>
          <p:cNvSpPr txBox="1"/>
          <p:nvPr/>
        </p:nvSpPr>
        <p:spPr>
          <a:xfrm>
            <a:off x="3896968" y="3623775"/>
            <a:ext cx="85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  <a:p>
            <a:endParaRPr lang="en-PT" dirty="0"/>
          </a:p>
        </p:txBody>
      </p:sp>
      <p:sp>
        <p:nvSpPr>
          <p:cNvPr id="1405" name="TextBox 1404">
            <a:extLst>
              <a:ext uri="{FF2B5EF4-FFF2-40B4-BE49-F238E27FC236}">
                <a16:creationId xmlns:a16="http://schemas.microsoft.com/office/drawing/2014/main" id="{90A1F21D-0738-515E-31F9-191ECD4E5C6E}"/>
              </a:ext>
            </a:extLst>
          </p:cNvPr>
          <p:cNvSpPr txBox="1"/>
          <p:nvPr/>
        </p:nvSpPr>
        <p:spPr>
          <a:xfrm>
            <a:off x="3932314" y="2786251"/>
            <a:ext cx="85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endParaRPr lang="en-PT" dirty="0"/>
          </a:p>
        </p:txBody>
      </p:sp>
      <p:sp>
        <p:nvSpPr>
          <p:cNvPr id="1406" name="TextBox 1405">
            <a:extLst>
              <a:ext uri="{FF2B5EF4-FFF2-40B4-BE49-F238E27FC236}">
                <a16:creationId xmlns:a16="http://schemas.microsoft.com/office/drawing/2014/main" id="{4122D19A-9214-0643-02A3-C189E71E725E}"/>
              </a:ext>
            </a:extLst>
          </p:cNvPr>
          <p:cNvSpPr txBox="1"/>
          <p:nvPr/>
        </p:nvSpPr>
        <p:spPr>
          <a:xfrm>
            <a:off x="3811522" y="1978052"/>
            <a:ext cx="856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  <a:p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/>
          </a:p>
        </p:txBody>
      </p:sp>
      <p:sp>
        <p:nvSpPr>
          <p:cNvPr id="1408" name="TextBox 1407">
            <a:extLst>
              <a:ext uri="{FF2B5EF4-FFF2-40B4-BE49-F238E27FC236}">
                <a16:creationId xmlns:a16="http://schemas.microsoft.com/office/drawing/2014/main" id="{CC55BDEB-918F-A77B-D1F6-473FC18DA824}"/>
              </a:ext>
            </a:extLst>
          </p:cNvPr>
          <p:cNvSpPr txBox="1"/>
          <p:nvPr/>
        </p:nvSpPr>
        <p:spPr>
          <a:xfrm>
            <a:off x="5296302" y="1557675"/>
            <a:ext cx="1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name</a:t>
            </a:r>
          </a:p>
          <a:p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/>
          </a:p>
        </p:txBody>
      </p:sp>
      <p:sp>
        <p:nvSpPr>
          <p:cNvPr id="1409" name="TextBox 1408">
            <a:extLst>
              <a:ext uri="{FF2B5EF4-FFF2-40B4-BE49-F238E27FC236}">
                <a16:creationId xmlns:a16="http://schemas.microsoft.com/office/drawing/2014/main" id="{23BE33F7-A8E4-4319-EBF0-554737208704}"/>
              </a:ext>
            </a:extLst>
          </p:cNvPr>
          <p:cNvSpPr txBox="1"/>
          <p:nvPr/>
        </p:nvSpPr>
        <p:spPr>
          <a:xfrm>
            <a:off x="5400902" y="748446"/>
            <a:ext cx="85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/>
          </a:p>
        </p:txBody>
      </p:sp>
      <p:sp>
        <p:nvSpPr>
          <p:cNvPr id="1410" name="TextBox 1409">
            <a:extLst>
              <a:ext uri="{FF2B5EF4-FFF2-40B4-BE49-F238E27FC236}">
                <a16:creationId xmlns:a16="http://schemas.microsoft.com/office/drawing/2014/main" id="{C3A40AFD-83CF-DD58-4765-B187F1130CE7}"/>
              </a:ext>
            </a:extLst>
          </p:cNvPr>
          <p:cNvSpPr txBox="1"/>
          <p:nvPr/>
        </p:nvSpPr>
        <p:spPr>
          <a:xfrm>
            <a:off x="6996655" y="3192888"/>
            <a:ext cx="856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en-P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/>
          </a:p>
        </p:txBody>
      </p:sp>
      <p:sp>
        <p:nvSpPr>
          <p:cNvPr id="1411" name="TextBox 1410">
            <a:extLst>
              <a:ext uri="{FF2B5EF4-FFF2-40B4-BE49-F238E27FC236}">
                <a16:creationId xmlns:a16="http://schemas.microsoft.com/office/drawing/2014/main" id="{B56EB2B6-CAF5-333C-79A0-A22395A7737A}"/>
              </a:ext>
            </a:extLst>
          </p:cNvPr>
          <p:cNvSpPr txBox="1"/>
          <p:nvPr/>
        </p:nvSpPr>
        <p:spPr>
          <a:xfrm>
            <a:off x="5478365" y="3192888"/>
            <a:ext cx="856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  <a:p>
            <a:endParaRPr lang="en-P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T" dirty="0"/>
          </a:p>
        </p:txBody>
      </p:sp>
      <p:sp>
        <p:nvSpPr>
          <p:cNvPr id="1412" name="TextBox 1411">
            <a:extLst>
              <a:ext uri="{FF2B5EF4-FFF2-40B4-BE49-F238E27FC236}">
                <a16:creationId xmlns:a16="http://schemas.microsoft.com/office/drawing/2014/main" id="{529098A7-EF10-FE7B-BF4D-C95A1DEA8085}"/>
              </a:ext>
            </a:extLst>
          </p:cNvPr>
          <p:cNvSpPr txBox="1"/>
          <p:nvPr/>
        </p:nvSpPr>
        <p:spPr>
          <a:xfrm>
            <a:off x="3065563" y="-36876"/>
            <a:ext cx="320521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T" sz="3200" dirty="0">
                <a:solidFill>
                  <a:schemeClr val="lt1"/>
                </a:solidFill>
                <a:latin typeface="Squada One"/>
                <a:sym typeface="Squada One"/>
              </a:rPr>
              <a:t>Estrutura Frontend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4"/>
          <p:cNvSpPr txBox="1">
            <a:spLocks noGrp="1"/>
          </p:cNvSpPr>
          <p:nvPr>
            <p:ph type="subTitle" idx="1"/>
          </p:nvPr>
        </p:nvSpPr>
        <p:spPr>
          <a:xfrm>
            <a:off x="4572000" y="951527"/>
            <a:ext cx="3776411" cy="1143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correta de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72" name="Google Shape;972;p114"/>
          <p:cNvSpPr txBox="1">
            <a:spLocks noGrp="1"/>
          </p:cNvSpPr>
          <p:nvPr>
            <p:ph type="subTitle" idx="2"/>
          </p:nvPr>
        </p:nvSpPr>
        <p:spPr>
          <a:xfrm>
            <a:off x="4902770" y="3179172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da espera para entrar no jogo / jogada do adversário (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667656" y="2095105"/>
            <a:ext cx="2857989" cy="696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dirty="0"/>
              <a:t>Dificuldades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8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70;p114">
            <a:extLst>
              <a:ext uri="{FF2B5EF4-FFF2-40B4-BE49-F238E27FC236}">
                <a16:creationId xmlns:a16="http://schemas.microsoft.com/office/drawing/2014/main" id="{E0D13735-8954-F992-8D98-F433D6891C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64455" y="2056549"/>
            <a:ext cx="2874963" cy="103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dirty="0"/>
              <a:t>Melhorias</a:t>
            </a:r>
            <a:endParaRPr dirty="0"/>
          </a:p>
        </p:txBody>
      </p:sp>
      <p:sp>
        <p:nvSpPr>
          <p:cNvPr id="8" name="Google Shape;971;p114">
            <a:extLst>
              <a:ext uri="{FF2B5EF4-FFF2-40B4-BE49-F238E27FC236}">
                <a16:creationId xmlns:a16="http://schemas.microsoft.com/office/drawing/2014/main" id="{DCA55A47-1BCA-EC18-3707-116A848DFC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1118441"/>
            <a:ext cx="3776411" cy="751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Cancelamento da procura de jogo</a:t>
            </a:r>
          </a:p>
        </p:txBody>
      </p:sp>
      <p:sp>
        <p:nvSpPr>
          <p:cNvPr id="9" name="Google Shape;971;p114">
            <a:extLst>
              <a:ext uri="{FF2B5EF4-FFF2-40B4-BE49-F238E27FC236}">
                <a16:creationId xmlns:a16="http://schemas.microsoft.com/office/drawing/2014/main" id="{2A43D4D7-C376-5207-30AC-73E759219100}"/>
              </a:ext>
            </a:extLst>
          </p:cNvPr>
          <p:cNvSpPr txBox="1">
            <a:spLocks/>
          </p:cNvSpPr>
          <p:nvPr/>
        </p:nvSpPr>
        <p:spPr>
          <a:xfrm>
            <a:off x="4572000" y="3418956"/>
            <a:ext cx="3776411" cy="114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Temporização das jogadas</a:t>
            </a:r>
          </a:p>
        </p:txBody>
      </p:sp>
    </p:spTree>
    <p:extLst>
      <p:ext uri="{BB962C8B-B14F-4D97-AF65-F5344CB8AC3E}">
        <p14:creationId xmlns:p14="http://schemas.microsoft.com/office/powerpoint/2010/main" val="24760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843">
            <a:extLst>
              <a:ext uri="{FF2B5EF4-FFF2-40B4-BE49-F238E27FC236}">
                <a16:creationId xmlns:a16="http://schemas.microsoft.com/office/drawing/2014/main" id="{375A538A-5FBE-57F6-B02D-25F4FFC5A3F9}"/>
              </a:ext>
            </a:extLst>
          </p:cNvPr>
          <p:cNvSpPr txBox="1"/>
          <p:nvPr/>
        </p:nvSpPr>
        <p:spPr>
          <a:xfrm>
            <a:off x="2969393" y="1951331"/>
            <a:ext cx="3205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6000" dirty="0">
                <a:solidFill>
                  <a:schemeClr val="lt1"/>
                </a:solidFill>
                <a:latin typeface="Squada One"/>
                <a:sym typeface="Squada One"/>
              </a:rPr>
              <a:t>Obrigado !</a:t>
            </a:r>
          </a:p>
        </p:txBody>
      </p:sp>
    </p:spTree>
    <p:extLst>
      <p:ext uri="{BB962C8B-B14F-4D97-AF65-F5344CB8AC3E}">
        <p14:creationId xmlns:p14="http://schemas.microsoft.com/office/powerpoint/2010/main" val="414577690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00000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169</Words>
  <Application>Microsoft Office PowerPoint</Application>
  <PresentationFormat>Apresentação no Ecrã (16:9)</PresentationFormat>
  <Paragraphs>57</Paragraphs>
  <Slides>8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Baskerville</vt:lpstr>
      <vt:lpstr>Squada One</vt:lpstr>
      <vt:lpstr>Arial</vt:lpstr>
      <vt:lpstr>Fira Sans Extra Condensed Medium</vt:lpstr>
      <vt:lpstr>Roboto Condensed Light</vt:lpstr>
      <vt:lpstr>Times New Roman</vt:lpstr>
      <vt:lpstr>Tech Startup XL by Slidesgo</vt:lpstr>
      <vt:lpstr> Gomoku </vt:lpstr>
      <vt:lpstr>Apresentação do PowerPoint</vt:lpstr>
      <vt:lpstr>Apresentação do PowerPoint</vt:lpstr>
      <vt:lpstr>Dificuldades</vt:lpstr>
      <vt:lpstr>Apresentação do PowerPoint</vt:lpstr>
      <vt:lpstr>Dificuldades</vt:lpstr>
      <vt:lpstr>Melhorias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Gomoku</dc:title>
  <dc:creator>Vasco Branco</dc:creator>
  <cp:lastModifiedBy>Vasco Branco</cp:lastModifiedBy>
  <cp:revision>2</cp:revision>
  <dcterms:modified xsi:type="dcterms:W3CDTF">2023-12-19T22:48:47Z</dcterms:modified>
</cp:coreProperties>
</file>