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4741" autoAdjust="0"/>
    <p:restoredTop sz="94660"/>
  </p:normalViewPr>
  <p:slideViewPr>
    <p:cSldViewPr>
      <p:cViewPr varScale="1">
        <p:scale>
          <a:sx n="65" d="100"/>
          <a:sy n="65" d="100"/>
        </p:scale>
        <p:origin x="-708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novo\OneDrive\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analysis.xlsx]employee performance analysis!PivotTable4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95966263915287"/>
          <c:y val="0.14454121806202808"/>
          <c:w val="0.6634851268591426"/>
          <c:h val="0.7241509915427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 VERY HIGH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analysis'!$B$5:$B$15</c:f>
              <c:numCache>
                <c:formatCode>General</c:formatCode>
                <c:ptCount val="10"/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analysis'!$C$5:$C$15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analysis'!$D$5:$D$15</c:f>
              <c:numCache>
                <c:formatCode>General</c:formatCode>
                <c:ptCount val="10"/>
                <c:pt idx="0">
                  <c:v>35.0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analysis'!$E$3:$E$4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analysis'!$E$5:$E$15</c:f>
              <c:numCache>
                <c:formatCode>General</c:formatCode>
                <c:ptCount val="10"/>
                <c:pt idx="0">
                  <c:v>84.0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analysis'!$F$3:$F$4</c:f>
              <c:strCache>
                <c:ptCount val="1"/>
                <c:pt idx="0">
                  <c:v>VERY  HIGH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analysis'!$F$5:$F$15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1.0</c:v>
                </c:pt>
                <c:pt idx="5">
                  <c:v>1.0</c:v>
                </c:pt>
                <c:pt idx="6">
                  <c:v>3.0</c:v>
                </c:pt>
                <c:pt idx="7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5"/>
          <c:order val="5"/>
          <c:tx>
            <c:strRef>
              <c:f>'employee performance analysis'!$G$3:$G$4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analysis'!$G$5:$G$15</c:f>
              <c:numCache>
                <c:formatCode>General</c:formatCode>
                <c:ptCount val="10"/>
                <c:pt idx="0">
                  <c:v>14.0</c:v>
                </c:pt>
                <c:pt idx="1">
                  <c:v>13.0</c:v>
                </c:pt>
                <c:pt idx="2">
                  <c:v>12.0</c:v>
                </c:pt>
                <c:pt idx="3">
                  <c:v>7.0</c:v>
                </c:pt>
                <c:pt idx="4">
                  <c:v>14.0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12.0</c:v>
                </c:pt>
                <c:pt idx="9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556288"/>
        <c:axId val="92055808"/>
      </c:barChart>
      <c:catAx>
        <c:axId val="88556288"/>
        <c:scaling>
          <c:orientation val="minMax"/>
        </c:scaling>
        <c:delete val="0"/>
        <c:axPos val="b"/>
        <c:majorTickMark val="out"/>
        <c:minorTickMark val="none"/>
        <c:tickLblPos val="nextTo"/>
        <c:crossAx val="92055808"/>
        <c:crosses val="autoZero"/>
        <c:auto val="1"/>
        <c:lblAlgn val="ctr"/>
        <c:lblOffset val="100"/>
        <c:noMultiLvlLbl val="0"/>
      </c:catAx>
      <c:valAx>
        <c:axId val="9205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556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err="1" smtClean="0"/>
              <a:t>NAME:</a:t>
            </a:r>
            <a:r>
              <a:rPr dirty="0" sz="2400" lang="en-US" err="1" smtClean="0"/>
              <a:t>M</a:t>
            </a:r>
            <a:r>
              <a:rPr dirty="0" sz="2400" lang="en-US" err="1" smtClean="0"/>
              <a:t>.</a:t>
            </a:r>
            <a:r>
              <a:rPr dirty="0" sz="2400" lang="en-US" err="1" smtClean="0"/>
              <a:t>V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b</a:t>
            </a:r>
            <a:r>
              <a:rPr dirty="0" sz="2400" lang="en-US" err="1" smtClean="0"/>
              <a:t>e</a:t>
            </a:r>
            <a:r>
              <a:rPr dirty="0" sz="2400" lang="en-US" err="1" smtClean="0"/>
              <a:t>e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b</a:t>
            </a:r>
            <a:r>
              <a:rPr dirty="0" sz="2400" lang="en-US" err="1" smtClean="0"/>
              <a:t>e</a:t>
            </a:r>
            <a:r>
              <a:rPr dirty="0" sz="2400" lang="en-US" err="1" smtClean="0"/>
              <a:t>g</a:t>
            </a:r>
            <a:r>
              <a:rPr dirty="0" sz="2400" lang="en-US" err="1" smtClean="0"/>
              <a:t>u</a:t>
            </a:r>
            <a:r>
              <a:rPr dirty="0" sz="2400" lang="en-US" err="1" smtClean="0"/>
              <a:t>m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</a:t>
            </a:r>
            <a:r>
              <a:rPr dirty="0" sz="2400" lang="en-US" smtClean="0"/>
              <a:t>EDA53DA45B9BCEAA98B4BE3B2C94326A</a:t>
            </a:r>
            <a:r>
              <a:rPr dirty="0" sz="2400" lang="en-US" smtClean="0"/>
              <a:t> </a:t>
            </a:r>
            <a:r>
              <a:rPr dirty="0" sz="2400" lang="en-US" err="1" smtClean="0"/>
              <a:t>DEPARTMENT:B.com</a:t>
            </a:r>
            <a:r>
              <a:rPr dirty="0" sz="2400" lang="en-US" smtClean="0"/>
              <a:t>(corporate </a:t>
            </a:r>
            <a:r>
              <a:rPr dirty="0" sz="2400" lang="en-US" err="1" smtClean="0"/>
              <a:t>secretaryship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err="1" smtClean="0"/>
              <a:t>COLLEGE:Agurchand</a:t>
            </a:r>
            <a:r>
              <a:rPr dirty="0" sz="2400" lang="en-US" smtClean="0"/>
              <a:t> </a:t>
            </a:r>
            <a:r>
              <a:rPr dirty="0" sz="2400" lang="en-US" err="1" smtClean="0"/>
              <a:t>Manmull</a:t>
            </a:r>
            <a:r>
              <a:rPr dirty="0" sz="2400" lang="en-US" smtClean="0"/>
              <a:t> Jain college</a:t>
            </a:r>
          </a:p>
          <a:p>
            <a:endParaRPr dirty="0" sz="2400" lang="en-GB" smtClean="0"/>
          </a:p>
          <a:p>
            <a:endParaRPr dirty="0" sz="2400" lang="en-US" smtClean="0"/>
          </a:p>
          <a:p>
            <a:r>
              <a:rPr dirty="0" sz="2400" lang="en-US" smtClean="0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Rectangle 9"/>
          <p:cNvSpPr/>
          <p:nvPr/>
        </p:nvSpPr>
        <p:spPr>
          <a:xfrm>
            <a:off x="595274" y="1500175"/>
            <a:ext cx="8548726" cy="4701541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800" lang="en-GB" smtClean="0"/>
              <a:t>Work  flow automation:</a:t>
            </a:r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Automate performance review cycles </a:t>
            </a:r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Streamline data collection and analysis       </a:t>
            </a:r>
            <a:endParaRPr dirty="0" sz="2800" lang="en-US" smtClean="0"/>
          </a:p>
          <a:p>
            <a:pPr indent="-342900" marL="342900">
              <a:buAutoNum type="arabicPeriod" startAt="2"/>
            </a:pPr>
            <a:r>
              <a:rPr dirty="0" sz="2800" lang="en-GB" smtClean="0"/>
              <a:t>Data analysis:</a:t>
            </a:r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By using employee data set in </a:t>
            </a:r>
            <a:r>
              <a:rPr dirty="0" sz="2800" lang="en-GB" err="1" smtClean="0"/>
              <a:t>edunet</a:t>
            </a:r>
            <a:endParaRPr dirty="0" sz="2800" lang="en-GB" smtClean="0"/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Analysis the performance of employee   </a:t>
            </a:r>
          </a:p>
          <a:p>
            <a:pPr indent="-342900" marL="342900"/>
            <a:r>
              <a:rPr dirty="0" sz="2800" lang="en-GB" smtClean="0"/>
              <a:t>3.   Objectives :</a:t>
            </a:r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Boost employee engagement and growth</a:t>
            </a:r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Integrate data from various source     </a:t>
            </a:r>
          </a:p>
          <a:p>
            <a:pPr indent="-342900" marL="342900">
              <a:buAutoNum type="arabicPeriod" startAt="4"/>
            </a:pPr>
            <a:r>
              <a:rPr dirty="0" sz="2800" lang="en-GB" smtClean="0"/>
              <a:t>Data cleaning:</a:t>
            </a:r>
          </a:p>
          <a:p>
            <a:pPr indent="-342900" marL="342900">
              <a:buFont typeface="Arial" pitchFamily="34" charset="0"/>
              <a:buChar char="•"/>
            </a:pPr>
            <a:r>
              <a:rPr dirty="0" sz="2800" lang="en-GB" smtClean="0"/>
              <a:t> Data clean the employee exit date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809720" y="1571612"/>
          <a:ext cx="6750056" cy="34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2"/>
          <p:cNvSpPr txBox="1"/>
          <p:nvPr/>
        </p:nvSpPr>
        <p:spPr>
          <a:xfrm>
            <a:off x="0" y="1500174"/>
            <a:ext cx="11739602" cy="34442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dirty="0" sz="2800" lang="en-GB" smtClean="0"/>
              <a:t>By implementing this solution, organizations can create a culture of continuous improvement, innovation, and growth, ultimately </a:t>
            </a:r>
          </a:p>
          <a:p>
            <a:pPr indent="-457200" marL="457200">
              <a:buFont typeface="Wingdings" pitchFamily="2" charset="2"/>
              <a:buChar char="v"/>
            </a:pPr>
            <a:r>
              <a:rPr dirty="0" sz="2800" lang="en-GB" smtClean="0"/>
              <a:t> </a:t>
            </a:r>
            <a:r>
              <a:rPr dirty="0" sz="2800" lang="en-GB" smtClean="0"/>
              <a:t>Increased employee satisfaction and retention</a:t>
            </a:r>
          </a:p>
          <a:p>
            <a:pPr>
              <a:buFont typeface="Wingdings" pitchFamily="2" charset="2"/>
              <a:buChar char="v"/>
            </a:pPr>
            <a:r>
              <a:rPr dirty="0" sz="2800" lang="en-GB" smtClean="0"/>
              <a:t>Improved  productivity and efficiency</a:t>
            </a:r>
          </a:p>
          <a:p>
            <a:pPr>
              <a:buFont typeface="Wingdings" pitchFamily="2" charset="2"/>
              <a:buChar char="v"/>
            </a:pPr>
            <a:r>
              <a:rPr dirty="0" sz="2800" lang="en-GB" smtClean="0"/>
              <a:t> Enhanced competitiveness and business success  </a:t>
            </a:r>
          </a:p>
          <a:p>
            <a:pPr>
              <a:buFont typeface="Wingdings" pitchFamily="2" charset="2"/>
              <a:buChar char="v"/>
            </a:pPr>
            <a:r>
              <a:rPr dirty="0" sz="2800" lang="en-GB" smtClean="0"/>
              <a:t>Streamline performance review cycles     </a:t>
            </a:r>
          </a:p>
          <a:p>
            <a:pPr>
              <a:buFont typeface="Wingdings" pitchFamily="2" charset="2"/>
              <a:buChar char="v"/>
            </a:pPr>
            <a:r>
              <a:rPr dirty="0" sz="2800" lang="en-GB" smtClean="0"/>
              <a:t> Gain actionable insights for development </a:t>
            </a:r>
          </a:p>
          <a:p>
            <a:pPr>
              <a:buFont typeface="Wingdings" pitchFamily="2" charset="2"/>
              <a:buChar char="v"/>
            </a:pPr>
            <a:r>
              <a:rPr dirty="0" sz="2800" lang="en-GB" smtClean="0"/>
              <a:t>Get a comprehensive view of employee </a:t>
            </a:r>
            <a:r>
              <a:rPr dirty="0" sz="2800" lang="en-GB" smtClean="0"/>
              <a:t>performance                                 </a:t>
            </a:r>
            <a:r>
              <a:rPr dirty="0" sz="2400" lang="en-GB" smtClean="0"/>
              <a:t>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69" name="TextBox 12"/>
          <p:cNvSpPr txBox="1"/>
          <p:nvPr/>
        </p:nvSpPr>
        <p:spPr>
          <a:xfrm>
            <a:off x="881026" y="1714488"/>
            <a:ext cx="5929354" cy="2606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GB" smtClean="0"/>
              <a:t>Limited visibility into employee performance level and inadequate identification and recognition of high-performance employees and overview of all female and male performance level.</a:t>
            </a:r>
            <a:endParaRPr dirty="0" sz="2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7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3"/>
          <p:cNvSpPr txBox="1"/>
          <p:nvPr/>
        </p:nvSpPr>
        <p:spPr>
          <a:xfrm>
            <a:off x="809588" y="925788"/>
            <a:ext cx="7715304" cy="5958839"/>
          </a:xfrm>
          <a:prstGeom prst="rect"/>
          <a:noFill/>
        </p:spPr>
        <p:txBody>
          <a:bodyPr anchor="ctr"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600" lang="en-GB" smtClean="0"/>
              <a:t>Collecting and analyse employee performance data from various source.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Develop a performance metrics framework and scoring system .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Create a dashboard for visualisation and tracking of employee performance.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Develop a comprehensive framework for  employee performance analysis.</a:t>
            </a:r>
            <a:endParaRPr dirty="0" sz="3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82" name="TextBox 8"/>
          <p:cNvSpPr txBox="1"/>
          <p:nvPr/>
        </p:nvSpPr>
        <p:spPr>
          <a:xfrm>
            <a:off x="809588" y="1714488"/>
            <a:ext cx="7572428" cy="40538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4400" lang="en-GB" smtClean="0"/>
              <a:t>Employees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Managers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err="1" smtClean="0"/>
              <a:t>Supervisior</a:t>
            </a:r>
            <a:endParaRPr dirty="0" sz="4400" lang="en-GB" smtClean="0"/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Leaders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Executives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Department heads</a:t>
            </a:r>
            <a:endParaRPr dirty="0" sz="4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88" name="TextBox 9"/>
          <p:cNvSpPr txBox="1"/>
          <p:nvPr/>
        </p:nvSpPr>
        <p:spPr>
          <a:xfrm>
            <a:off x="2881290" y="1714488"/>
            <a:ext cx="7573837" cy="4053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4400" lang="en-GB" smtClean="0"/>
              <a:t>Conditional </a:t>
            </a:r>
            <a:r>
              <a:rPr dirty="0" sz="4400" lang="en-GB" err="1" smtClean="0"/>
              <a:t>formating</a:t>
            </a:r>
            <a:r>
              <a:rPr dirty="0" sz="4400" lang="en-GB" smtClean="0"/>
              <a:t>-missing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Filter-remove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Formula-performance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Pivot-summary</a:t>
            </a:r>
          </a:p>
          <a:p>
            <a:pPr>
              <a:buFont typeface="Arial" pitchFamily="34" charset="0"/>
              <a:buChar char="•"/>
            </a:pPr>
            <a:r>
              <a:rPr dirty="0" sz="4400" lang="en-GB" smtClean="0"/>
              <a:t>Graph-data </a:t>
            </a:r>
            <a:r>
              <a:rPr dirty="0" sz="4400" lang="en-GB" err="1" smtClean="0"/>
              <a:t>visulization</a:t>
            </a:r>
            <a:endParaRPr dirty="0" sz="44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523836" y="214290"/>
            <a:ext cx="10912831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0" name="TextBox 3"/>
          <p:cNvSpPr txBox="1"/>
          <p:nvPr/>
        </p:nvSpPr>
        <p:spPr>
          <a:xfrm>
            <a:off x="452398" y="1214422"/>
            <a:ext cx="6844314" cy="4892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600" lang="en-GB" smtClean="0"/>
              <a:t>Employee data set-</a:t>
            </a:r>
            <a:r>
              <a:rPr dirty="0" sz="3600" lang="en-GB" err="1" smtClean="0"/>
              <a:t>kaggle</a:t>
            </a:r>
            <a:endParaRPr dirty="0" sz="3600" lang="en-GB" smtClean="0"/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26-features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9-feature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Employee id number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Name-text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err="1" smtClean="0"/>
              <a:t>Employe</a:t>
            </a:r>
            <a:r>
              <a:rPr dirty="0" sz="3600" lang="en-US" smtClean="0"/>
              <a:t> type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Gender-</a:t>
            </a:r>
            <a:r>
              <a:rPr dirty="0" sz="3600" lang="en-GB" err="1" smtClean="0"/>
              <a:t>male,female</a:t>
            </a:r>
            <a:endParaRPr dirty="0" sz="3600" lang="en-GB" smtClean="0"/>
          </a:p>
          <a:p>
            <a:pPr>
              <a:buFont typeface="Arial" pitchFamily="34" charset="0"/>
              <a:buChar char="•"/>
            </a:pPr>
            <a:r>
              <a:rPr dirty="0" sz="3600" lang="en-GB" smtClean="0"/>
              <a:t>Employee rating-number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sz="4250" spc="85"/>
              <a:t> </a:t>
            </a:r>
            <a:r>
              <a:rPr sz="4250" spc="10" smtClean="0"/>
              <a:t>IN</a:t>
            </a:r>
            <a:r>
              <a:rPr sz="4250" spc="-5" smtClean="0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9"/>
          <p:cNvSpPr txBox="1"/>
          <p:nvPr/>
        </p:nvSpPr>
        <p:spPr>
          <a:xfrm>
            <a:off x="1023902" y="1571612"/>
            <a:ext cx="10501386" cy="134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/>
            <a:r>
              <a:rPr dirty="0" sz="2800" lang="en-GB" smtClean="0"/>
              <a:t>By cleaning data set </a:t>
            </a:r>
            <a:r>
              <a:rPr dirty="0" sz="2800" lang="en-GB" err="1" smtClean="0"/>
              <a:t>i</a:t>
            </a:r>
            <a:r>
              <a:rPr dirty="0" sz="2800" lang="en-GB" smtClean="0"/>
              <a:t> use </a:t>
            </a:r>
            <a:r>
              <a:rPr dirty="0" sz="2800" lang="en-GB" err="1" smtClean="0"/>
              <a:t>formul</a:t>
            </a:r>
            <a:r>
              <a:rPr dirty="0" sz="2800" lang="en-GB" smtClean="0"/>
              <a:t> </a:t>
            </a:r>
          </a:p>
          <a:p>
            <a:pPr indent="-342900" marL="342900"/>
            <a:endParaRPr dirty="0" sz="2800" lang="en-GB" smtClean="0"/>
          </a:p>
          <a:p>
            <a:pPr indent="-342900" marL="342900"/>
            <a:r>
              <a:rPr dirty="0" sz="2800" lang="en-GB" smtClean="0"/>
              <a:t>=IFS(Z8&gt;=5,”VERY HIGH”,Z8&gt;=4,”HIGH”,Z8&gt;3,”MID”,TRUE,”LOW”)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2024-09-01T13:18:34Z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10d61c3016c2456294274b61ab9e45a7</vt:lpwstr>
  </property>
</Properties>
</file>