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1" r:id="rId6"/>
    <p:sldId id="260" r:id="rId7"/>
    <p:sldId id="264" r:id="rId8"/>
    <p:sldId id="263" r:id="rId9"/>
    <p:sldId id="268" r:id="rId10"/>
    <p:sldId id="267" r:id="rId11"/>
    <p:sldId id="270" r:id="rId12"/>
    <p:sldId id="276" r:id="rId13"/>
    <p:sldId id="273" r:id="rId14"/>
    <p:sldId id="275" r:id="rId15"/>
    <p:sldId id="274" r:id="rId16"/>
    <p:sldId id="265"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u-HU" smtClean="0"/>
              <a:t>Mintacím szerkesztése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smtClean="0"/>
              <a:t>Mintaszöveg szerkesztése</a:t>
            </a:r>
          </a:p>
        </p:txBody>
      </p:sp>
      <p:sp>
        <p:nvSpPr>
          <p:cNvPr id="3" name="Date Placeholder 2"/>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u-HU" smtClean="0"/>
              <a:t>Mintacím szerkesztése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u-HU" smtClean="0"/>
              <a:t>Mintacím szerkesztése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smtClean="0"/>
              <a:t>Mintaszöveg szerkesztése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u-HU" smtClean="0"/>
              <a:t>Mintacím szerkesztése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u-HU" smtClean="0"/>
              <a:t>Mintacím szerkesztése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u-HU" smtClean="0"/>
              <a:t>Mintaszöveg szerkesztése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u-HU" smtClean="0"/>
              <a:t>Mintacím szerkesztése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u-HU" smtClean="0"/>
              <a:t>Mintaszöveg szerkesztése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nchor="ct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u-HU" smtClean="0"/>
              <a:t>Mintacím szerkesztése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u-HU" smtClean="0"/>
              <a:t>Mintacím szerkesztése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12/7/2023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normAutofit/>
          </a:bodyPr>
          <a:lstStyle/>
          <a:p>
            <a:r>
              <a:rPr lang="hu-HU" sz="2400" dirty="0"/>
              <a:t>Tervezési minták egy OO programozási nyelvben:</a:t>
            </a:r>
            <a:br>
              <a:rPr lang="hu-HU" sz="2400" dirty="0"/>
            </a:br>
            <a:r>
              <a:rPr lang="hu-HU" sz="2400" dirty="0"/>
              <a:t>MVC, mint modell-nézet-vezérlő minta és néhány másik</a:t>
            </a:r>
            <a:r>
              <a:rPr lang="hu-HU" dirty="0"/>
              <a:t/>
            </a:r>
            <a:br>
              <a:rPr lang="hu-HU" dirty="0"/>
            </a:br>
            <a:endParaRPr lang="hu-HU" dirty="0"/>
          </a:p>
        </p:txBody>
      </p:sp>
      <p:sp>
        <p:nvSpPr>
          <p:cNvPr id="3" name="Alcím 2"/>
          <p:cNvSpPr>
            <a:spLocks noGrp="1"/>
          </p:cNvSpPr>
          <p:nvPr>
            <p:ph type="subTitle" idx="1"/>
          </p:nvPr>
        </p:nvSpPr>
        <p:spPr>
          <a:xfrm>
            <a:off x="3183774" y="5137265"/>
            <a:ext cx="3901237" cy="653935"/>
          </a:xfrm>
        </p:spPr>
        <p:txBody>
          <a:bodyPr>
            <a:normAutofit fontScale="92500" lnSpcReduction="20000"/>
          </a:bodyPr>
          <a:lstStyle/>
          <a:p>
            <a:pPr algn="r"/>
            <a:r>
              <a:rPr lang="hu-HU" sz="2400" dirty="0">
                <a:solidFill>
                  <a:schemeClr val="bg1"/>
                </a:solidFill>
              </a:rPr>
              <a:t>Készítette: Váczi Balázs</a:t>
            </a:r>
            <a:br>
              <a:rPr lang="hu-HU" sz="2400" dirty="0">
                <a:solidFill>
                  <a:schemeClr val="bg1"/>
                </a:solidFill>
              </a:rPr>
            </a:br>
            <a:r>
              <a:rPr lang="hu-HU" sz="2400" dirty="0">
                <a:solidFill>
                  <a:schemeClr val="bg1"/>
                </a:solidFill>
              </a:rPr>
              <a:t>EO4LP7</a:t>
            </a:r>
            <a:r>
              <a:rPr lang="hu-HU" sz="2400" dirty="0"/>
              <a:t> </a:t>
            </a:r>
            <a:endParaRPr lang="hu-HU" dirty="0"/>
          </a:p>
        </p:txBody>
      </p:sp>
    </p:spTree>
    <p:extLst>
      <p:ext uri="{BB962C8B-B14F-4D97-AF65-F5344CB8AC3E}">
        <p14:creationId xmlns:p14="http://schemas.microsoft.com/office/powerpoint/2010/main" val="233689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4211" y="4487332"/>
            <a:ext cx="10180523" cy="1955032"/>
          </a:xfrm>
        </p:spPr>
        <p:txBody>
          <a:bodyPr>
            <a:normAutofit/>
          </a:bodyPr>
          <a:lstStyle/>
          <a:p>
            <a:pPr algn="just"/>
            <a:r>
              <a:rPr lang="hu-HU" sz="2000" cap="none" dirty="0">
                <a:solidFill>
                  <a:srgbClr val="FFFFFF"/>
                </a:solidFill>
              </a:rPr>
              <a:t>Iterator</a:t>
            </a:r>
            <a:r>
              <a:rPr lang="hu-HU" sz="1800" cap="none" dirty="0" smtClean="0">
                <a:latin typeface="Söhne"/>
              </a:rPr>
              <a:t>:</a:t>
            </a:r>
            <a:r>
              <a:rPr lang="en-US" sz="1800" cap="none" dirty="0" smtClean="0">
                <a:latin typeface="Söhne"/>
              </a:rPr>
              <a:t> </a:t>
            </a:r>
            <a:r>
              <a:rPr lang="hu-HU" sz="1800" cap="none" dirty="0">
                <a:solidFill>
                  <a:schemeClr val="bg1"/>
                </a:solidFill>
                <a:latin typeface="Söhne"/>
              </a:rPr>
              <a:t>Az Iterator tervezési </a:t>
            </a:r>
            <a:r>
              <a:rPr lang="hu-HU" sz="1800" cap="none" dirty="0" smtClean="0">
                <a:solidFill>
                  <a:schemeClr val="bg1"/>
                </a:solidFill>
                <a:latin typeface="Söhne"/>
              </a:rPr>
              <a:t>minta célja, hogy egy egységes interfészt biztosítson egy aggregátum elemeinek átvizsgálásához anélkül, hogy feltárná az aggregátum belső reprezentációját. Így lehetőséget teremt arra, hogy a kliens kódja az aggregátum eleme között iteráljon anélkül, hogy ismerné azok belső struktúráját.</a:t>
            </a:r>
            <a:r>
              <a:rPr lang="hu-HU" sz="1800" cap="none" dirty="0">
                <a:solidFill>
                  <a:schemeClr val="bg1"/>
                </a:solidFill>
                <a:latin typeface="Söhne"/>
              </a:rPr>
              <a:t/>
            </a:r>
            <a:br>
              <a:rPr lang="hu-HU" sz="1800" cap="none" dirty="0">
                <a:solidFill>
                  <a:schemeClr val="bg1"/>
                </a:solidFill>
                <a:latin typeface="Söhne"/>
              </a:rPr>
            </a:br>
            <a:endParaRPr lang="hu-HU" sz="1700" cap="none" dirty="0">
              <a:solidFill>
                <a:schemeClr val="bg1"/>
              </a:solidFill>
              <a:latin typeface="Söhne"/>
            </a:endParaRPr>
          </a:p>
        </p:txBody>
      </p:sp>
      <p:pic>
        <p:nvPicPr>
          <p:cNvPr id="7" name="Picture 4">
            <a:extLst>
              <a:ext uri="{FF2B5EF4-FFF2-40B4-BE49-F238E27FC236}">
                <a16:creationId xmlns:a16="http://schemas.microsoft.com/office/drawing/2014/main" id="{6C4CCDE5-C63D-AE2E-5109-00EE8ED9A0B3}"/>
              </a:ext>
            </a:extLst>
          </p:cNvPr>
          <p:cNvPicPr>
            <a:picLocks noGrp="1" noChangeAspect="1"/>
          </p:cNvPicPr>
          <p:nvPr>
            <p:ph sz="half" idx="1"/>
          </p:nvPr>
        </p:nvPicPr>
        <p:blipFill>
          <a:blip r:embed="rId2"/>
          <a:stretch>
            <a:fillRect/>
          </a:stretch>
        </p:blipFill>
        <p:spPr>
          <a:xfrm>
            <a:off x="1549728" y="531237"/>
            <a:ext cx="4003174" cy="3923864"/>
          </a:xfrm>
          <a:prstGeom prst="rect">
            <a:avLst/>
          </a:prstGeom>
        </p:spPr>
      </p:pic>
      <p:sp>
        <p:nvSpPr>
          <p:cNvPr id="4" name="Szöveg helye 3"/>
          <p:cNvSpPr>
            <a:spLocks noGrp="1"/>
          </p:cNvSpPr>
          <p:nvPr>
            <p:ph sz="half" idx="2"/>
          </p:nvPr>
        </p:nvSpPr>
        <p:spPr>
          <a:xfrm>
            <a:off x="5938192" y="600074"/>
            <a:ext cx="4934479" cy="3855027"/>
          </a:xfrm>
        </p:spPr>
        <p:txBody>
          <a:bodyPr>
            <a:normAutofit/>
          </a:bodyPr>
          <a:lstStyle/>
          <a:p>
            <a:endParaRPr lang="hu-HU" dirty="0">
              <a:latin typeface="Söhne"/>
            </a:endParaRPr>
          </a:p>
          <a:p>
            <a:endParaRPr lang="hu-HU" dirty="0"/>
          </a:p>
        </p:txBody>
      </p:sp>
      <p:pic>
        <p:nvPicPr>
          <p:cNvPr id="3" name="Kép 2"/>
          <p:cNvPicPr>
            <a:picLocks noChangeAspect="1"/>
          </p:cNvPicPr>
          <p:nvPr/>
        </p:nvPicPr>
        <p:blipFill>
          <a:blip r:embed="rId3"/>
          <a:stretch>
            <a:fillRect/>
          </a:stretch>
        </p:blipFill>
        <p:spPr>
          <a:xfrm>
            <a:off x="6259484" y="531236"/>
            <a:ext cx="4366110" cy="3923865"/>
          </a:xfrm>
          <a:prstGeom prst="rect">
            <a:avLst/>
          </a:prstGeom>
        </p:spPr>
      </p:pic>
    </p:spTree>
    <p:extLst>
      <p:ext uri="{BB962C8B-B14F-4D97-AF65-F5344CB8AC3E}">
        <p14:creationId xmlns:p14="http://schemas.microsoft.com/office/powerpoint/2010/main" val="278210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4211" y="4487332"/>
            <a:ext cx="10180523" cy="1955032"/>
          </a:xfrm>
        </p:spPr>
        <p:txBody>
          <a:bodyPr>
            <a:normAutofit/>
          </a:bodyPr>
          <a:lstStyle/>
          <a:p>
            <a:r>
              <a:rPr lang="hu-HU" sz="2000" cap="none" dirty="0" smtClean="0">
                <a:solidFill>
                  <a:srgbClr val="FFFFFF"/>
                </a:solidFill>
              </a:rPr>
              <a:t>Mediator:</a:t>
            </a:r>
            <a:r>
              <a:rPr lang="en-US" sz="1800" cap="none" dirty="0" smtClean="0">
                <a:latin typeface="Söhne"/>
              </a:rPr>
              <a:t> </a:t>
            </a:r>
            <a:r>
              <a:rPr lang="hu-HU" sz="1800" cap="none" dirty="0" smtClean="0">
                <a:solidFill>
                  <a:schemeClr val="bg1"/>
                </a:solidFill>
                <a:latin typeface="Söhne"/>
              </a:rPr>
              <a:t>A Mediator tervezési minta egy közvetítő osztályt definiál, amely kezeli a komponensek közötti kommunikációt, így azok nem közvetlenül egymással kommunikálnak, hanem közvetítő segítségével. Ez csökkenti a komponensek közötti szoros kapcsolatokat, növeli a rendszer rugalmasságát.</a:t>
            </a:r>
            <a:endParaRPr lang="hu-HU" sz="1800" cap="none" dirty="0">
              <a:solidFill>
                <a:schemeClr val="bg1"/>
              </a:solidFill>
              <a:latin typeface="Söhne"/>
            </a:endParaRPr>
          </a:p>
        </p:txBody>
      </p:sp>
      <p:sp>
        <p:nvSpPr>
          <p:cNvPr id="4" name="Szöveg helye 3"/>
          <p:cNvSpPr>
            <a:spLocks noGrp="1"/>
          </p:cNvSpPr>
          <p:nvPr>
            <p:ph sz="half" idx="2"/>
          </p:nvPr>
        </p:nvSpPr>
        <p:spPr>
          <a:xfrm>
            <a:off x="5938192" y="600074"/>
            <a:ext cx="4934479" cy="3855027"/>
          </a:xfrm>
        </p:spPr>
        <p:txBody>
          <a:bodyPr>
            <a:normAutofit/>
          </a:bodyPr>
          <a:lstStyle/>
          <a:p>
            <a:endParaRPr lang="hu-HU" dirty="0">
              <a:latin typeface="Söhne"/>
            </a:endParaRPr>
          </a:p>
          <a:p>
            <a:endParaRPr lang="hu-HU" dirty="0"/>
          </a:p>
        </p:txBody>
      </p:sp>
      <p:pic>
        <p:nvPicPr>
          <p:cNvPr id="13" name="Tartalom helye 12"/>
          <p:cNvPicPr>
            <a:picLocks noGrp="1" noChangeAspect="1"/>
          </p:cNvPicPr>
          <p:nvPr>
            <p:ph sz="half" idx="1"/>
          </p:nvPr>
        </p:nvPicPr>
        <p:blipFill>
          <a:blip r:embed="rId2"/>
          <a:stretch>
            <a:fillRect/>
          </a:stretch>
        </p:blipFill>
        <p:spPr>
          <a:xfrm>
            <a:off x="1559436" y="685800"/>
            <a:ext cx="4378755" cy="3614738"/>
          </a:xfrm>
          <a:prstGeom prst="rect">
            <a:avLst/>
          </a:prstGeom>
        </p:spPr>
      </p:pic>
      <p:pic>
        <p:nvPicPr>
          <p:cNvPr id="14" name="Kép 13"/>
          <p:cNvPicPr>
            <a:picLocks noChangeAspect="1"/>
          </p:cNvPicPr>
          <p:nvPr/>
        </p:nvPicPr>
        <p:blipFill>
          <a:blip r:embed="rId3"/>
          <a:stretch>
            <a:fillRect/>
          </a:stretch>
        </p:blipFill>
        <p:spPr>
          <a:xfrm>
            <a:off x="6841375" y="685800"/>
            <a:ext cx="4686300" cy="3614738"/>
          </a:xfrm>
          <a:prstGeom prst="rect">
            <a:avLst/>
          </a:prstGeom>
        </p:spPr>
      </p:pic>
    </p:spTree>
    <p:extLst>
      <p:ext uri="{BB962C8B-B14F-4D97-AF65-F5344CB8AC3E}">
        <p14:creationId xmlns:p14="http://schemas.microsoft.com/office/powerpoint/2010/main" val="114423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188036" y="685800"/>
            <a:ext cx="3108960" cy="511233"/>
          </a:xfrm>
        </p:spPr>
        <p:txBody>
          <a:bodyPr/>
          <a:lstStyle/>
          <a:p>
            <a:r>
              <a:rPr lang="hu-HU" dirty="0" err="1"/>
              <a:t>Composite</a:t>
            </a:r>
            <a:endParaRPr lang="hu-HU" dirty="0"/>
          </a:p>
        </p:txBody>
      </p:sp>
      <p:sp>
        <p:nvSpPr>
          <p:cNvPr id="4" name="Szöveg helye 3"/>
          <p:cNvSpPr>
            <a:spLocks noGrp="1"/>
          </p:cNvSpPr>
          <p:nvPr>
            <p:ph type="body" sz="half" idx="2"/>
          </p:nvPr>
        </p:nvSpPr>
        <p:spPr>
          <a:xfrm>
            <a:off x="8188035" y="1429789"/>
            <a:ext cx="3341717" cy="4564611"/>
          </a:xfrm>
        </p:spPr>
        <p:txBody>
          <a:bodyPr>
            <a:normAutofit fontScale="92500"/>
          </a:bodyPr>
          <a:lstStyle/>
          <a:p>
            <a:r>
              <a:rPr lang="hu-HU" dirty="0"/>
              <a:t>A </a:t>
            </a:r>
            <a:r>
              <a:rPr lang="hu-HU" dirty="0" err="1"/>
              <a:t>Composite</a:t>
            </a:r>
            <a:r>
              <a:rPr lang="hu-HU" dirty="0"/>
              <a:t> tervezési minta egy olyan minta, amely lehetővé teszi a kliens számára, hogy egyedi objektumokat és objektumcsoportokat (összetett objektumokat) egyaránt kezeljen úgy, mintha azok egyetlen objektum lennének. Ezt úgy éri el, hogy a kliens számára nincs különbség az egységes objektum és az összetett objektumok között</a:t>
            </a:r>
            <a:r>
              <a:rPr lang="hu-HU" dirty="0" smtClean="0"/>
              <a:t>.</a:t>
            </a:r>
          </a:p>
          <a:p>
            <a:r>
              <a:rPr lang="hu-HU" dirty="0"/>
              <a:t>A minta alkalmazása lehetővé teszi a hierarchikus szerkezetű objektumok létrehozását és kezelését. Minden objektum, akár egyszerű, akár összetett, ugyanazzal az interfésszel rendelkezik, így egységesen kezelhetők.</a:t>
            </a:r>
          </a:p>
        </p:txBody>
      </p:sp>
      <p:pic>
        <p:nvPicPr>
          <p:cNvPr id="8" name="Tartalom helye 7"/>
          <p:cNvPicPr>
            <a:picLocks noGrp="1" noChangeAspect="1"/>
          </p:cNvPicPr>
          <p:nvPr>
            <p:ph idx="1"/>
          </p:nvPr>
        </p:nvPicPr>
        <p:blipFill>
          <a:blip r:embed="rId2"/>
          <a:stretch>
            <a:fillRect/>
          </a:stretch>
        </p:blipFill>
        <p:spPr>
          <a:xfrm>
            <a:off x="1312491" y="386541"/>
            <a:ext cx="5753100" cy="3994266"/>
          </a:xfrm>
          <a:prstGeom prst="rect">
            <a:avLst/>
          </a:prstGeom>
        </p:spPr>
      </p:pic>
      <p:pic>
        <p:nvPicPr>
          <p:cNvPr id="9" name="Kép 8"/>
          <p:cNvPicPr>
            <a:picLocks noChangeAspect="1"/>
          </p:cNvPicPr>
          <p:nvPr/>
        </p:nvPicPr>
        <p:blipFill>
          <a:blip r:embed="rId3"/>
          <a:stretch>
            <a:fillRect/>
          </a:stretch>
        </p:blipFill>
        <p:spPr>
          <a:xfrm>
            <a:off x="1312491" y="4380806"/>
            <a:ext cx="5753100" cy="2306521"/>
          </a:xfrm>
          <a:prstGeom prst="rect">
            <a:avLst/>
          </a:prstGeom>
        </p:spPr>
      </p:pic>
    </p:spTree>
    <p:extLst>
      <p:ext uri="{BB962C8B-B14F-4D97-AF65-F5344CB8AC3E}">
        <p14:creationId xmlns:p14="http://schemas.microsoft.com/office/powerpoint/2010/main" val="211958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6442364" y="1447800"/>
            <a:ext cx="4300248" cy="1143000"/>
          </a:xfrm>
        </p:spPr>
        <p:txBody>
          <a:bodyPr/>
          <a:lstStyle/>
          <a:p>
            <a:r>
              <a:rPr lang="hu-HU" dirty="0" err="1"/>
              <a:t>Singleton</a:t>
            </a:r>
            <a:endParaRPr lang="hu-HU" dirty="0"/>
          </a:p>
        </p:txBody>
      </p:sp>
      <p:sp>
        <p:nvSpPr>
          <p:cNvPr id="7" name="Szöveg helye 6"/>
          <p:cNvSpPr>
            <a:spLocks noGrp="1"/>
          </p:cNvSpPr>
          <p:nvPr>
            <p:ph type="body" sz="half" idx="2"/>
          </p:nvPr>
        </p:nvSpPr>
        <p:spPr>
          <a:xfrm>
            <a:off x="6442364" y="2777066"/>
            <a:ext cx="4301836" cy="2817399"/>
          </a:xfrm>
        </p:spPr>
        <p:txBody>
          <a:bodyPr>
            <a:normAutofit/>
          </a:bodyPr>
          <a:lstStyle/>
          <a:p>
            <a:r>
              <a:rPr lang="hu-HU" dirty="0"/>
              <a:t>A </a:t>
            </a:r>
            <a:r>
              <a:rPr lang="hu-HU" dirty="0" err="1"/>
              <a:t>Singleton</a:t>
            </a:r>
            <a:r>
              <a:rPr lang="hu-HU" dirty="0"/>
              <a:t> tervezési minta egy olyan minta, amely egyetlen osztálypéldány létrehozását biztosítja, és egy globális pontot kínál az alkalmazás számára annak eléréséhez. Ez biztosítja, hogy az osztályból csak egy példány létezzen, és biztosítja a hozzáférést ehhez a példányhoz.</a:t>
            </a:r>
          </a:p>
        </p:txBody>
      </p:sp>
      <p:pic>
        <p:nvPicPr>
          <p:cNvPr id="19" name="Kép helye 18"/>
          <p:cNvPicPr>
            <a:picLocks noGrp="1" noChangeAspect="1"/>
          </p:cNvPicPr>
          <p:nvPr>
            <p:ph type="pic" idx="1"/>
          </p:nvPr>
        </p:nvPicPr>
        <p:blipFill>
          <a:blip r:embed="rId2"/>
          <a:srcRect l="1634" r="1634"/>
          <a:stretch>
            <a:fillRect/>
          </a:stretch>
        </p:blipFill>
        <p:spPr>
          <a:xfrm>
            <a:off x="989014" y="914400"/>
            <a:ext cx="5243291" cy="4871258"/>
          </a:xfrm>
          <a:prstGeom prst="rect">
            <a:avLst/>
          </a:prstGeom>
        </p:spPr>
      </p:pic>
    </p:spTree>
    <p:extLst>
      <p:ext uri="{BB962C8B-B14F-4D97-AF65-F5344CB8AC3E}">
        <p14:creationId xmlns:p14="http://schemas.microsoft.com/office/powerpoint/2010/main" val="254830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545484" y="685800"/>
            <a:ext cx="2197128" cy="1371600"/>
          </a:xfrm>
        </p:spPr>
        <p:txBody>
          <a:bodyPr/>
          <a:lstStyle/>
          <a:p>
            <a:r>
              <a:rPr lang="hu-HU" dirty="0" err="1">
                <a:solidFill>
                  <a:srgbClr val="FFFFFF"/>
                </a:solidFill>
              </a:rPr>
              <a:t>Template</a:t>
            </a:r>
            <a:r>
              <a:rPr lang="hu-HU" dirty="0">
                <a:solidFill>
                  <a:srgbClr val="FFFFFF"/>
                </a:solidFill>
              </a:rPr>
              <a:t> </a:t>
            </a:r>
            <a:r>
              <a:rPr lang="hu-HU" dirty="0" err="1">
                <a:solidFill>
                  <a:srgbClr val="FFFFFF"/>
                </a:solidFill>
              </a:rPr>
              <a:t>Method</a:t>
            </a:r>
            <a:endParaRPr lang="hu-HU" dirty="0"/>
          </a:p>
        </p:txBody>
      </p:sp>
      <p:sp>
        <p:nvSpPr>
          <p:cNvPr id="4" name="Szöveg helye 3"/>
          <p:cNvSpPr>
            <a:spLocks noGrp="1"/>
          </p:cNvSpPr>
          <p:nvPr>
            <p:ph type="body" sz="half" idx="2"/>
          </p:nvPr>
        </p:nvSpPr>
        <p:spPr>
          <a:xfrm>
            <a:off x="8620298" y="2209799"/>
            <a:ext cx="2122314" cy="3850179"/>
          </a:xfrm>
        </p:spPr>
        <p:txBody>
          <a:bodyPr>
            <a:normAutofit fontScale="85000" lnSpcReduction="20000"/>
          </a:bodyPr>
          <a:lstStyle/>
          <a:p>
            <a:r>
              <a:rPr lang="hu-HU" dirty="0"/>
              <a:t>A </a:t>
            </a:r>
            <a:r>
              <a:rPr lang="hu-HU" dirty="0" err="1"/>
              <a:t>Template</a:t>
            </a:r>
            <a:r>
              <a:rPr lang="hu-HU" dirty="0"/>
              <a:t> </a:t>
            </a:r>
            <a:r>
              <a:rPr lang="hu-HU" dirty="0" err="1"/>
              <a:t>Method</a:t>
            </a:r>
            <a:r>
              <a:rPr lang="hu-HU" dirty="0"/>
              <a:t> tervezési minta olyan minta, amely egy algoritmus alapstruktúráját határozza meg egy osztályban, de néhány lépést a leszármazott osztályokra hagy. A </a:t>
            </a:r>
            <a:r>
              <a:rPr lang="hu-HU" dirty="0" err="1"/>
              <a:t>Template</a:t>
            </a:r>
            <a:r>
              <a:rPr lang="hu-HU" dirty="0"/>
              <a:t> </a:t>
            </a:r>
            <a:r>
              <a:rPr lang="hu-HU" dirty="0" err="1"/>
              <a:t>Method</a:t>
            </a:r>
            <a:r>
              <a:rPr lang="hu-HU" dirty="0"/>
              <a:t> tervezési minta lehetővé teszi, hogy az algoritmus lépései nevezzünk őket "képzeletbeli pontoknak" vagy "</a:t>
            </a:r>
            <a:r>
              <a:rPr lang="hu-HU" dirty="0" err="1"/>
              <a:t>hook</a:t>
            </a:r>
            <a:r>
              <a:rPr lang="hu-HU" dirty="0"/>
              <a:t>-oknak", amelyeket a leszármazott osztályok implementálhatnak vagy felülírhatnak.</a:t>
            </a:r>
          </a:p>
        </p:txBody>
      </p:sp>
      <p:pic>
        <p:nvPicPr>
          <p:cNvPr id="8" name="Tartalom helye 7"/>
          <p:cNvPicPr>
            <a:picLocks noGrp="1" noChangeAspect="1"/>
          </p:cNvPicPr>
          <p:nvPr>
            <p:ph idx="1"/>
          </p:nvPr>
        </p:nvPicPr>
        <p:blipFill>
          <a:blip r:embed="rId2"/>
          <a:stretch>
            <a:fillRect/>
          </a:stretch>
        </p:blipFill>
        <p:spPr>
          <a:xfrm>
            <a:off x="1010315" y="480059"/>
            <a:ext cx="6612455" cy="3713018"/>
          </a:xfrm>
          <a:prstGeom prst="rect">
            <a:avLst/>
          </a:prstGeom>
        </p:spPr>
      </p:pic>
      <p:pic>
        <p:nvPicPr>
          <p:cNvPr id="9" name="Kép 8"/>
          <p:cNvPicPr>
            <a:picLocks noChangeAspect="1"/>
          </p:cNvPicPr>
          <p:nvPr/>
        </p:nvPicPr>
        <p:blipFill>
          <a:blip r:embed="rId3"/>
          <a:stretch>
            <a:fillRect/>
          </a:stretch>
        </p:blipFill>
        <p:spPr>
          <a:xfrm>
            <a:off x="1010315" y="4193077"/>
            <a:ext cx="6612455" cy="2130137"/>
          </a:xfrm>
          <a:prstGeom prst="rect">
            <a:avLst/>
          </a:prstGeom>
        </p:spPr>
      </p:pic>
    </p:spTree>
    <p:extLst>
      <p:ext uri="{BB962C8B-B14F-4D97-AF65-F5344CB8AC3E}">
        <p14:creationId xmlns:p14="http://schemas.microsoft.com/office/powerpoint/2010/main" val="160449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7631085" y="685800"/>
            <a:ext cx="3111527" cy="511233"/>
          </a:xfrm>
        </p:spPr>
        <p:txBody>
          <a:bodyPr/>
          <a:lstStyle/>
          <a:p>
            <a:r>
              <a:rPr lang="hu-HU" dirty="0" err="1">
                <a:solidFill>
                  <a:srgbClr val="FFFFFF"/>
                </a:solidFill>
              </a:rPr>
              <a:t>Prototype</a:t>
            </a:r>
            <a:endParaRPr lang="hu-HU" dirty="0"/>
          </a:p>
        </p:txBody>
      </p:sp>
      <p:sp>
        <p:nvSpPr>
          <p:cNvPr id="4" name="Szöveg helye 3"/>
          <p:cNvSpPr>
            <a:spLocks noGrp="1"/>
          </p:cNvSpPr>
          <p:nvPr>
            <p:ph type="body" sz="half" idx="2"/>
          </p:nvPr>
        </p:nvSpPr>
        <p:spPr>
          <a:xfrm>
            <a:off x="7631085" y="1296785"/>
            <a:ext cx="3832166" cy="4697615"/>
          </a:xfrm>
        </p:spPr>
        <p:txBody>
          <a:bodyPr>
            <a:normAutofit/>
          </a:bodyPr>
          <a:lstStyle/>
          <a:p>
            <a:r>
              <a:rPr lang="hu-HU" dirty="0"/>
              <a:t>A </a:t>
            </a:r>
            <a:r>
              <a:rPr lang="hu-HU" dirty="0" err="1"/>
              <a:t>Prototype</a:t>
            </a:r>
            <a:r>
              <a:rPr lang="hu-HU" dirty="0"/>
              <a:t> tervezési minta egy olyan minta, amely lehetővé teszi objektumok klónozását, így új objektumok létrehozása a meglévő objektumok alapján. A </a:t>
            </a:r>
            <a:r>
              <a:rPr lang="hu-HU" dirty="0" err="1"/>
              <a:t>Prototype</a:t>
            </a:r>
            <a:r>
              <a:rPr lang="hu-HU" dirty="0"/>
              <a:t> minta segít az objektumok létrehozásában úgy, hogy nem szükséges </a:t>
            </a:r>
            <a:r>
              <a:rPr lang="hu-HU" dirty="0" err="1"/>
              <a:t>újraimplementálni</a:t>
            </a:r>
            <a:r>
              <a:rPr lang="hu-HU" dirty="0"/>
              <a:t> azokat, hanem klónozhatjuk azokat az előzőleg létrehozott példányok alapján</a:t>
            </a:r>
            <a:r>
              <a:rPr lang="hu-HU" dirty="0" smtClean="0"/>
              <a:t>.</a:t>
            </a:r>
            <a:endParaRPr lang="hu-HU" dirty="0">
              <a:latin typeface="Söhne"/>
            </a:endParaRPr>
          </a:p>
          <a:p>
            <a:endParaRPr lang="hu-HU" dirty="0"/>
          </a:p>
        </p:txBody>
      </p:sp>
      <p:pic>
        <p:nvPicPr>
          <p:cNvPr id="8" name="Tartalom helye 7"/>
          <p:cNvPicPr>
            <a:picLocks noGrp="1" noChangeAspect="1"/>
          </p:cNvPicPr>
          <p:nvPr>
            <p:ph idx="1"/>
          </p:nvPr>
        </p:nvPicPr>
        <p:blipFill>
          <a:blip r:embed="rId2"/>
          <a:stretch>
            <a:fillRect/>
          </a:stretch>
        </p:blipFill>
        <p:spPr>
          <a:xfrm>
            <a:off x="1313614" y="322811"/>
            <a:ext cx="5695950" cy="6134100"/>
          </a:xfrm>
          <a:prstGeom prst="rect">
            <a:avLst/>
          </a:prstGeom>
        </p:spPr>
      </p:pic>
    </p:spTree>
    <p:extLst>
      <p:ext uri="{BB962C8B-B14F-4D97-AF65-F5344CB8AC3E}">
        <p14:creationId xmlns:p14="http://schemas.microsoft.com/office/powerpoint/2010/main" val="365914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071658" y="685800"/>
            <a:ext cx="2670954" cy="1371600"/>
          </a:xfrm>
        </p:spPr>
        <p:txBody>
          <a:bodyPr/>
          <a:lstStyle/>
          <a:p>
            <a:r>
              <a:rPr lang="hu-HU" dirty="0">
                <a:solidFill>
                  <a:srgbClr val="FFFFFF"/>
                </a:solidFill>
              </a:rPr>
              <a:t>Proxy</a:t>
            </a:r>
            <a:endParaRPr lang="hu-HU" dirty="0"/>
          </a:p>
        </p:txBody>
      </p:sp>
      <p:sp>
        <p:nvSpPr>
          <p:cNvPr id="4" name="Szöveg helye 3"/>
          <p:cNvSpPr>
            <a:spLocks noGrp="1"/>
          </p:cNvSpPr>
          <p:nvPr>
            <p:ph type="body" sz="half" idx="2"/>
          </p:nvPr>
        </p:nvSpPr>
        <p:spPr>
          <a:xfrm>
            <a:off x="8071658" y="2209799"/>
            <a:ext cx="2670954" cy="3692237"/>
          </a:xfrm>
        </p:spPr>
        <p:txBody>
          <a:bodyPr>
            <a:normAutofit fontScale="92500" lnSpcReduction="10000"/>
          </a:bodyPr>
          <a:lstStyle/>
          <a:p>
            <a:r>
              <a:rPr lang="hu-HU" dirty="0"/>
              <a:t>A Proxy tervezési minta olyan minta, amely egy másik objektum ("szolgáltatás") közvetítője vagy képviselője. A Proxy lehetőséget nyújt a szolgáltatás előtti, mögötti vagy helyettesítő műveletek elvégzésére. A Proxy-t használhatjuk különböző célokra, például hozzáférési vezérlésre, távoli hozzáférésre, </a:t>
            </a:r>
            <a:r>
              <a:rPr lang="hu-HU" dirty="0" err="1"/>
              <a:t>gyorsítótárazásra</a:t>
            </a:r>
            <a:r>
              <a:rPr lang="hu-HU" dirty="0"/>
              <a:t> vagy késleltetett </a:t>
            </a:r>
            <a:r>
              <a:rPr lang="hu-HU" dirty="0" err="1"/>
              <a:t>inicializációra</a:t>
            </a:r>
            <a:r>
              <a:rPr lang="hu-HU" dirty="0"/>
              <a:t>.</a:t>
            </a:r>
            <a:endParaRPr lang="hu-HU" dirty="0"/>
          </a:p>
        </p:txBody>
      </p:sp>
      <p:pic>
        <p:nvPicPr>
          <p:cNvPr id="8" name="Kép 7"/>
          <p:cNvPicPr>
            <a:picLocks noChangeAspect="1"/>
          </p:cNvPicPr>
          <p:nvPr/>
        </p:nvPicPr>
        <p:blipFill>
          <a:blip r:embed="rId2"/>
          <a:stretch>
            <a:fillRect/>
          </a:stretch>
        </p:blipFill>
        <p:spPr>
          <a:xfrm>
            <a:off x="1379176" y="549262"/>
            <a:ext cx="4553672" cy="5581675"/>
          </a:xfrm>
          <a:prstGeom prst="rect">
            <a:avLst/>
          </a:prstGeom>
        </p:spPr>
      </p:pic>
    </p:spTree>
    <p:extLst>
      <p:ext uri="{BB962C8B-B14F-4D97-AF65-F5344CB8AC3E}">
        <p14:creationId xmlns:p14="http://schemas.microsoft.com/office/powerpoint/2010/main" val="1336471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684213" y="685800"/>
            <a:ext cx="10058400" cy="1159625"/>
          </a:xfrm>
        </p:spPr>
        <p:txBody>
          <a:bodyPr/>
          <a:lstStyle/>
          <a:p>
            <a:r>
              <a:rPr lang="hu-HU" dirty="0" smtClean="0"/>
              <a:t>Végezetül/Összegzés</a:t>
            </a:r>
            <a:endParaRPr lang="hu-HU" dirty="0"/>
          </a:p>
        </p:txBody>
      </p:sp>
      <p:sp>
        <p:nvSpPr>
          <p:cNvPr id="8" name="Szöveg helye 7"/>
          <p:cNvSpPr>
            <a:spLocks noGrp="1"/>
          </p:cNvSpPr>
          <p:nvPr>
            <p:ph type="body" sz="quarter" idx="13"/>
          </p:nvPr>
        </p:nvSpPr>
        <p:spPr>
          <a:xfrm>
            <a:off x="3377536" y="5902036"/>
            <a:ext cx="8534400" cy="502306"/>
          </a:xfrm>
        </p:spPr>
        <p:txBody>
          <a:bodyPr>
            <a:noAutofit/>
          </a:bodyPr>
          <a:lstStyle/>
          <a:p>
            <a:pPr algn="r"/>
            <a:r>
              <a:rPr lang="hu-HU" sz="1800" cap="none" dirty="0" smtClean="0">
                <a:solidFill>
                  <a:schemeClr val="bg1"/>
                </a:solidFill>
              </a:rPr>
              <a:t>/A képek ChatGPT3.5-el készültek./</a:t>
            </a:r>
            <a:endParaRPr lang="hu-HU" sz="1800" cap="none" dirty="0">
              <a:solidFill>
                <a:schemeClr val="bg1"/>
              </a:solidFill>
            </a:endParaRPr>
          </a:p>
        </p:txBody>
      </p:sp>
      <p:sp>
        <p:nvSpPr>
          <p:cNvPr id="6" name="Tartalom helye 5"/>
          <p:cNvSpPr>
            <a:spLocks noGrp="1"/>
          </p:cNvSpPr>
          <p:nvPr>
            <p:ph type="body" idx="1"/>
          </p:nvPr>
        </p:nvSpPr>
        <p:spPr>
          <a:xfrm>
            <a:off x="684211" y="1907154"/>
            <a:ext cx="8534401" cy="1227667"/>
          </a:xfrm>
        </p:spPr>
        <p:txBody>
          <a:bodyPr>
            <a:normAutofit lnSpcReduction="10000"/>
          </a:bodyPr>
          <a:lstStyle/>
          <a:p>
            <a:r>
              <a:rPr lang="hu-HU" dirty="0"/>
              <a:t>Ezek a tervezési minták hozzájárulnak a kód modularitásához, karbantarthatóságához és kiterjeszthetőségéhez azáltal, hogy segítenek az alkalmazások strukturális és viselkedési aspektusainak hatékony kezelésében. Az alkalmazásuk függ a konkrét </a:t>
            </a:r>
            <a:r>
              <a:rPr lang="hu-HU" dirty="0" smtClean="0"/>
              <a:t>problémától.</a:t>
            </a:r>
          </a:p>
          <a:p>
            <a:endParaRPr lang="hu-HU" dirty="0" smtClean="0"/>
          </a:p>
        </p:txBody>
      </p:sp>
    </p:spTree>
    <p:extLst>
      <p:ext uri="{BB962C8B-B14F-4D97-AF65-F5344CB8AC3E}">
        <p14:creationId xmlns:p14="http://schemas.microsoft.com/office/powerpoint/2010/main" val="331595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684211" y="714896"/>
            <a:ext cx="8534401" cy="1130530"/>
          </a:xfrm>
        </p:spPr>
        <p:txBody>
          <a:bodyPr/>
          <a:lstStyle/>
          <a:p>
            <a:r>
              <a:rPr lang="hu-HU" dirty="0">
                <a:solidFill>
                  <a:schemeClr val="bg1"/>
                </a:solidFill>
              </a:rPr>
              <a:t>MVC (</a:t>
            </a:r>
            <a:r>
              <a:rPr lang="hu-HU" dirty="0" err="1">
                <a:solidFill>
                  <a:schemeClr val="bg1"/>
                </a:solidFill>
              </a:rPr>
              <a:t>Model-View-Controller</a:t>
            </a:r>
            <a:r>
              <a:rPr lang="hu-HU" dirty="0">
                <a:solidFill>
                  <a:schemeClr val="bg1"/>
                </a:solidFill>
              </a:rPr>
              <a:t>)</a:t>
            </a:r>
            <a:r>
              <a:rPr lang="hu-HU" dirty="0"/>
              <a:t> </a:t>
            </a:r>
          </a:p>
        </p:txBody>
      </p:sp>
      <p:sp>
        <p:nvSpPr>
          <p:cNvPr id="7" name="Szöveg helye 6"/>
          <p:cNvSpPr>
            <a:spLocks noGrp="1"/>
          </p:cNvSpPr>
          <p:nvPr>
            <p:ph type="body" idx="1"/>
          </p:nvPr>
        </p:nvSpPr>
        <p:spPr>
          <a:xfrm>
            <a:off x="684213" y="2194560"/>
            <a:ext cx="8534400" cy="3799840"/>
          </a:xfrm>
        </p:spPr>
        <p:txBody>
          <a:bodyPr>
            <a:normAutofit fontScale="77500" lnSpcReduction="20000"/>
          </a:bodyPr>
          <a:lstStyle/>
          <a:p>
            <a:pPr indent="-228600">
              <a:buFont typeface="Arial" panose="020B0604020202020204" pitchFamily="34" charset="0"/>
              <a:buChar char="•"/>
            </a:pPr>
            <a:r>
              <a:rPr lang="hu-HU" dirty="0"/>
              <a:t>Az objektumorientált programozásban egy olyan tervezési elv, amely elkülöníti az alkalmazás három fő komponensét:</a:t>
            </a:r>
          </a:p>
          <a:p>
            <a:pPr indent="-228600">
              <a:buFont typeface="Arial" panose="020B0604020202020204" pitchFamily="34" charset="0"/>
              <a:buChar char="•"/>
            </a:pPr>
            <a:r>
              <a:rPr lang="hu-HU" dirty="0"/>
              <a:t>Modell (</a:t>
            </a:r>
            <a:r>
              <a:rPr lang="hu-HU" dirty="0" err="1"/>
              <a:t>Model</a:t>
            </a:r>
            <a:r>
              <a:rPr lang="hu-HU" dirty="0"/>
              <a:t>): </a:t>
            </a:r>
          </a:p>
          <a:p>
            <a:pPr lvl="1" indent="-228600">
              <a:buFont typeface="Arial" panose="020B0604020202020204" pitchFamily="34" charset="0"/>
              <a:buChar char="•"/>
            </a:pPr>
            <a:r>
              <a:rPr lang="hu-HU" dirty="0"/>
              <a:t>Leírás Modell az alkalmazás adatait, üzleti logikáját és állapotát tartalmazza.</a:t>
            </a:r>
          </a:p>
          <a:p>
            <a:pPr lvl="1" indent="-228600">
              <a:buFont typeface="Arial" panose="020B0604020202020204" pitchFamily="34" charset="0"/>
              <a:buChar char="•"/>
            </a:pPr>
            <a:r>
              <a:rPr lang="hu-HU" dirty="0"/>
              <a:t>Szerepe: Az adatok kezelése, az üzleti szabályok végrehajtása</a:t>
            </a:r>
          </a:p>
          <a:p>
            <a:pPr indent="-228600">
              <a:buFont typeface="Arial" panose="020B0604020202020204" pitchFamily="34" charset="0"/>
              <a:buChar char="•"/>
            </a:pPr>
            <a:r>
              <a:rPr lang="hu-HU" dirty="0"/>
              <a:t>Nézet (</a:t>
            </a:r>
            <a:r>
              <a:rPr lang="hu-HU" dirty="0" err="1"/>
              <a:t>View</a:t>
            </a:r>
            <a:r>
              <a:rPr lang="hu-HU" dirty="0"/>
              <a:t>):</a:t>
            </a:r>
          </a:p>
          <a:p>
            <a:pPr lvl="1" indent="-228600">
              <a:buFont typeface="Arial" panose="020B0604020202020204" pitchFamily="34" charset="0"/>
              <a:buChar char="•"/>
            </a:pPr>
            <a:r>
              <a:rPr lang="hu-HU" dirty="0"/>
              <a:t>Leírás: A Nézet felelős a felhasználói felület megjelenítéséért, azaz a felhasználó számára látható részért.</a:t>
            </a:r>
          </a:p>
          <a:p>
            <a:pPr lvl="1" indent="-228600">
              <a:buFont typeface="Arial" panose="020B0604020202020204" pitchFamily="34" charset="0"/>
              <a:buChar char="•"/>
            </a:pPr>
            <a:r>
              <a:rPr lang="hu-HU" dirty="0"/>
              <a:t>Szerepe: Az adatok megjelenítése, a felhasználói interakció fogadása.</a:t>
            </a:r>
          </a:p>
          <a:p>
            <a:pPr indent="-228600">
              <a:buFont typeface="Arial" panose="020B0604020202020204" pitchFamily="34" charset="0"/>
              <a:buChar char="•"/>
            </a:pPr>
            <a:r>
              <a:rPr lang="hu-HU" dirty="0"/>
              <a:t>Vezérlő (</a:t>
            </a:r>
            <a:r>
              <a:rPr lang="hu-HU" dirty="0" err="1"/>
              <a:t>Controller</a:t>
            </a:r>
            <a:r>
              <a:rPr lang="hu-HU" dirty="0"/>
              <a:t>):</a:t>
            </a:r>
          </a:p>
          <a:p>
            <a:pPr lvl="1" indent="-228600">
              <a:buFont typeface="Arial" panose="020B0604020202020204" pitchFamily="34" charset="0"/>
              <a:buChar char="•"/>
            </a:pPr>
            <a:r>
              <a:rPr lang="hu-HU" dirty="0"/>
              <a:t>Leírás: A Vezérlő kezeli a felhasználói interakciókat, feldolgozza a kéréseket, és kommunikál a Modell-lel és a Nézettel.</a:t>
            </a:r>
          </a:p>
          <a:p>
            <a:pPr lvl="1" indent="-228600">
              <a:buFont typeface="Arial" panose="020B0604020202020204" pitchFamily="34" charset="0"/>
              <a:buChar char="•"/>
            </a:pPr>
            <a:r>
              <a:rPr lang="hu-HU" dirty="0"/>
              <a:t>Szerepe: Az események kezelése, az adatok frissítése, a felhasználói kérések továbbítása.</a:t>
            </a:r>
          </a:p>
          <a:p>
            <a:pPr marL="228600" lvl="1"/>
            <a:endParaRPr lang="hu-HU" dirty="0"/>
          </a:p>
          <a:p>
            <a:endParaRPr lang="hu-HU" dirty="0"/>
          </a:p>
        </p:txBody>
      </p:sp>
    </p:spTree>
    <p:extLst>
      <p:ext uri="{BB962C8B-B14F-4D97-AF65-F5344CB8AC3E}">
        <p14:creationId xmlns:p14="http://schemas.microsoft.com/office/powerpoint/2010/main" val="20818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684211" y="714896"/>
            <a:ext cx="8534401" cy="1130530"/>
          </a:xfrm>
        </p:spPr>
        <p:txBody>
          <a:bodyPr/>
          <a:lstStyle/>
          <a:p>
            <a:r>
              <a:rPr lang="hu-HU" dirty="0">
                <a:solidFill>
                  <a:schemeClr val="bg1"/>
                </a:solidFill>
              </a:rPr>
              <a:t>MVC (</a:t>
            </a:r>
            <a:r>
              <a:rPr lang="hu-HU" dirty="0" err="1">
                <a:solidFill>
                  <a:schemeClr val="bg1"/>
                </a:solidFill>
              </a:rPr>
              <a:t>Model-View-Controller</a:t>
            </a:r>
            <a:r>
              <a:rPr lang="hu-HU" dirty="0">
                <a:solidFill>
                  <a:schemeClr val="bg1"/>
                </a:solidFill>
              </a:rPr>
              <a:t>)</a:t>
            </a:r>
            <a:r>
              <a:rPr lang="hu-HU" dirty="0"/>
              <a:t> </a:t>
            </a:r>
          </a:p>
        </p:txBody>
      </p:sp>
      <p:sp>
        <p:nvSpPr>
          <p:cNvPr id="7" name="Szöveg helye 6"/>
          <p:cNvSpPr>
            <a:spLocks noGrp="1"/>
          </p:cNvSpPr>
          <p:nvPr>
            <p:ph type="body" idx="1"/>
          </p:nvPr>
        </p:nvSpPr>
        <p:spPr>
          <a:xfrm>
            <a:off x="684213" y="2194560"/>
            <a:ext cx="8534400" cy="3799840"/>
          </a:xfrm>
        </p:spPr>
        <p:txBody>
          <a:bodyPr>
            <a:normAutofit fontScale="85000" lnSpcReduction="10000"/>
          </a:bodyPr>
          <a:lstStyle/>
          <a:p>
            <a:pPr indent="-228600">
              <a:buFont typeface="Arial" panose="020B0604020202020204" pitchFamily="34" charset="0"/>
              <a:buChar char="•"/>
            </a:pPr>
            <a:r>
              <a:rPr lang="hu-HU" dirty="0"/>
              <a:t>Működés</a:t>
            </a:r>
          </a:p>
          <a:p>
            <a:pPr lvl="1" indent="-228600">
              <a:buFont typeface="Arial" panose="020B0604020202020204" pitchFamily="34" charset="0"/>
              <a:buChar char="•"/>
            </a:pPr>
            <a:r>
              <a:rPr lang="hu-HU" dirty="0"/>
              <a:t>A felhasználói interakciók (input) a Vezérlőhöz érkeznek.</a:t>
            </a:r>
          </a:p>
          <a:p>
            <a:pPr lvl="1" indent="-228600">
              <a:buFont typeface="Arial" panose="020B0604020202020204" pitchFamily="34" charset="0"/>
              <a:buChar char="•"/>
            </a:pPr>
            <a:r>
              <a:rPr lang="hu-HU" dirty="0"/>
              <a:t>A Vezérlő értesíti a Modellt az eseményről és végrehajtja az ahhoz szükséges műveleteket.</a:t>
            </a:r>
          </a:p>
          <a:p>
            <a:pPr lvl="1" indent="-228600">
              <a:buFont typeface="Arial" panose="020B0604020202020204" pitchFamily="34" charset="0"/>
              <a:buChar char="•"/>
            </a:pPr>
            <a:r>
              <a:rPr lang="hu-HU" dirty="0"/>
              <a:t>A Modell frissíti az állapotát.</a:t>
            </a:r>
          </a:p>
          <a:p>
            <a:pPr lvl="1" indent="-228600">
              <a:buFont typeface="Arial" panose="020B0604020202020204" pitchFamily="34" charset="0"/>
              <a:buChar char="•"/>
            </a:pPr>
            <a:r>
              <a:rPr lang="hu-HU" dirty="0"/>
              <a:t>A Vezérlő értesíti a Nézetet a változásokról.</a:t>
            </a:r>
          </a:p>
          <a:p>
            <a:pPr lvl="1" indent="-228600">
              <a:buFont typeface="Arial" panose="020B0604020202020204" pitchFamily="34" charset="0"/>
              <a:buChar char="•"/>
            </a:pPr>
            <a:r>
              <a:rPr lang="hu-HU" dirty="0"/>
              <a:t>A Nézet lekéri az új adatokat a Modelltől és megjeleníti azokat a felhasználónak.</a:t>
            </a:r>
          </a:p>
          <a:p>
            <a:pPr indent="-228600">
              <a:buFont typeface="Arial" panose="020B0604020202020204" pitchFamily="34" charset="0"/>
              <a:buChar char="•"/>
            </a:pPr>
            <a:r>
              <a:rPr lang="hu-HU" dirty="0"/>
              <a:t>Előnyök</a:t>
            </a:r>
          </a:p>
          <a:p>
            <a:pPr lvl="1" indent="-228600">
              <a:buFont typeface="Arial" panose="020B0604020202020204" pitchFamily="34" charset="0"/>
              <a:buChar char="•"/>
            </a:pPr>
            <a:r>
              <a:rPr lang="hu-HU" dirty="0"/>
              <a:t>Kód elkülönítése és könnyebb karbantartás.</a:t>
            </a:r>
          </a:p>
          <a:p>
            <a:pPr lvl="1" indent="-228600">
              <a:buFont typeface="Arial" panose="020B0604020202020204" pitchFamily="34" charset="0"/>
              <a:buChar char="•"/>
            </a:pPr>
            <a:r>
              <a:rPr lang="hu-HU" dirty="0" err="1"/>
              <a:t>Újrafelhasználhatóság</a:t>
            </a:r>
            <a:r>
              <a:rPr lang="hu-HU" dirty="0"/>
              <a:t> és skálázhatóság növelése.</a:t>
            </a:r>
          </a:p>
          <a:p>
            <a:pPr lvl="1" indent="-228600">
              <a:buFont typeface="Arial" panose="020B0604020202020204" pitchFamily="34" charset="0"/>
              <a:buChar char="•"/>
            </a:pPr>
            <a:r>
              <a:rPr lang="hu-HU" dirty="0"/>
              <a:t>A felhasználói felület és az üzleti logika elkülönítése.</a:t>
            </a:r>
          </a:p>
          <a:p>
            <a:pPr lvl="1" indent="-228600">
              <a:buFont typeface="Arial" panose="020B0604020202020204" pitchFamily="34" charset="0"/>
              <a:buChar char="•"/>
            </a:pPr>
            <a:endParaRPr lang="hu-HU" dirty="0"/>
          </a:p>
          <a:p>
            <a:endParaRPr lang="hu-HU" dirty="0"/>
          </a:p>
        </p:txBody>
      </p:sp>
    </p:spTree>
    <p:extLst>
      <p:ext uri="{BB962C8B-B14F-4D97-AF65-F5344CB8AC3E}">
        <p14:creationId xmlns:p14="http://schemas.microsoft.com/office/powerpoint/2010/main" val="127298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ím 7"/>
          <p:cNvSpPr>
            <a:spLocks noGrp="1"/>
          </p:cNvSpPr>
          <p:nvPr>
            <p:ph type="title"/>
          </p:nvPr>
        </p:nvSpPr>
        <p:spPr/>
        <p:txBody>
          <a:bodyPr/>
          <a:lstStyle/>
          <a:p>
            <a:r>
              <a:rPr lang="hu-HU" dirty="0">
                <a:solidFill>
                  <a:schemeClr val="bg1"/>
                </a:solidFill>
              </a:rPr>
              <a:t>MVC (</a:t>
            </a:r>
            <a:r>
              <a:rPr lang="hu-HU" dirty="0" err="1">
                <a:solidFill>
                  <a:schemeClr val="bg1"/>
                </a:solidFill>
              </a:rPr>
              <a:t>Model-View-Controller</a:t>
            </a:r>
            <a:r>
              <a:rPr lang="hu-HU" dirty="0">
                <a:solidFill>
                  <a:schemeClr val="bg1"/>
                </a:solidFill>
              </a:rPr>
              <a:t>)</a:t>
            </a:r>
            <a:r>
              <a:rPr lang="hu-HU" dirty="0"/>
              <a:t> </a:t>
            </a:r>
          </a:p>
        </p:txBody>
      </p:sp>
      <p:pic>
        <p:nvPicPr>
          <p:cNvPr id="5" name="Kép helye 4"/>
          <p:cNvPicPr>
            <a:picLocks noGrp="1" noChangeAspect="1"/>
          </p:cNvPicPr>
          <p:nvPr>
            <p:ph idx="1"/>
          </p:nvPr>
        </p:nvPicPr>
        <p:blipFill>
          <a:blip r:embed="rId2"/>
          <a:stretch>
            <a:fillRect/>
          </a:stretch>
        </p:blipFill>
        <p:spPr>
          <a:xfrm>
            <a:off x="1406394" y="776510"/>
            <a:ext cx="4499238" cy="5142152"/>
          </a:xfrm>
          <a:prstGeom prst="rect">
            <a:avLst/>
          </a:prstGeom>
        </p:spPr>
      </p:pic>
    </p:spTree>
    <p:extLst>
      <p:ext uri="{BB962C8B-B14F-4D97-AF65-F5344CB8AC3E}">
        <p14:creationId xmlns:p14="http://schemas.microsoft.com/office/powerpoint/2010/main" val="19636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solidFill>
                  <a:srgbClr val="FFFFFF"/>
                </a:solidFill>
              </a:rPr>
              <a:t>Factory Method</a:t>
            </a:r>
            <a:endParaRPr lang="hu-HU" dirty="0"/>
          </a:p>
        </p:txBody>
      </p:sp>
      <p:sp>
        <p:nvSpPr>
          <p:cNvPr id="4" name="Szöveg helye 3"/>
          <p:cNvSpPr>
            <a:spLocks noGrp="1"/>
          </p:cNvSpPr>
          <p:nvPr>
            <p:ph type="body" sz="half" idx="2"/>
          </p:nvPr>
        </p:nvSpPr>
        <p:spPr>
          <a:xfrm>
            <a:off x="7085012" y="2276301"/>
            <a:ext cx="3657600" cy="3093721"/>
          </a:xfrm>
        </p:spPr>
        <p:txBody>
          <a:bodyPr>
            <a:normAutofit lnSpcReduction="10000"/>
          </a:bodyPr>
          <a:lstStyle/>
          <a:p>
            <a:r>
              <a:rPr lang="hu-HU" dirty="0"/>
              <a:t>A </a:t>
            </a:r>
            <a:r>
              <a:rPr lang="hu-HU" dirty="0" err="1"/>
              <a:t>Factory</a:t>
            </a:r>
            <a:r>
              <a:rPr lang="hu-HU" dirty="0"/>
              <a:t> </a:t>
            </a:r>
            <a:r>
              <a:rPr lang="hu-HU" dirty="0" err="1"/>
              <a:t>Method</a:t>
            </a:r>
            <a:r>
              <a:rPr lang="hu-HU" dirty="0"/>
              <a:t> tervezési minta célja, hogy lehetővé tegye egy interfész számára, hogy létrehozzon egy olyan osztály példányt, amelyet az az interfész meghatároz, de a pontos osztály kiválasztása a leszármazott osztályokra legyen bízva. Ezt használva az alkalmazások könnyebben </a:t>
            </a:r>
            <a:r>
              <a:rPr lang="hu-HU" dirty="0" err="1"/>
              <a:t>bővíthetőek</a:t>
            </a:r>
            <a:r>
              <a:rPr lang="hu-HU" dirty="0"/>
              <a:t>, mivel az új típusú objektumokat létrehozni csak egy új </a:t>
            </a:r>
            <a:r>
              <a:rPr lang="hu-HU" dirty="0" err="1"/>
              <a:t>Factory</a:t>
            </a:r>
            <a:r>
              <a:rPr lang="hu-HU" dirty="0"/>
              <a:t> osztály létrehozásával kell.</a:t>
            </a:r>
            <a:endParaRPr lang="hu-HU" dirty="0"/>
          </a:p>
        </p:txBody>
      </p:sp>
      <p:pic>
        <p:nvPicPr>
          <p:cNvPr id="7" name="Tartalom helye 6"/>
          <p:cNvPicPr>
            <a:picLocks noGrp="1" noChangeAspect="1"/>
          </p:cNvPicPr>
          <p:nvPr>
            <p:ph idx="1"/>
          </p:nvPr>
        </p:nvPicPr>
        <p:blipFill>
          <a:blip r:embed="rId2"/>
          <a:stretch>
            <a:fillRect/>
          </a:stretch>
        </p:blipFill>
        <p:spPr>
          <a:xfrm>
            <a:off x="656111" y="270163"/>
            <a:ext cx="4658293" cy="3574473"/>
          </a:xfrm>
          <a:prstGeom prst="rect">
            <a:avLst/>
          </a:prstGeom>
        </p:spPr>
      </p:pic>
      <p:pic>
        <p:nvPicPr>
          <p:cNvPr id="9" name="Kép 8"/>
          <p:cNvPicPr>
            <a:picLocks noChangeAspect="1"/>
          </p:cNvPicPr>
          <p:nvPr/>
        </p:nvPicPr>
        <p:blipFill>
          <a:blip r:embed="rId3"/>
          <a:stretch>
            <a:fillRect/>
          </a:stretch>
        </p:blipFill>
        <p:spPr>
          <a:xfrm>
            <a:off x="656111" y="3844636"/>
            <a:ext cx="4658293" cy="2722419"/>
          </a:xfrm>
          <a:prstGeom prst="rect">
            <a:avLst/>
          </a:prstGeom>
        </p:spPr>
      </p:pic>
    </p:spTree>
    <p:extLst>
      <p:ext uri="{BB962C8B-B14F-4D97-AF65-F5344CB8AC3E}">
        <p14:creationId xmlns:p14="http://schemas.microsoft.com/office/powerpoint/2010/main" val="15760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5694218" y="1447800"/>
            <a:ext cx="5048394" cy="1143000"/>
          </a:xfrm>
        </p:spPr>
        <p:txBody>
          <a:bodyPr/>
          <a:lstStyle/>
          <a:p>
            <a:r>
              <a:rPr lang="hu-HU" dirty="0" err="1">
                <a:solidFill>
                  <a:srgbClr val="FFFFFF"/>
                </a:solidFill>
              </a:rPr>
              <a:t>Abstract</a:t>
            </a:r>
            <a:r>
              <a:rPr lang="hu-HU" dirty="0">
                <a:solidFill>
                  <a:srgbClr val="FFFFFF"/>
                </a:solidFill>
              </a:rPr>
              <a:t> </a:t>
            </a:r>
            <a:r>
              <a:rPr lang="hu-HU" dirty="0" err="1">
                <a:solidFill>
                  <a:srgbClr val="FFFFFF"/>
                </a:solidFill>
              </a:rPr>
              <a:t>Factory</a:t>
            </a:r>
            <a:endParaRPr lang="hu-HU" dirty="0"/>
          </a:p>
        </p:txBody>
      </p:sp>
      <p:sp>
        <p:nvSpPr>
          <p:cNvPr id="3" name="Szöveg helye 2"/>
          <p:cNvSpPr>
            <a:spLocks noGrp="1"/>
          </p:cNvSpPr>
          <p:nvPr>
            <p:ph type="body" sz="half" idx="2"/>
          </p:nvPr>
        </p:nvSpPr>
        <p:spPr>
          <a:xfrm>
            <a:off x="5694218" y="2777066"/>
            <a:ext cx="5049982" cy="2048933"/>
          </a:xfrm>
        </p:spPr>
        <p:txBody>
          <a:bodyPr>
            <a:normAutofit fontScale="85000" lnSpcReduction="10000"/>
          </a:bodyPr>
          <a:lstStyle/>
          <a:p>
            <a:r>
              <a:rPr lang="hu-HU" dirty="0"/>
              <a:t>Az </a:t>
            </a:r>
            <a:r>
              <a:rPr lang="hu-HU" dirty="0" err="1"/>
              <a:t>Abstract</a:t>
            </a:r>
            <a:r>
              <a:rPr lang="hu-HU" dirty="0"/>
              <a:t> </a:t>
            </a:r>
            <a:r>
              <a:rPr lang="hu-HU" dirty="0" err="1"/>
              <a:t>Factory</a:t>
            </a:r>
            <a:r>
              <a:rPr lang="hu-HU" dirty="0"/>
              <a:t> tervezési minta az objektumorientált programozásban egy olyan minta, amely egy családot (főleg összetartozó vagy egymással kapcsolatos objektumokat) készít el anélkül, hogy megnevezné azok konkrét osztályait. Ezzel lehetővé teszi, hogy a kliens kód olyan objektumokat hozzon létre, amelyek egy bizonyos családba tartoznak, anélkül hogy specifikálná a konkrét osztályokat.</a:t>
            </a:r>
            <a:endParaRPr lang="hu-HU" dirty="0"/>
          </a:p>
        </p:txBody>
      </p:sp>
      <p:pic>
        <p:nvPicPr>
          <p:cNvPr id="9" name="Kép helye 8"/>
          <p:cNvPicPr>
            <a:picLocks noGrp="1" noChangeAspect="1"/>
          </p:cNvPicPr>
          <p:nvPr>
            <p:ph type="pic" idx="1"/>
          </p:nvPr>
        </p:nvPicPr>
        <p:blipFill>
          <a:blip r:embed="rId2"/>
          <a:srcRect t="3615" b="3615"/>
          <a:stretch>
            <a:fillRect/>
          </a:stretch>
        </p:blipFill>
        <p:spPr>
          <a:xfrm>
            <a:off x="989012" y="423948"/>
            <a:ext cx="4281487" cy="3308466"/>
          </a:xfrm>
          <a:prstGeom prst="rect">
            <a:avLst/>
          </a:prstGeom>
        </p:spPr>
      </p:pic>
      <p:pic>
        <p:nvPicPr>
          <p:cNvPr id="10" name="Kép 9"/>
          <p:cNvPicPr>
            <a:picLocks noChangeAspect="1"/>
          </p:cNvPicPr>
          <p:nvPr/>
        </p:nvPicPr>
        <p:blipFill>
          <a:blip r:embed="rId3"/>
          <a:stretch>
            <a:fillRect/>
          </a:stretch>
        </p:blipFill>
        <p:spPr>
          <a:xfrm>
            <a:off x="989012" y="3732414"/>
            <a:ext cx="4281487" cy="2709950"/>
          </a:xfrm>
          <a:prstGeom prst="rect">
            <a:avLst/>
          </a:prstGeom>
        </p:spPr>
      </p:pic>
    </p:spTree>
    <p:extLst>
      <p:ext uri="{BB962C8B-B14F-4D97-AF65-F5344CB8AC3E}">
        <p14:creationId xmlns:p14="http://schemas.microsoft.com/office/powerpoint/2010/main" val="234743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7572894" y="685800"/>
            <a:ext cx="3169717" cy="552796"/>
          </a:xfrm>
        </p:spPr>
        <p:txBody>
          <a:bodyPr/>
          <a:lstStyle/>
          <a:p>
            <a:r>
              <a:rPr lang="hu-HU" dirty="0" err="1">
                <a:solidFill>
                  <a:srgbClr val="FFFFFF"/>
                </a:solidFill>
              </a:rPr>
              <a:t>Bridge</a:t>
            </a:r>
            <a:endParaRPr lang="hu-HU" dirty="0"/>
          </a:p>
        </p:txBody>
      </p:sp>
      <p:sp>
        <p:nvSpPr>
          <p:cNvPr id="4" name="Szöveg helye 3"/>
          <p:cNvSpPr>
            <a:spLocks noGrp="1"/>
          </p:cNvSpPr>
          <p:nvPr>
            <p:ph type="body" sz="half" idx="2"/>
          </p:nvPr>
        </p:nvSpPr>
        <p:spPr>
          <a:xfrm>
            <a:off x="7489766" y="1512917"/>
            <a:ext cx="3252845" cy="4481484"/>
          </a:xfrm>
        </p:spPr>
        <p:txBody>
          <a:bodyPr/>
          <a:lstStyle/>
          <a:p>
            <a:r>
              <a:rPr lang="hu-HU" dirty="0"/>
              <a:t>A </a:t>
            </a:r>
            <a:r>
              <a:rPr lang="hu-HU" dirty="0" err="1"/>
              <a:t>Bridge</a:t>
            </a:r>
            <a:r>
              <a:rPr lang="hu-HU" dirty="0"/>
              <a:t> tervezési minta azt a célt szolgálja, hogy elkülönítse az absztrakciót az implementációtól, hogy mindkettő függetlenül változhasson. Ezt úgy teszi meg, hogy két hierarchiát hoz létre, egyet az absztrakcióhoz és egyet az implementációhoz, és egy híddal kapcsolja össze őket.</a:t>
            </a:r>
            <a:endParaRPr lang="hu-HU" dirty="0"/>
          </a:p>
        </p:txBody>
      </p:sp>
      <p:pic>
        <p:nvPicPr>
          <p:cNvPr id="7" name="Tartalom helye 6"/>
          <p:cNvPicPr>
            <a:picLocks noGrp="1" noChangeAspect="1"/>
          </p:cNvPicPr>
          <p:nvPr>
            <p:ph idx="1"/>
          </p:nvPr>
        </p:nvPicPr>
        <p:blipFill>
          <a:blip r:embed="rId2"/>
          <a:stretch>
            <a:fillRect/>
          </a:stretch>
        </p:blipFill>
        <p:spPr>
          <a:xfrm>
            <a:off x="642650" y="431990"/>
            <a:ext cx="5059881" cy="2685283"/>
          </a:xfrm>
          <a:prstGeom prst="rect">
            <a:avLst/>
          </a:prstGeom>
        </p:spPr>
      </p:pic>
      <p:pic>
        <p:nvPicPr>
          <p:cNvPr id="8" name="Kép 7"/>
          <p:cNvPicPr>
            <a:picLocks noChangeAspect="1"/>
          </p:cNvPicPr>
          <p:nvPr/>
        </p:nvPicPr>
        <p:blipFill>
          <a:blip r:embed="rId3"/>
          <a:stretch>
            <a:fillRect/>
          </a:stretch>
        </p:blipFill>
        <p:spPr>
          <a:xfrm>
            <a:off x="642651" y="3117272"/>
            <a:ext cx="5059880" cy="3566159"/>
          </a:xfrm>
          <a:prstGeom prst="rect">
            <a:avLst/>
          </a:prstGeom>
        </p:spPr>
      </p:pic>
    </p:spTree>
    <p:extLst>
      <p:ext uri="{BB962C8B-B14F-4D97-AF65-F5344CB8AC3E}">
        <p14:creationId xmlns:p14="http://schemas.microsoft.com/office/powerpoint/2010/main" val="284793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solidFill>
                  <a:srgbClr val="FFFFFF"/>
                </a:solidFill>
              </a:rPr>
              <a:t>Adapter</a:t>
            </a:r>
            <a:endParaRPr lang="hu-HU" dirty="0"/>
          </a:p>
        </p:txBody>
      </p:sp>
      <p:sp>
        <p:nvSpPr>
          <p:cNvPr id="4" name="Szöveg helye 3"/>
          <p:cNvSpPr>
            <a:spLocks noGrp="1"/>
          </p:cNvSpPr>
          <p:nvPr>
            <p:ph type="body" sz="half" idx="2"/>
          </p:nvPr>
        </p:nvSpPr>
        <p:spPr/>
        <p:txBody>
          <a:bodyPr>
            <a:normAutofit fontScale="92500" lnSpcReduction="10000"/>
          </a:bodyPr>
          <a:lstStyle/>
          <a:p>
            <a:r>
              <a:rPr lang="hu-HU" dirty="0"/>
              <a:t>Az Adapter tervezési minta azt teszi lehetővé, hogy két inkompatibilis rendszert illesszünk össze anélkül, hogy módosítanánk azok forráskódját. Ezáltal az Adapter lehetővé teszi az együttműködést olyan osztályok között, amelyeket egyébként nem lehetne közvetlenül használni.</a:t>
            </a:r>
            <a:endParaRPr lang="hu-HU" dirty="0"/>
          </a:p>
        </p:txBody>
      </p:sp>
      <p:pic>
        <p:nvPicPr>
          <p:cNvPr id="6" name="Tartalom helye 5"/>
          <p:cNvPicPr>
            <a:picLocks noGrp="1" noChangeAspect="1"/>
          </p:cNvPicPr>
          <p:nvPr>
            <p:ph idx="1"/>
          </p:nvPr>
        </p:nvPicPr>
        <p:blipFill>
          <a:blip r:embed="rId2"/>
          <a:stretch>
            <a:fillRect/>
          </a:stretch>
        </p:blipFill>
        <p:spPr>
          <a:xfrm>
            <a:off x="1316960" y="685800"/>
            <a:ext cx="4678106" cy="5308600"/>
          </a:xfrm>
          <a:prstGeom prst="rect">
            <a:avLst/>
          </a:prstGeom>
        </p:spPr>
      </p:pic>
    </p:spTree>
    <p:extLst>
      <p:ext uri="{BB962C8B-B14F-4D97-AF65-F5344CB8AC3E}">
        <p14:creationId xmlns:p14="http://schemas.microsoft.com/office/powerpoint/2010/main" val="182234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a:xfrm>
            <a:off x="7789026" y="360391"/>
            <a:ext cx="3884612" cy="581890"/>
          </a:xfrm>
        </p:spPr>
        <p:txBody>
          <a:bodyPr/>
          <a:lstStyle/>
          <a:p>
            <a:r>
              <a:rPr lang="hu-HU" dirty="0" err="1">
                <a:solidFill>
                  <a:srgbClr val="FFFFFF"/>
                </a:solidFill>
              </a:rPr>
              <a:t>Command</a:t>
            </a:r>
            <a:endParaRPr lang="hu-HU" dirty="0"/>
          </a:p>
        </p:txBody>
      </p:sp>
      <p:sp>
        <p:nvSpPr>
          <p:cNvPr id="3" name="Szöveg helye 2"/>
          <p:cNvSpPr>
            <a:spLocks noGrp="1"/>
          </p:cNvSpPr>
          <p:nvPr>
            <p:ph type="body" sz="half" idx="2"/>
          </p:nvPr>
        </p:nvSpPr>
        <p:spPr>
          <a:xfrm>
            <a:off x="7845628" y="1069656"/>
            <a:ext cx="3828010" cy="1853739"/>
          </a:xfrm>
        </p:spPr>
        <p:txBody>
          <a:bodyPr>
            <a:normAutofit fontScale="77500" lnSpcReduction="20000"/>
          </a:bodyPr>
          <a:lstStyle/>
          <a:p>
            <a:r>
              <a:rPr lang="hu-HU" dirty="0"/>
              <a:t>A </a:t>
            </a:r>
            <a:r>
              <a:rPr lang="hu-HU" dirty="0" err="1"/>
              <a:t>Command</a:t>
            </a:r>
            <a:r>
              <a:rPr lang="hu-HU" dirty="0"/>
              <a:t> tervezési minta olyan minta, amely lehetővé teszi, hogy egy kérés objektummá konvertálható legyen, így lehetővé téve a paraméterezést, sorban állítást vagy naplózást, illetve az aszinkron végrehajtást. Ezáltal a kérés objektumokat, paramétereket és a végrehajtási logikát elkülönítjük egymástól.</a:t>
            </a:r>
            <a:endParaRPr lang="hu-HU" dirty="0">
              <a:latin typeface="Söhne"/>
            </a:endParaRPr>
          </a:p>
        </p:txBody>
      </p:sp>
      <p:sp>
        <p:nvSpPr>
          <p:cNvPr id="14" name="Kép helye 13"/>
          <p:cNvSpPr>
            <a:spLocks noGrp="1"/>
          </p:cNvSpPr>
          <p:nvPr>
            <p:ph type="pic" idx="1"/>
          </p:nvPr>
        </p:nvSpPr>
        <p:spPr/>
      </p:sp>
      <p:pic>
        <p:nvPicPr>
          <p:cNvPr id="15" name="Kép 14"/>
          <p:cNvPicPr>
            <a:picLocks noChangeAspect="1"/>
          </p:cNvPicPr>
          <p:nvPr/>
        </p:nvPicPr>
        <p:blipFill>
          <a:blip r:embed="rId2"/>
          <a:stretch>
            <a:fillRect/>
          </a:stretch>
        </p:blipFill>
        <p:spPr>
          <a:xfrm>
            <a:off x="694891" y="360391"/>
            <a:ext cx="5648325" cy="6213590"/>
          </a:xfrm>
          <a:prstGeom prst="rect">
            <a:avLst/>
          </a:prstGeom>
        </p:spPr>
      </p:pic>
      <p:pic>
        <p:nvPicPr>
          <p:cNvPr id="17" name="Kép 16"/>
          <p:cNvPicPr>
            <a:picLocks noChangeAspect="1"/>
          </p:cNvPicPr>
          <p:nvPr/>
        </p:nvPicPr>
        <p:blipFill>
          <a:blip r:embed="rId3"/>
          <a:stretch>
            <a:fillRect/>
          </a:stretch>
        </p:blipFill>
        <p:spPr>
          <a:xfrm>
            <a:off x="6799811" y="2668386"/>
            <a:ext cx="4576242" cy="3905595"/>
          </a:xfrm>
          <a:prstGeom prst="rect">
            <a:avLst/>
          </a:prstGeom>
        </p:spPr>
      </p:pic>
    </p:spTree>
    <p:extLst>
      <p:ext uri="{BB962C8B-B14F-4D97-AF65-F5344CB8AC3E}">
        <p14:creationId xmlns:p14="http://schemas.microsoft.com/office/powerpoint/2010/main" val="3824398534"/>
      </p:ext>
    </p:extLst>
  </p:cSld>
  <p:clrMapOvr>
    <a:masterClrMapping/>
  </p:clrMapOvr>
</p:sld>
</file>

<file path=ppt/theme/theme1.xml><?xml version="1.0" encoding="utf-8"?>
<a:theme xmlns:a="http://schemas.openxmlformats.org/drawingml/2006/main" name="Szelet">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106</TotalTime>
  <Words>898</Words>
  <Application>Microsoft Office PowerPoint</Application>
  <PresentationFormat>Szélesvásznú</PresentationFormat>
  <Paragraphs>51</Paragraphs>
  <Slides>17</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17</vt:i4>
      </vt:variant>
    </vt:vector>
  </HeadingPairs>
  <TitlesOfParts>
    <vt:vector size="22" baseType="lpstr">
      <vt:lpstr>Arial</vt:lpstr>
      <vt:lpstr>Century Gothic</vt:lpstr>
      <vt:lpstr>Söhne</vt:lpstr>
      <vt:lpstr>Wingdings 3</vt:lpstr>
      <vt:lpstr>Szelet</vt:lpstr>
      <vt:lpstr>Tervezési minták egy OO programozási nyelvben: MVC, mint modell-nézet-vezérlő minta és néhány másik </vt:lpstr>
      <vt:lpstr>MVC (Model-View-Controller) </vt:lpstr>
      <vt:lpstr>MVC (Model-View-Controller) </vt:lpstr>
      <vt:lpstr>MVC (Model-View-Controller) </vt:lpstr>
      <vt:lpstr>Factory Method</vt:lpstr>
      <vt:lpstr>Abstract Factory</vt:lpstr>
      <vt:lpstr>Bridge</vt:lpstr>
      <vt:lpstr>Adapter</vt:lpstr>
      <vt:lpstr>Command</vt:lpstr>
      <vt:lpstr>Iterator: Az Iterator tervezési minta célja, hogy egy egységes interfészt biztosítson egy aggregátum elemeinek átvizsgálásához anélkül, hogy feltárná az aggregátum belső reprezentációját. Így lehetőséget teremt arra, hogy a kliens kódja az aggregátum eleme között iteráljon anélkül, hogy ismerné azok belső struktúráját. </vt:lpstr>
      <vt:lpstr>Mediator: A Mediator tervezési minta egy közvetítő osztályt definiál, amely kezeli a komponensek közötti kommunikációt, így azok nem közvetlenül egymással kommunikálnak, hanem közvetítő segítségével. Ez csökkenti a komponensek közötti szoros kapcsolatokat, növeli a rendszer rugalmasságát.</vt:lpstr>
      <vt:lpstr>Composite</vt:lpstr>
      <vt:lpstr>Singleton</vt:lpstr>
      <vt:lpstr>Template Method</vt:lpstr>
      <vt:lpstr>Prototype</vt:lpstr>
      <vt:lpstr>Proxy</vt:lpstr>
      <vt:lpstr>Végezetül/Összegzés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Tervezési minták egy OO programozási nyelvben: MVC, mint modell-nézet-vezérlő minta és néhány másik </dc:title>
  <dc:creator>Balázs</dc:creator>
  <cp:lastModifiedBy>Balázs</cp:lastModifiedBy>
  <cp:revision>16</cp:revision>
  <dcterms:created xsi:type="dcterms:W3CDTF">2023-12-07T21:42:08Z</dcterms:created>
  <dcterms:modified xsi:type="dcterms:W3CDTF">2023-12-07T23:28:47Z</dcterms:modified>
</cp:coreProperties>
</file>