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63" r:id="rId7"/>
    <p:sldId id="266" r:id="rId8"/>
    <p:sldId id="267" r:id="rId9"/>
    <p:sldId id="262" r:id="rId10"/>
    <p:sldId id="264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D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3" autoAdjust="0"/>
    <p:restoredTop sz="94641" autoAdjust="0"/>
  </p:normalViewPr>
  <p:slideViewPr>
    <p:cSldViewPr snapToGrid="0">
      <p:cViewPr varScale="1">
        <p:scale>
          <a:sx n="75" d="100"/>
          <a:sy n="75" d="100"/>
        </p:scale>
        <p:origin x="408" y="54"/>
      </p:cViewPr>
      <p:guideLst/>
    </p:cSldViewPr>
  </p:slideViewPr>
  <p:outlineViewPr>
    <p:cViewPr>
      <p:scale>
        <a:sx n="33" d="100"/>
        <a:sy n="33" d="100"/>
      </p:scale>
      <p:origin x="0" y="-21773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D1A5C42-4636-4A6A-9001-CA7CD97B08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9CC57720-6EA2-4C0E-AB19-0A22BCDB83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A3D520C-6B45-4168-8835-1CF1E0F208E4}" type="datetime1">
              <a:rPr lang="es-MX" smtClean="0"/>
              <a:t>19/05/2025</a:t>
            </a:fld>
            <a:endParaRPr lang="es-MX"/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E34AC616-D2D2-4742-9683-2A537932A1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A7EE012-E187-4EEE-9C2F-2125BF4086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81155F-8354-4019-9356-1A95703B07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46059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AF28F-8A55-4461-868D-D2447B0A9F2D}" type="datetime1">
              <a:rPr lang="es-MX" smtClean="0"/>
              <a:pPr/>
              <a:t>19/05/2025</a:t>
            </a:fld>
            <a:endParaRPr lang="es-MX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MX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071D96E-4CA2-485E-9EE5-CEB7143ACC3B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5111850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071D96E-4CA2-485E-9EE5-CEB7143ACC3B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6092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071D96E-4CA2-485E-9EE5-CEB7143ACC3B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1365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E482F-16ED-0E32-6CDD-CE51D1DD9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41D2B99-A7B0-C8E1-C264-85AEC0372A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4B7C38F-58EE-A78A-6605-9322812548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97B3A7-BB2D-5409-C9B8-DB9257C15A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071D96E-4CA2-485E-9EE5-CEB7143ACC3B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5502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9361A-65F9-D8F6-963F-9DD7C703B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83A2693-06E9-0999-519E-AAF1D25E01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62306D5-92BD-BF5A-060A-C58004766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C04BBB-29DF-9703-66E5-A8F1BBEF91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071D96E-4CA2-485E-9EE5-CEB7143ACC3B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6554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EF36A-8731-C40B-9485-5F084364D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FFA709B-29BA-B8DF-193C-01123FC195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E9D4BE5-CB7D-11DB-ACC5-AAB371BFC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58007A-C8B0-246F-0F26-8D37A8780D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071D96E-4CA2-485E-9EE5-CEB7143ACC3B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8829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EC667-D96B-F766-97B0-F7C189D9B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26D83B1-FD55-1977-86A9-F1EBEC6502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825DA45-2CB2-207B-260D-913508580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1D627E3-C187-443E-ADB1-32E13093FE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071D96E-4CA2-485E-9EE5-CEB7143ACC3B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8055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1D31E-E71A-804E-72F8-A23D37E86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FABC773-087C-4361-9E0E-E6E5A5F6D6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4B0A6BE-C809-9E1B-4800-33BDAC72D0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FCF5E8-89B9-C64E-8316-EB75C36FAB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071D96E-4CA2-485E-9EE5-CEB7143ACC3B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6561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FC3631-2551-6827-597E-E627C5C2A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240B4A5-BFE1-7B3C-EE96-EE9A333672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87C9D86-C111-6F2C-00BD-9B8C3E6BDB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AB3C7F-BCDC-3C07-FF41-DF93D1519A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071D96E-4CA2-485E-9EE5-CEB7143ACC3B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8539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B66D2-D797-EFB0-26DA-E19185AD0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54B1B99-E63A-27BD-C837-1EEEB9873C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F4C4D3B-2AF2-75CF-81AC-F5395398F0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115E5A-1A84-BACE-E6A5-084E57A652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071D96E-4CA2-485E-9EE5-CEB7143ACC3B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858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MX" noProof="0"/>
              <a:t>8/06/20XX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MX" noProof="0"/>
              <a:t>PRESENTACIÓN DE LANZAMIENTO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A402E4C0-AD5E-4E8C-9F21-7CCE474BDCEB}" type="slidenum">
              <a:rPr lang="es-MX" noProof="0" smtClean="0"/>
              <a:pPr rtl="0"/>
              <a:t>‹Nº›</a:t>
            </a:fld>
            <a:endParaRPr lang="es-MX" noProof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72436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MX" noProof="0"/>
              <a:t>8/06/20XX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MX" noProof="0"/>
              <a:t>PRESENTACIÓN DE LANZAMIENTO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02E4C0-AD5E-4E8C-9F21-7CCE474BDCEB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41434657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MX" noProof="0"/>
              <a:t>8/06/20XX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MX" noProof="0"/>
              <a:t>PRESENTACIÓN DE LANZAMIENTO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02E4C0-AD5E-4E8C-9F21-7CCE474BDCEB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01269107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E7FFE5B-C2CA-473D-8FCA-B26579CCBA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5FF4BA3E-4135-4F80-B1C8-C84CDF7C54A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752100" y="739303"/>
            <a:ext cx="6825035" cy="5379395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Haga clic para agregar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CAABB7-A562-4A3F-9DDF-2CE3D13726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2977" y="1663435"/>
            <a:ext cx="5869021" cy="2003898"/>
          </a:xfrm>
          <a:solidFill>
            <a:schemeClr val="accent2">
              <a:alpha val="80000"/>
            </a:schemeClr>
          </a:solidFill>
        </p:spPr>
        <p:txBody>
          <a:bodyPr lIns="557784" tIns="530352" rtlCol="0" anchor="t">
            <a:noAutofit/>
          </a:bodyPr>
          <a:lstStyle>
            <a:lvl1pPr algn="l">
              <a:lnSpc>
                <a:spcPct val="80000"/>
              </a:lnSpc>
              <a:defRPr sz="5400" cap="all" spc="400" baseline="0">
                <a:ln w="19050">
                  <a:solidFill>
                    <a:schemeClr val="accent5"/>
                  </a:solidFill>
                </a:ln>
              </a:defRPr>
            </a:lvl1pPr>
          </a:lstStyle>
          <a:p>
            <a:pPr rtl="0"/>
            <a:r>
              <a:rPr lang="es-MX" noProof="0"/>
              <a:t>Haga clic para agregar un título</a:t>
            </a:r>
          </a:p>
        </p:txBody>
      </p:sp>
      <p:sp>
        <p:nvSpPr>
          <p:cNvPr id="14" name="Marcador de texto 17">
            <a:extLst>
              <a:ext uri="{FF2B5EF4-FFF2-40B4-BE49-F238E27FC236}">
                <a16:creationId xmlns:a16="http://schemas.microsoft.com/office/drawing/2014/main" id="{D15807FE-36E0-49EF-93A4-5B9AD83871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159" y="2878246"/>
            <a:ext cx="4925188" cy="339247"/>
          </a:xfrm>
        </p:spPr>
        <p:txBody>
          <a:bodyPr rtlCol="0">
            <a:noAutofit/>
          </a:bodyPr>
          <a:lstStyle>
            <a:lvl1pPr marL="0" indent="0" algn="l">
              <a:buNone/>
              <a:defRPr sz="2400" spc="100" baseline="0">
                <a:solidFill>
                  <a:schemeClr val="accent5"/>
                </a:solidFill>
              </a:defRPr>
            </a:lvl1pPr>
          </a:lstStyle>
          <a:p>
            <a:pPr lvl="0" rtl="0"/>
            <a:r>
              <a:rPr lang="es-MX" noProof="0"/>
              <a:t>Haga clic para agregar un nombre</a:t>
            </a:r>
          </a:p>
        </p:txBody>
      </p:sp>
    </p:spTree>
    <p:extLst>
      <p:ext uri="{BB962C8B-B14F-4D97-AF65-F5344CB8AC3E}">
        <p14:creationId xmlns:p14="http://schemas.microsoft.com/office/powerpoint/2010/main" val="1470518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iénes som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99B8705-C027-4E12-892E-C32FF13296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0" y="0"/>
            <a:ext cx="12188620" cy="6858000"/>
          </a:xfrm>
          <a:prstGeom prst="rect">
            <a:avLst/>
          </a:prstGeom>
        </p:spPr>
      </p:pic>
      <p:sp>
        <p:nvSpPr>
          <p:cNvPr id="7" name="Marcador de posición de imagen 7">
            <a:extLst>
              <a:ext uri="{FF2B5EF4-FFF2-40B4-BE49-F238E27FC236}">
                <a16:creationId xmlns:a16="http://schemas.microsoft.com/office/drawing/2014/main" id="{ED685DB5-FA77-4C19-88B8-5A8D733B42B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5012530" y="0"/>
            <a:ext cx="7196138" cy="6867376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para agregar una foto</a:t>
            </a:r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6346919B-FFF8-4FED-8A44-48A7E600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 noProof="0"/>
              <a:t>8/06/20XX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C6DF28B0-8A34-4E86-9FE3-20BD880C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/>
              <a:t>PRESENTACIÓN DE LANZAMIENTO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BE1CCB-96B6-4D9F-A932-D0EBDBD7D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02E4C0-AD5E-4E8C-9F21-7CCE474BDCEB}" type="slidenum">
              <a:rPr lang="es-MX" noProof="0" smtClean="0"/>
              <a:t>‹Nº›</a:t>
            </a:fld>
            <a:endParaRPr lang="es-MX" noProof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F7CB735-9F66-41A8-8F1D-4B66FE1D11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" y="1672143"/>
            <a:ext cx="6019802" cy="3513714"/>
          </a:xfrm>
          <a:solidFill>
            <a:schemeClr val="accent6">
              <a:alpha val="80000"/>
            </a:schemeClr>
          </a:solidFill>
        </p:spPr>
        <p:txBody>
          <a:bodyPr lIns="676656" tIns="795528" rtlCol="0" anchor="t">
            <a:normAutofit/>
          </a:bodyPr>
          <a:lstStyle>
            <a:lvl1pPr>
              <a:defRPr sz="2800"/>
            </a:lvl1pPr>
          </a:lstStyle>
          <a:p>
            <a:pPr rtl="0"/>
            <a:r>
              <a:rPr lang="es-MX" noProof="0"/>
              <a:t>Haz clic para agregar un título</a:t>
            </a:r>
          </a:p>
        </p:txBody>
      </p:sp>
      <p:sp>
        <p:nvSpPr>
          <p:cNvPr id="11" name="Marcador de posición de texto 17">
            <a:extLst>
              <a:ext uri="{FF2B5EF4-FFF2-40B4-BE49-F238E27FC236}">
                <a16:creationId xmlns:a16="http://schemas.microsoft.com/office/drawing/2014/main" id="{4A51F916-D1A0-40B2-A894-1C597A7AAF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4575" y="3007594"/>
            <a:ext cx="4850550" cy="1731145"/>
          </a:xfrm>
        </p:spPr>
        <p:txBody>
          <a:bodyPr rtlCol="0">
            <a:noAutofit/>
          </a:bodyPr>
          <a:lstStyle>
            <a:lvl1pPr marL="0" indent="0" algn="l">
              <a:lnSpc>
                <a:spcPct val="125000"/>
              </a:lnSpc>
              <a:buNone/>
              <a:defRPr sz="1400" spc="100" baseline="0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</p:spTree>
    <p:extLst>
      <p:ext uri="{BB962C8B-B14F-4D97-AF65-F5344CB8AC3E}">
        <p14:creationId xmlns:p14="http://schemas.microsoft.com/office/powerpoint/2010/main" val="3532198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MX" noProof="0"/>
              <a:t>8/06/20XX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MX" noProof="0"/>
              <a:t>PRESENTACIÓN DE LANZAMIENTO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02E4C0-AD5E-4E8C-9F21-7CCE474BDCEB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95510885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s-MX" noProof="0"/>
              <a:t>8/06/20XX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s-MX" noProof="0"/>
              <a:t>PRESENTACIÓN DE LANZAMIENTO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A402E4C0-AD5E-4E8C-9F21-7CCE474BDCEB}" type="slidenum">
              <a:rPr lang="es-MX" noProof="0" smtClean="0"/>
              <a:pPr rtl="0"/>
              <a:t>‹Nº›</a:t>
            </a:fld>
            <a:endParaRPr lang="es-MX" noProof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89154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MX" noProof="0"/>
              <a:t>8/06/20XX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MX" noProof="0"/>
              <a:t>PRESENTACIÓN DE LANZAMIENTO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02E4C0-AD5E-4E8C-9F21-7CCE474BDCEB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5405256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MX" noProof="0"/>
              <a:t>8/06/20XX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MX" noProof="0"/>
              <a:t>PRESENTACIÓN DE LANZAMIENTO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02E4C0-AD5E-4E8C-9F21-7CCE474BDCEB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54866657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MX" noProof="0"/>
              <a:t>8/06/20XX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MX" noProof="0"/>
              <a:t>PRESENTACIÓN DE LANZAMIENTO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02E4C0-AD5E-4E8C-9F21-7CCE474BDCEB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015710946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MX" noProof="0"/>
              <a:t>8/06/20XX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MX" noProof="0"/>
              <a:t>PRESENTACIÓN DE LANZAMIENTO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02E4C0-AD5E-4E8C-9F21-7CCE474BDCEB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30212784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s-MX" noProof="0"/>
              <a:t>8/06/20XX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s-MX" noProof="0"/>
              <a:t>PRESENTACIÓN DE LANZAMIENTO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A402E4C0-AD5E-4E8C-9F21-7CCE474BDCEB}" type="slidenum">
              <a:rPr lang="es-MX" noProof="0" smtClean="0"/>
              <a:pPr rtl="0"/>
              <a:t>‹Nº›</a:t>
            </a:fld>
            <a:endParaRPr lang="es-MX" noProof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194063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s-MX" noProof="0"/>
              <a:t>8/06/20XX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s-MX" noProof="0"/>
              <a:t>PRESENTACIÓN DE LANZAMIENTO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A402E4C0-AD5E-4E8C-9F21-7CCE474BDCEB}" type="slidenum">
              <a:rPr lang="es-MX" noProof="0" smtClean="0"/>
              <a:pPr rtl="0"/>
              <a:t>‹Nº›</a:t>
            </a:fld>
            <a:endParaRPr lang="es-MX" noProof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9591988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MX" noProof="0"/>
              <a:t>8/06/20XX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MX" noProof="0"/>
              <a:t>PRESENTACIÓN DE LANZAMIENTO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A402E4C0-AD5E-4E8C-9F21-7CCE474BDCEB}" type="slidenum">
              <a:rPr lang="es-MX" noProof="0" smtClean="0"/>
              <a:pPr rtl="0"/>
              <a:t>‹Nº›</a:t>
            </a:fld>
            <a:endParaRPr lang="es-MX" noProof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487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94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6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07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</p:grpSp>
      <p:sp useBgFill="1">
        <p:nvSpPr>
          <p:cNvPr id="108" name="Rectangle 98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ítulo 21">
            <a:extLst>
              <a:ext uri="{FF2B5EF4-FFF2-40B4-BE49-F238E27FC236}">
                <a16:creationId xmlns:a16="http://schemas.microsoft.com/office/drawing/2014/main" id="{115C523A-AC40-4CBA-9DF4-B287ED321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885" y="634028"/>
            <a:ext cx="4798243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9000"/>
              </a:lnSpc>
            </a:pPr>
            <a:r>
              <a:rPr lang="en-US" sz="3400">
                <a:effectLst/>
              </a:rPr>
              <a:t>Aplicaciones nativas, no nativas y multiplataforma.</a:t>
            </a:r>
          </a:p>
        </p:txBody>
      </p:sp>
      <p:sp>
        <p:nvSpPr>
          <p:cNvPr id="17" name="Marcador de posición de texto 16">
            <a:extLst>
              <a:ext uri="{FF2B5EF4-FFF2-40B4-BE49-F238E27FC236}">
                <a16:creationId xmlns:a16="http://schemas.microsoft.com/office/drawing/2014/main" id="{75B1C734-42CB-4311-8905-2F41D09107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1885" y="4436462"/>
            <a:ext cx="4798243" cy="1794656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300">
                <a:solidFill>
                  <a:schemeClr val="tx2"/>
                </a:solidFill>
              </a:rPr>
              <a:t>UTN</a:t>
            </a:r>
            <a:endParaRPr lang="en-US" sz="2300" dirty="0">
              <a:solidFill>
                <a:schemeClr val="tx2"/>
              </a:solidFill>
            </a:endParaRPr>
          </a:p>
        </p:txBody>
      </p:sp>
      <p:sp>
        <p:nvSpPr>
          <p:cNvPr id="109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sp>
        <p:nvSpPr>
          <p:cNvPr id="110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pic>
        <p:nvPicPr>
          <p:cNvPr id="5" name="Marcador de posición de imagen 4">
            <a:extLst>
              <a:ext uri="{FF2B5EF4-FFF2-40B4-BE49-F238E27FC236}">
                <a16:creationId xmlns:a16="http://schemas.microsoft.com/office/drawing/2014/main" id="{651D4333-645E-722B-6E81-EB87DD333ED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1481" b="11481"/>
          <a:stretch/>
        </p:blipFill>
        <p:spPr>
          <a:xfrm flipH="1">
            <a:off x="1371403" y="1870997"/>
            <a:ext cx="4207669" cy="331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36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AC11200-8B97-4CB4-99EF-7C0FA210F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ítulo 19">
            <a:extLst>
              <a:ext uri="{FF2B5EF4-FFF2-40B4-BE49-F238E27FC236}">
                <a16:creationId xmlns:a16="http://schemas.microsoft.com/office/drawing/2014/main" id="{2E468DC9-F7EA-4DDD-A3C6-7FED01F0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APLICACIÓN MOVIL</a:t>
            </a:r>
          </a:p>
        </p:txBody>
      </p:sp>
      <p:sp>
        <p:nvSpPr>
          <p:cNvPr id="30" name="Marcador de posición de texto 29">
            <a:extLst>
              <a:ext uri="{FF2B5EF4-FFF2-40B4-BE49-F238E27FC236}">
                <a16:creationId xmlns:a16="http://schemas.microsoft.com/office/drawing/2014/main" id="{E1840D15-B3C7-4446-9131-8F222F601B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9230" y="5722070"/>
            <a:ext cx="10869750" cy="509048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30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48" name="Freeform 6">
            <a:extLst>
              <a:ext uri="{FF2B5EF4-FFF2-40B4-BE49-F238E27FC236}">
                <a16:creationId xmlns:a16="http://schemas.microsoft.com/office/drawing/2014/main" id="{BB502E7E-3C82-47F3-B817-7507C01A1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pic>
        <p:nvPicPr>
          <p:cNvPr id="8" name="Imagen 7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6D1361F4-8C2A-74E3-DE00-947785427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863" y="1190940"/>
            <a:ext cx="4815608" cy="2504116"/>
          </a:xfrm>
          <a:prstGeom prst="rect">
            <a:avLst/>
          </a:prstGeom>
        </p:spPr>
      </p:pic>
      <p:pic>
        <p:nvPicPr>
          <p:cNvPr id="10" name="Imagen 9" descr="Texto&#10;&#10;El contenido generado por IA puede ser incorrecto.">
            <a:extLst>
              <a:ext uri="{FF2B5EF4-FFF2-40B4-BE49-F238E27FC236}">
                <a16:creationId xmlns:a16="http://schemas.microsoft.com/office/drawing/2014/main" id="{E38EF1BC-6126-75BF-E94C-044885D15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882" y="2015387"/>
            <a:ext cx="4818153" cy="855221"/>
          </a:xfrm>
          <a:prstGeom prst="rect">
            <a:avLst/>
          </a:prstGeom>
        </p:spPr>
      </p:pic>
      <p:sp>
        <p:nvSpPr>
          <p:cNvPr id="50" name="Freeform 6">
            <a:extLst>
              <a:ext uri="{FF2B5EF4-FFF2-40B4-BE49-F238E27FC236}">
                <a16:creationId xmlns:a16="http://schemas.microsoft.com/office/drawing/2014/main" id="{3E5C639E-7A0B-46B2-9273-986E8BE7F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62EC48F9-A954-448A-A4D9-1ADDB2363A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8/06/20XX</a:t>
            </a:r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3135B157-1771-47C0-A2ED-DBE01811C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kern="120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PRESENTACIÓN DE LANZAMIENTO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06774A57-DC9F-44C5-B707-3B57BDBE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02E4C0-AD5E-4E8C-9F21-7CCE474BDCEB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662FA6-4261-3243-21EA-429C7FE9A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7BEC68D7-0EB4-E578-515D-780F1B8DE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3E59572B-21DF-EEB7-D8B1-37751419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4DA5B4E8-7B95-AA62-9141-695F51509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CAC16CB2-F19F-4759-8C0C-6A645D620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ítulo 19">
            <a:extLst>
              <a:ext uri="{FF2B5EF4-FFF2-40B4-BE49-F238E27FC236}">
                <a16:creationId xmlns:a16="http://schemas.microsoft.com/office/drawing/2014/main" id="{FDD0A991-B1E1-BA5A-CF82-72750A79C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APLICACIÓN WEB</a:t>
            </a:r>
          </a:p>
        </p:txBody>
      </p:sp>
      <p:sp>
        <p:nvSpPr>
          <p:cNvPr id="30" name="Marcador de posición de texto 29">
            <a:extLst>
              <a:ext uri="{FF2B5EF4-FFF2-40B4-BE49-F238E27FC236}">
                <a16:creationId xmlns:a16="http://schemas.microsoft.com/office/drawing/2014/main" id="{8517C13E-122E-987C-2146-25475E2519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9230" y="5722070"/>
            <a:ext cx="10869750" cy="509048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30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48" name="Freeform 6">
            <a:extLst>
              <a:ext uri="{FF2B5EF4-FFF2-40B4-BE49-F238E27FC236}">
                <a16:creationId xmlns:a16="http://schemas.microsoft.com/office/drawing/2014/main" id="{9BAA7E58-56E5-0EA3-EC6B-D12A7BDB5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pic>
        <p:nvPicPr>
          <p:cNvPr id="8" name="Imagen 7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701D32B8-2773-AE60-0E68-2C3A8CDE4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863" y="1190940"/>
            <a:ext cx="4815608" cy="2504116"/>
          </a:xfrm>
          <a:prstGeom prst="rect">
            <a:avLst/>
          </a:prstGeom>
        </p:spPr>
      </p:pic>
      <p:sp>
        <p:nvSpPr>
          <p:cNvPr id="50" name="Freeform 6">
            <a:extLst>
              <a:ext uri="{FF2B5EF4-FFF2-40B4-BE49-F238E27FC236}">
                <a16:creationId xmlns:a16="http://schemas.microsoft.com/office/drawing/2014/main" id="{1E5ECEF5-EFA0-3272-D629-417BC167C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0BCCCEB0-D74F-2CD7-E651-3705E9026A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8/06/20XX</a:t>
            </a:r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21E7C867-03FB-6DD5-BB8B-25512163E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kern="120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PRESENTACIÓN DE LANZAMIENTO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26BC10D-1A1B-CBB8-9D0B-673C71E2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02E4C0-AD5E-4E8C-9F21-7CCE474BDCEB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37434C3-4026-6DAC-88D2-66623F9C8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476" y="607972"/>
            <a:ext cx="48006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0972D3-4FEE-FC87-AABB-BFB36B0F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9E076103-BF3A-2E59-6D9B-7F3D09144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86D1C86C-9F68-BEF9-6C2D-DEBCA8090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7EBB3178-874F-E6AB-2AB4-8DE0271F3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81369D0A-E76A-CD2E-C410-129143D8A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ítulo 19">
            <a:extLst>
              <a:ext uri="{FF2B5EF4-FFF2-40B4-BE49-F238E27FC236}">
                <a16:creationId xmlns:a16="http://schemas.microsoft.com/office/drawing/2014/main" id="{847A15C4-E0BD-BE4B-92BC-A907EB2A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APLICACIÓN NO NATIVAS</a:t>
            </a:r>
          </a:p>
        </p:txBody>
      </p:sp>
      <p:sp>
        <p:nvSpPr>
          <p:cNvPr id="30" name="Marcador de posición de texto 29">
            <a:extLst>
              <a:ext uri="{FF2B5EF4-FFF2-40B4-BE49-F238E27FC236}">
                <a16:creationId xmlns:a16="http://schemas.microsoft.com/office/drawing/2014/main" id="{EA3ABCD4-84BF-4AC7-FD5F-80B158B817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9230" y="5722070"/>
            <a:ext cx="10869750" cy="509048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30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48" name="Freeform 6">
            <a:extLst>
              <a:ext uri="{FF2B5EF4-FFF2-40B4-BE49-F238E27FC236}">
                <a16:creationId xmlns:a16="http://schemas.microsoft.com/office/drawing/2014/main" id="{A42F5310-7370-1306-AEC0-02550A192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pic>
        <p:nvPicPr>
          <p:cNvPr id="8" name="Imagen 7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2FDEBD9E-5CD0-AA00-2DD0-77AF8E68C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863" y="1190940"/>
            <a:ext cx="4815608" cy="2504116"/>
          </a:xfrm>
          <a:prstGeom prst="rect">
            <a:avLst/>
          </a:prstGeom>
        </p:spPr>
      </p:pic>
      <p:sp>
        <p:nvSpPr>
          <p:cNvPr id="50" name="Freeform 6">
            <a:extLst>
              <a:ext uri="{FF2B5EF4-FFF2-40B4-BE49-F238E27FC236}">
                <a16:creationId xmlns:a16="http://schemas.microsoft.com/office/drawing/2014/main" id="{750C6D31-6939-7A14-13D8-CDB4193D5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15304E9C-107D-E7CA-4AA0-BA489BDB73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8/06/20XX</a:t>
            </a:r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EFDAAA04-D29A-6296-CBC1-C79B353A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kern="120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PRESENTACIÓN DE LANZAMIENTO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84954AAF-859D-BD4B-47E8-DE4F3C1F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02E4C0-AD5E-4E8C-9F21-7CCE474BDCEB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8B74EF8-21F0-EF3F-5929-6FA2B08E1BA9}"/>
              </a:ext>
            </a:extLst>
          </p:cNvPr>
          <p:cNvSpPr txBox="1"/>
          <p:nvPr/>
        </p:nvSpPr>
        <p:spPr>
          <a:xfrm>
            <a:off x="6600648" y="778288"/>
            <a:ext cx="440848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dirty="0">
                <a:solidFill>
                  <a:srgbClr val="001D35"/>
                </a:solidFill>
                <a:effectLst/>
                <a:latin typeface="Google Sans"/>
              </a:rPr>
              <a:t>Las aplicaciones no nativas, o de tipo web, son aquellas que se acceden a través de un navegador web y no necesitan ser descargadas. A diferencia de las aplicaciones nativas, que son desarrolladas para un sistema operativo específico y se descargan desde tiendas de aplicaciones como la App Store o Play Store, las aplicaciones web se ejecutan en el navegador. 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4220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5C3407-455C-EE15-09EC-2F6EEC940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31BA019-33D4-A14C-74D3-309575378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DE2F421C-8795-70DD-63CA-BFEE0DCE8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B5D318D4-2283-7056-5740-24D926223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4C00949A-E17B-6751-4211-CF44A1E29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ítulo 19">
            <a:extLst>
              <a:ext uri="{FF2B5EF4-FFF2-40B4-BE49-F238E27FC236}">
                <a16:creationId xmlns:a16="http://schemas.microsoft.com/office/drawing/2014/main" id="{9715551D-9D50-F4BC-AAF6-30143A058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EJEMPLO NO NATIVAS</a:t>
            </a:r>
          </a:p>
        </p:txBody>
      </p:sp>
      <p:sp>
        <p:nvSpPr>
          <p:cNvPr id="30" name="Marcador de posición de texto 29">
            <a:extLst>
              <a:ext uri="{FF2B5EF4-FFF2-40B4-BE49-F238E27FC236}">
                <a16:creationId xmlns:a16="http://schemas.microsoft.com/office/drawing/2014/main" id="{7399F955-E9DC-4559-DC41-46B85E62D8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9230" y="5722070"/>
            <a:ext cx="10869750" cy="509048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30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48" name="Freeform 6">
            <a:extLst>
              <a:ext uri="{FF2B5EF4-FFF2-40B4-BE49-F238E27FC236}">
                <a16:creationId xmlns:a16="http://schemas.microsoft.com/office/drawing/2014/main" id="{25FD56C1-0E60-DD2D-6B79-DED0AD328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pic>
        <p:nvPicPr>
          <p:cNvPr id="8" name="Imagen 7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19B50294-D0CD-10C8-8805-3A7DF2CF7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212" y="990328"/>
            <a:ext cx="4815608" cy="2504116"/>
          </a:xfrm>
          <a:prstGeom prst="rect">
            <a:avLst/>
          </a:prstGeom>
        </p:spPr>
      </p:pic>
      <p:sp>
        <p:nvSpPr>
          <p:cNvPr id="50" name="Freeform 6">
            <a:extLst>
              <a:ext uri="{FF2B5EF4-FFF2-40B4-BE49-F238E27FC236}">
                <a16:creationId xmlns:a16="http://schemas.microsoft.com/office/drawing/2014/main" id="{A970C931-9228-168C-1F6C-E4BE415DD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91BCAA7C-13C7-9225-8222-5A5101360F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8/06/20XX</a:t>
            </a:r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4472B9A9-D406-51FF-0176-3D31F327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kern="120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PRESENTACIÓN DE LANZAMIENTO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3B0B442A-4C53-ACEE-B936-DEAEF531C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02E4C0-AD5E-4E8C-9F21-7CCE474BDCEB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41F28C1-F868-DCD1-2CC3-4B536D5CA2E3}"/>
              </a:ext>
            </a:extLst>
          </p:cNvPr>
          <p:cNvSpPr txBox="1"/>
          <p:nvPr/>
        </p:nvSpPr>
        <p:spPr>
          <a:xfrm>
            <a:off x="5768820" y="100257"/>
            <a:ext cx="5658155" cy="4592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950"/>
              </a:lnSpc>
              <a:spcBef>
                <a:spcPts val="1500"/>
              </a:spcBef>
              <a:spcAft>
                <a:spcPts val="750"/>
              </a:spcAft>
              <a:buNone/>
            </a:pPr>
            <a:r>
              <a:rPr lang="es-MX" sz="1200" b="0" i="0" dirty="0">
                <a:solidFill>
                  <a:srgbClr val="001D35"/>
                </a:solidFill>
                <a:effectLst/>
                <a:latin typeface="Google Sans"/>
              </a:rPr>
              <a:t>Ejemplos de aplicaciones no nativas:</a:t>
            </a:r>
          </a:p>
          <a:p>
            <a:pPr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200" b="1" i="0" dirty="0">
                <a:solidFill>
                  <a:srgbClr val="001D35"/>
                </a:solidFill>
                <a:effectLst/>
                <a:latin typeface="Google Sans"/>
              </a:rPr>
              <a:t>Google Chrome:</a:t>
            </a:r>
            <a:endParaRPr lang="es-MX" sz="1200" b="0" i="0" dirty="0">
              <a:solidFill>
                <a:srgbClr val="001D35"/>
              </a:solidFill>
              <a:effectLst/>
              <a:latin typeface="Google Sans"/>
            </a:endParaRPr>
          </a:p>
          <a:p>
            <a:pPr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200" b="0" i="0" dirty="0">
                <a:solidFill>
                  <a:srgbClr val="545D7E"/>
                </a:solidFill>
                <a:effectLst/>
                <a:latin typeface="Google Sans"/>
              </a:rPr>
              <a:t>El navegador web más popular, que permite acceder a una gran variedad de servicios y aplicaciones web.</a:t>
            </a:r>
          </a:p>
          <a:p>
            <a:pPr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200" b="1" i="0" dirty="0">
                <a:solidFill>
                  <a:srgbClr val="001D35"/>
                </a:solidFill>
                <a:effectLst/>
                <a:latin typeface="Google Sans"/>
              </a:rPr>
              <a:t>Gmail:</a:t>
            </a:r>
            <a:endParaRPr lang="es-MX" sz="1200" b="0" i="0" dirty="0">
              <a:solidFill>
                <a:srgbClr val="001D35"/>
              </a:solidFill>
              <a:effectLst/>
              <a:latin typeface="Google Sans"/>
            </a:endParaRPr>
          </a:p>
          <a:p>
            <a:pPr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200" b="0" i="0" dirty="0">
                <a:solidFill>
                  <a:srgbClr val="545D7E"/>
                </a:solidFill>
                <a:effectLst/>
                <a:latin typeface="Google Sans"/>
              </a:rPr>
              <a:t>El servicio de correo electrónico de Google, accesible desde cualquier navegador web.</a:t>
            </a:r>
          </a:p>
          <a:p>
            <a:pPr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200" b="1" i="0" dirty="0">
                <a:solidFill>
                  <a:srgbClr val="001D35"/>
                </a:solidFill>
                <a:effectLst/>
                <a:latin typeface="Google Sans"/>
              </a:rPr>
              <a:t>Google Drive:</a:t>
            </a:r>
            <a:endParaRPr lang="es-MX" sz="1200" b="0" i="0" dirty="0">
              <a:solidFill>
                <a:srgbClr val="001D35"/>
              </a:solidFill>
              <a:effectLst/>
              <a:latin typeface="Google Sans"/>
            </a:endParaRPr>
          </a:p>
          <a:p>
            <a:pPr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200" b="0" i="0" dirty="0">
                <a:solidFill>
                  <a:srgbClr val="545D7E"/>
                </a:solidFill>
                <a:effectLst/>
                <a:latin typeface="Google Sans"/>
              </a:rPr>
              <a:t>El servicio de almacenamiento en la nube de Google, que se puede acceder desde cualquier navegador web.</a:t>
            </a:r>
          </a:p>
          <a:p>
            <a:pPr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200" b="1" i="0" dirty="0">
                <a:solidFill>
                  <a:srgbClr val="001D35"/>
                </a:solidFill>
                <a:effectLst/>
                <a:latin typeface="Google Sans"/>
              </a:rPr>
              <a:t>WhatsApp Web:</a:t>
            </a:r>
            <a:endParaRPr lang="es-MX" sz="1200" b="0" i="0" dirty="0">
              <a:solidFill>
                <a:srgbClr val="001D35"/>
              </a:solidFill>
              <a:effectLst/>
              <a:latin typeface="Google Sans"/>
            </a:endParaRPr>
          </a:p>
          <a:p>
            <a:pPr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200" b="0" i="0" dirty="0">
                <a:solidFill>
                  <a:srgbClr val="545D7E"/>
                </a:solidFill>
                <a:effectLst/>
                <a:latin typeface="Google Sans"/>
              </a:rPr>
              <a:t>La versión web de la aplicación de mensajería instantánea, accesible desde cualquier navegador.</a:t>
            </a:r>
          </a:p>
          <a:p>
            <a:pPr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200" b="1" i="0" dirty="0">
                <a:solidFill>
                  <a:srgbClr val="001D35"/>
                </a:solidFill>
                <a:effectLst/>
                <a:latin typeface="Google Sans"/>
              </a:rPr>
              <a:t>Facebook:</a:t>
            </a:r>
            <a:endParaRPr lang="es-MX" sz="1200" b="0" i="0" dirty="0">
              <a:solidFill>
                <a:srgbClr val="001D35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437292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2098E5-A339-048B-63BC-70CC628BB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624E16E8-84BF-4D4C-A746-2537B1C15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F890A3A2-97E0-41D2-BD93-30D3DFA73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718CB90A-6005-4951-84F5-70B5863EF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</p:grp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ítulo 19">
            <a:extLst>
              <a:ext uri="{FF2B5EF4-FFF2-40B4-BE49-F238E27FC236}">
                <a16:creationId xmlns:a16="http://schemas.microsoft.com/office/drawing/2014/main" id="{A8A0D9CF-5B9F-ED73-5E61-6535EFF4E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/>
              <a:t>APLICACIÓN NATIVA</a:t>
            </a:r>
          </a:p>
        </p:txBody>
      </p:sp>
      <p:sp>
        <p:nvSpPr>
          <p:cNvPr id="30" name="Marcador de posición de texto 29">
            <a:extLst>
              <a:ext uri="{FF2B5EF4-FFF2-40B4-BE49-F238E27FC236}">
                <a16:creationId xmlns:a16="http://schemas.microsoft.com/office/drawing/2014/main" id="{F84882AB-E797-E94B-EC62-E875DEFEA9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2857" y="5673730"/>
            <a:ext cx="10731565" cy="509351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ED05A00-54C2-66A2-CE3D-20D398C676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" b="4874"/>
          <a:stretch>
            <a:fillRect/>
          </a:stretch>
        </p:blipFill>
        <p:spPr>
          <a:xfrm>
            <a:off x="20" y="10"/>
            <a:ext cx="6050260" cy="4187119"/>
          </a:xfrm>
          <a:prstGeom prst="rect">
            <a:avLst/>
          </a:prstGeom>
        </p:spPr>
      </p:pic>
      <p:pic>
        <p:nvPicPr>
          <p:cNvPr id="8" name="Imagen 7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200532DA-AA57-8746-D6EC-71C2650CB14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0547" r="4316" b="2"/>
          <a:stretch>
            <a:fillRect/>
          </a:stretch>
        </p:blipFill>
        <p:spPr>
          <a:xfrm>
            <a:off x="6141720" y="10"/>
            <a:ext cx="6050280" cy="4187119"/>
          </a:xfrm>
          <a:prstGeom prst="rect">
            <a:avLst/>
          </a:prstGeom>
        </p:spPr>
      </p:pic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AE86E9B1-AD0B-771D-46EC-5FA32392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8/06/20XX</a:t>
            </a:r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D2B7D4A1-C69E-CC07-A739-E32098707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kern="120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PRESENTACIÓN DE LANZAMIENTO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64C2E20-E363-8B40-5B3B-B9395B2E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02E4C0-AD5E-4E8C-9F21-7CCE474BDCEB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9A1403-CD73-DE65-938D-50C527444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624E16E8-84BF-4D4C-A746-2537B1C15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F890A3A2-97E0-41D2-BD93-30D3DFA73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718CB90A-6005-4951-84F5-70B5863EF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</p:grp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ítulo 19">
            <a:extLst>
              <a:ext uri="{FF2B5EF4-FFF2-40B4-BE49-F238E27FC236}">
                <a16:creationId xmlns:a16="http://schemas.microsoft.com/office/drawing/2014/main" id="{FD852AC6-D17C-0DD6-D8AE-2C2A7AAF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cap="all" dirty="0"/>
              <a:t>APLICACIÓN HIBRIDA O MULTIPLATAFORMA</a:t>
            </a:r>
          </a:p>
        </p:txBody>
      </p:sp>
      <p:sp>
        <p:nvSpPr>
          <p:cNvPr id="30" name="Marcador de posición de texto 29">
            <a:extLst>
              <a:ext uri="{FF2B5EF4-FFF2-40B4-BE49-F238E27FC236}">
                <a16:creationId xmlns:a16="http://schemas.microsoft.com/office/drawing/2014/main" id="{446D865A-44F7-B0A4-EF11-4A0C9CB8A6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2857" y="5673730"/>
            <a:ext cx="10731565" cy="509351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8" name="Imagen 7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DDC92EAF-3BE8-17A7-2B04-B5FE8362EE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547" r="4316" b="2"/>
          <a:stretch>
            <a:fillRect/>
          </a:stretch>
        </p:blipFill>
        <p:spPr>
          <a:xfrm>
            <a:off x="20" y="10"/>
            <a:ext cx="6050260" cy="4187119"/>
          </a:xfrm>
          <a:prstGeom prst="rect">
            <a:avLst/>
          </a:prstGeom>
        </p:spPr>
      </p:pic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A8BFC44F-81E6-D688-367C-E8118E79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8/06/20XX</a:t>
            </a:r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70BDDD4F-65E6-0F8F-E587-164752C1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kern="120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PRESENTACIÓN DE LANZAMIENTO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24A41027-1155-F55A-10D0-4DE5C689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02E4C0-AD5E-4E8C-9F21-7CCE474BDCEB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6B368E9-FE25-037F-A914-EFD9D8CAA613}"/>
              </a:ext>
            </a:extLst>
          </p:cNvPr>
          <p:cNvSpPr txBox="1"/>
          <p:nvPr/>
        </p:nvSpPr>
        <p:spPr>
          <a:xfrm>
            <a:off x="6598922" y="531490"/>
            <a:ext cx="53427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dirty="0">
                <a:solidFill>
                  <a:srgbClr val="001D35"/>
                </a:solidFill>
                <a:effectLst/>
                <a:latin typeface="Google Sans"/>
              </a:rPr>
              <a:t>Las aplicaciones multiplataforma, también conocidas como aplicaciones híbridas, son aquellas que están diseñadas para funcionar en diferentes sistemas operativos y dispositivos. Esto significa que el mismo código de la aplicación puede ser utilizado en dispositivos móviles (como iOS y Android), computadoras de escritorio (Windows, macOS, Linux) y tabletas, entre otros. 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7308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5C3AFD-4B9C-14BA-404F-52028A4AE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3DBF3947-4DFB-710F-90B4-382395AD4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8A69A2AA-180D-A483-42E1-0EEA590E9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C369AE03-A77C-10A7-AFAD-522239442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</p:grp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1913324B-92EA-D610-9050-5FAEF0FAF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ítulo 19">
            <a:extLst>
              <a:ext uri="{FF2B5EF4-FFF2-40B4-BE49-F238E27FC236}">
                <a16:creationId xmlns:a16="http://schemas.microsoft.com/office/drawing/2014/main" id="{BCA4C4AE-31FB-7C73-5D11-355003AA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 dirty="0"/>
              <a:t>APLICACIÓN HIBRIDA</a:t>
            </a:r>
          </a:p>
        </p:txBody>
      </p:sp>
      <p:sp>
        <p:nvSpPr>
          <p:cNvPr id="30" name="Marcador de posición de texto 29">
            <a:extLst>
              <a:ext uri="{FF2B5EF4-FFF2-40B4-BE49-F238E27FC236}">
                <a16:creationId xmlns:a16="http://schemas.microsoft.com/office/drawing/2014/main" id="{AA3F4F46-1043-944A-90B7-C6E38465C1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2857" y="5673730"/>
            <a:ext cx="10731565" cy="509351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8" name="Imagen 7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A624341E-9680-AC22-6187-BAC8CCB64D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547" r="4316" b="2"/>
          <a:stretch>
            <a:fillRect/>
          </a:stretch>
        </p:blipFill>
        <p:spPr>
          <a:xfrm>
            <a:off x="20" y="10"/>
            <a:ext cx="6050260" cy="418711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5F4A265-41DD-7EEE-D0CD-15232F6AADC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99" b="2"/>
          <a:stretch>
            <a:fillRect/>
          </a:stretch>
        </p:blipFill>
        <p:spPr>
          <a:xfrm>
            <a:off x="6141720" y="10"/>
            <a:ext cx="6050280" cy="4187119"/>
          </a:xfrm>
          <a:prstGeom prst="rect">
            <a:avLst/>
          </a:prstGeom>
        </p:spPr>
      </p:pic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BE483AA6-60B1-6D1D-6F20-AE36A17CD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EAA85966-AA9C-5EA8-DDD6-9575188215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8/06/20XX</a:t>
            </a:r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F04F3B10-5224-ECD5-C2B9-E6D10813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kern="120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PRESENTACIÓN DE LANZAMIENTO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6C83678C-D0FA-7772-FB0F-5F0E23322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0603D317-9E52-F55A-0F24-F29FE570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02E4C0-AD5E-4E8C-9F21-7CCE474BDCEB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8FBE31-4782-2A3C-3D90-6CD681BD5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405715F9-8D28-D5BA-FA6B-4DF9434AF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9C19B7EB-992B-562E-B7C4-FD43AD53B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8C9A660C-6338-5D37-3197-44A0C1CA7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</p:grp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FBB469EE-FA53-BBC4-2A86-BC38A9D0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ítulo 19">
            <a:extLst>
              <a:ext uri="{FF2B5EF4-FFF2-40B4-BE49-F238E27FC236}">
                <a16:creationId xmlns:a16="http://schemas.microsoft.com/office/drawing/2014/main" id="{2659358F-0FED-BEF2-1983-9D1EDCA3B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 dirty="0"/>
              <a:t>APLICACIÓN HIBRIDA</a:t>
            </a:r>
          </a:p>
        </p:txBody>
      </p:sp>
      <p:sp>
        <p:nvSpPr>
          <p:cNvPr id="30" name="Marcador de posición de texto 29">
            <a:extLst>
              <a:ext uri="{FF2B5EF4-FFF2-40B4-BE49-F238E27FC236}">
                <a16:creationId xmlns:a16="http://schemas.microsoft.com/office/drawing/2014/main" id="{695C3C28-4E38-7F58-AD82-F395A524B6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2857" y="5673730"/>
            <a:ext cx="10731565" cy="509351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8" name="Imagen 7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9B59F1D3-3CF5-0D2A-52CC-571A8FC58D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547" r="4316" b="2"/>
          <a:stretch>
            <a:fillRect/>
          </a:stretch>
        </p:blipFill>
        <p:spPr>
          <a:xfrm>
            <a:off x="20" y="10"/>
            <a:ext cx="6050260" cy="418711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25841B7-242E-2234-35D9-426EB9FBB7B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99" b="2"/>
          <a:stretch>
            <a:fillRect/>
          </a:stretch>
        </p:blipFill>
        <p:spPr>
          <a:xfrm>
            <a:off x="6141720" y="10"/>
            <a:ext cx="6050280" cy="4187119"/>
          </a:xfrm>
          <a:prstGeom prst="rect">
            <a:avLst/>
          </a:prstGeom>
        </p:spPr>
      </p:pic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C523BE35-BA4E-DF01-324E-DC59CE6359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3C5D1799-F26E-4BBC-D292-A0D736D300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8/06/20XX</a:t>
            </a:r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37CB738A-12AA-2EE4-065B-A2755D25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kern="120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PRESENTACIÓN DE LANZAMIENTO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C999554F-7A54-1033-CDA0-D6F034061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8BE8C2CC-CCD6-8DC5-6390-5B46FDEF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02E4C0-AD5E-4E8C-9F21-7CCE474BDCEB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5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2" ma:contentTypeDescription="Create a new document." ma:contentTypeScope="" ma:versionID="5a5774fd28510f591f3d0476b60c796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656ce980f6f53fc96333c5ee30c32b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BF0F94-36C0-430F-8DDE-AF914AC0C0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D2FAC4-C1D8-4FBC-AFD8-786609711A5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E89A24D-CD69-45A4-AC93-53B8115AA41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34</TotalTime>
  <Words>299</Words>
  <Application>Microsoft Office PowerPoint</Application>
  <PresentationFormat>Panorámica</PresentationFormat>
  <Paragraphs>63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Franklin Gothic Book</vt:lpstr>
      <vt:lpstr>Google Sans</vt:lpstr>
      <vt:lpstr>Recorte</vt:lpstr>
      <vt:lpstr>Aplicaciones nativas, no nativas y multiplataforma.</vt:lpstr>
      <vt:lpstr>APLICACIÓN MOVIL</vt:lpstr>
      <vt:lpstr>APLICACIÓN WEB</vt:lpstr>
      <vt:lpstr>APLICACIÓN NO NATIVAS</vt:lpstr>
      <vt:lpstr>EJEMPLO NO NATIVAS</vt:lpstr>
      <vt:lpstr>APLICACIÓN NATIVA</vt:lpstr>
      <vt:lpstr>APLICACIÓN HIBRIDA O MULTIPLATAFORMA</vt:lpstr>
      <vt:lpstr>APLICACIÓN HIBRIDA</vt:lpstr>
      <vt:lpstr>APLICACIÓN HIBRIDA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VERONICA MARTINEZ</dc:creator>
  <cp:lastModifiedBy>VERONICA MARTINEZ</cp:lastModifiedBy>
  <cp:revision>6</cp:revision>
  <dcterms:created xsi:type="dcterms:W3CDTF">2025-05-20T00:01:03Z</dcterms:created>
  <dcterms:modified xsi:type="dcterms:W3CDTF">2025-05-20T00:35:30Z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