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42950" y="138112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1057275"/>
                </a:moveTo>
                <a:lnTo>
                  <a:pt x="264312" y="1057275"/>
                </a:lnTo>
                <a:lnTo>
                  <a:pt x="0" y="528701"/>
                </a:lnTo>
                <a:lnTo>
                  <a:pt x="264312" y="0"/>
                </a:lnTo>
                <a:lnTo>
                  <a:pt x="964438" y="0"/>
                </a:lnTo>
                <a:lnTo>
                  <a:pt x="1228725" y="528701"/>
                </a:lnTo>
                <a:lnTo>
                  <a:pt x="964438" y="1057275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838325" y="11049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561975"/>
                </a:moveTo>
                <a:lnTo>
                  <a:pt x="140462" y="561975"/>
                </a:lnTo>
                <a:lnTo>
                  <a:pt x="0" y="280924"/>
                </a:lnTo>
                <a:lnTo>
                  <a:pt x="140462" y="0"/>
                </a:lnTo>
                <a:lnTo>
                  <a:pt x="507238" y="0"/>
                </a:lnTo>
                <a:lnTo>
                  <a:pt x="647700" y="280924"/>
                </a:lnTo>
                <a:lnTo>
                  <a:pt x="507238" y="561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1438275"/>
                </a:moveTo>
                <a:lnTo>
                  <a:pt x="359537" y="1438275"/>
                </a:lnTo>
                <a:lnTo>
                  <a:pt x="0" y="719074"/>
                </a:lnTo>
                <a:lnTo>
                  <a:pt x="359537" y="0"/>
                </a:lnTo>
                <a:lnTo>
                  <a:pt x="1307338" y="0"/>
                </a:lnTo>
                <a:lnTo>
                  <a:pt x="1666875" y="719074"/>
                </a:lnTo>
                <a:lnTo>
                  <a:pt x="1307338" y="1438275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619125"/>
                </a:moveTo>
                <a:lnTo>
                  <a:pt x="154812" y="619125"/>
                </a:lnTo>
                <a:lnTo>
                  <a:pt x="0" y="309625"/>
                </a:lnTo>
                <a:lnTo>
                  <a:pt x="154812" y="0"/>
                </a:lnTo>
                <a:lnTo>
                  <a:pt x="569087" y="0"/>
                </a:lnTo>
                <a:lnTo>
                  <a:pt x="723900" y="309625"/>
                </a:lnTo>
                <a:lnTo>
                  <a:pt x="569087" y="619125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81500" y="2054605"/>
            <a:ext cx="442899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83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5972" y="3987"/>
            <a:ext cx="4746625" cy="6855459"/>
          </a:xfrm>
          <a:custGeom>
            <a:avLst/>
            <a:gdLst/>
            <a:ahLst/>
            <a:cxnLst/>
            <a:rect l="l" t="t" r="r" b="b"/>
            <a:pathLst>
              <a:path w="4746625" h="6855459">
                <a:moveTo>
                  <a:pt x="4746028" y="3690912"/>
                </a:moveTo>
                <a:lnTo>
                  <a:pt x="4743386" y="3686949"/>
                </a:lnTo>
                <a:lnTo>
                  <a:pt x="2819654" y="4969776"/>
                </a:lnTo>
                <a:lnTo>
                  <a:pt x="1936140" y="0"/>
                </a:lnTo>
                <a:lnTo>
                  <a:pt x="1926767" y="1676"/>
                </a:lnTo>
                <a:lnTo>
                  <a:pt x="2811005" y="4975542"/>
                </a:lnTo>
                <a:lnTo>
                  <a:pt x="0" y="6850050"/>
                </a:lnTo>
                <a:lnTo>
                  <a:pt x="2641" y="6854012"/>
                </a:lnTo>
                <a:lnTo>
                  <a:pt x="11214" y="6854012"/>
                </a:lnTo>
                <a:lnTo>
                  <a:pt x="2812834" y="4985778"/>
                </a:lnTo>
                <a:lnTo>
                  <a:pt x="3145117" y="6854838"/>
                </a:lnTo>
                <a:lnTo>
                  <a:pt x="3154489" y="6853174"/>
                </a:lnTo>
                <a:lnTo>
                  <a:pt x="2821470" y="4980013"/>
                </a:lnTo>
                <a:lnTo>
                  <a:pt x="4746028" y="3696639"/>
                </a:lnTo>
                <a:lnTo>
                  <a:pt x="4746028" y="3690912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6858000"/>
                </a:moveTo>
                <a:lnTo>
                  <a:pt x="0" y="6858000"/>
                </a:lnTo>
                <a:lnTo>
                  <a:pt x="2044395" y="0"/>
                </a:lnTo>
                <a:lnTo>
                  <a:pt x="3009900" y="0"/>
                </a:lnTo>
                <a:lnTo>
                  <a:pt x="3009900" y="6858000"/>
                </a:lnTo>
                <a:close/>
              </a:path>
            </a:pathLst>
          </a:custGeom>
          <a:solidFill>
            <a:srgbClr val="5FC9ED">
              <a:alpha val="36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6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3" y="6858000"/>
                </a:moveTo>
                <a:lnTo>
                  <a:pt x="1208887" y="6858000"/>
                </a:lnTo>
                <a:lnTo>
                  <a:pt x="0" y="0"/>
                </a:lnTo>
                <a:lnTo>
                  <a:pt x="2589123" y="0"/>
                </a:lnTo>
                <a:lnTo>
                  <a:pt x="2589123" y="685800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3810000"/>
                </a:moveTo>
                <a:lnTo>
                  <a:pt x="0" y="3810000"/>
                </a:lnTo>
                <a:lnTo>
                  <a:pt x="3257550" y="0"/>
                </a:lnTo>
                <a:lnTo>
                  <a:pt x="3257550" y="3810000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6858000"/>
                </a:moveTo>
                <a:lnTo>
                  <a:pt x="2470023" y="6858000"/>
                </a:lnTo>
                <a:lnTo>
                  <a:pt x="0" y="0"/>
                </a:lnTo>
                <a:lnTo>
                  <a:pt x="2854071" y="0"/>
                </a:lnTo>
                <a:lnTo>
                  <a:pt x="2854071" y="6858000"/>
                </a:lnTo>
                <a:close/>
              </a:path>
            </a:pathLst>
          </a:custGeom>
          <a:solidFill>
            <a:srgbClr val="16AEE2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6858000"/>
                </a:moveTo>
                <a:lnTo>
                  <a:pt x="0" y="6858000"/>
                </a:lnTo>
                <a:lnTo>
                  <a:pt x="1022451" y="0"/>
                </a:lnTo>
                <a:lnTo>
                  <a:pt x="1295400" y="0"/>
                </a:lnTo>
                <a:lnTo>
                  <a:pt x="1295400" y="6858000"/>
                </a:lnTo>
                <a:close/>
              </a:path>
            </a:pathLst>
          </a:custGeom>
          <a:solidFill>
            <a:srgbClr val="2C83C3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9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0" y="6858000"/>
                </a:moveTo>
                <a:lnTo>
                  <a:pt x="1114526" y="6858000"/>
                </a:lnTo>
                <a:lnTo>
                  <a:pt x="0" y="0"/>
                </a:lnTo>
                <a:lnTo>
                  <a:pt x="1255750" y="0"/>
                </a:lnTo>
                <a:lnTo>
                  <a:pt x="1255750" y="685800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3267075"/>
                </a:moveTo>
                <a:lnTo>
                  <a:pt x="0" y="3267075"/>
                </a:lnTo>
                <a:lnTo>
                  <a:pt x="1819275" y="0"/>
                </a:lnTo>
                <a:lnTo>
                  <a:pt x="1819275" y="3267075"/>
                </a:lnTo>
                <a:close/>
              </a:path>
            </a:pathLst>
          </a:custGeom>
          <a:solidFill>
            <a:srgbClr val="16AEE2">
              <a:alpha val="65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61315"/>
            <a:ext cx="1068133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7139" y="2230120"/>
            <a:ext cx="7157720" cy="304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0477"/>
            <a:ext cx="1498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759254" y="3176046"/>
            <a:ext cx="611822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7300">
              <a:lnSpc>
                <a:spcPct val="100000"/>
              </a:lnSpc>
              <a:spcBef>
                <a:spcPts val="105"/>
              </a:spcBef>
            </a:pPr>
            <a:r>
              <a:rPr lang="en-IN" spc="10" dirty="0"/>
              <a:t>ANTOCHARLES V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23497" y="4044241"/>
            <a:ext cx="23904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2C926B"/>
                </a:solidFill>
                <a:latin typeface="Trebuchet MS"/>
                <a:cs typeface="Trebuchet MS"/>
              </a:rPr>
              <a:t>Fin</a:t>
            </a:r>
            <a:r>
              <a:rPr sz="2400" b="1" spc="10" dirty="0">
                <a:solidFill>
                  <a:srgbClr val="2C926B"/>
                </a:solidFill>
                <a:latin typeface="Trebuchet MS"/>
                <a:cs typeface="Trebuchet MS"/>
              </a:rPr>
              <a:t>a</a:t>
            </a: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l</a:t>
            </a:r>
            <a:r>
              <a:rPr sz="2400" b="1" spc="-155" dirty="0">
                <a:solidFill>
                  <a:srgbClr val="2C92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P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r</a:t>
            </a: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o</a:t>
            </a:r>
            <a:r>
              <a:rPr sz="2400" b="1" spc="-10" dirty="0">
                <a:solidFill>
                  <a:srgbClr val="2C926B"/>
                </a:solidFill>
                <a:latin typeface="Trebuchet MS"/>
                <a:cs typeface="Trebuchet MS"/>
              </a:rPr>
              <a:t>j</a:t>
            </a:r>
            <a:r>
              <a:rPr sz="2400" b="1" spc="-5" dirty="0">
                <a:solidFill>
                  <a:srgbClr val="2C926B"/>
                </a:solidFill>
                <a:latin typeface="Trebuchet MS"/>
                <a:cs typeface="Trebuchet MS"/>
              </a:rPr>
              <a:t>ec</a:t>
            </a:r>
            <a:r>
              <a:rPr sz="2400" b="1" dirty="0">
                <a:solidFill>
                  <a:srgbClr val="2C926B"/>
                </a:solidFill>
                <a:latin typeface="Trebuchet MS"/>
                <a:cs typeface="Trebuchet MS"/>
              </a:rPr>
              <a:t>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81000"/>
            <a:ext cx="7264908" cy="59573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332" y="361315"/>
            <a:ext cx="24326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</a:t>
            </a:r>
            <a:r>
              <a:rPr spc="-45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618" y="6461912"/>
            <a:ext cx="17335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r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1426463"/>
            <a:ext cx="8034528" cy="37459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143000"/>
            <a:ext cx="7703820" cy="43875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39225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498" y="880465"/>
            <a:ext cx="4882464" cy="4660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7773" y="880465"/>
            <a:ext cx="1756918" cy="46730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863" y="1528165"/>
            <a:ext cx="6895414" cy="4952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118" y="2175865"/>
            <a:ext cx="6998284" cy="4673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863" y="2823565"/>
            <a:ext cx="2684094" cy="46730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66344" y="6409944"/>
            <a:ext cx="3705225" cy="295910"/>
            <a:chOff x="466344" y="6409944"/>
            <a:chExt cx="3705225" cy="29591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656" y="6467856"/>
              <a:ext cx="2142744" cy="1996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5971" y="0"/>
            <a:ext cx="4746625" cy="6859270"/>
            <a:chOff x="7445971" y="0"/>
            <a:chExt cx="4746625" cy="6859270"/>
          </a:xfrm>
        </p:grpSpPr>
        <p:sp>
          <p:nvSpPr>
            <p:cNvPr id="4" name="object 4"/>
            <p:cNvSpPr/>
            <p:nvPr/>
          </p:nvSpPr>
          <p:spPr>
            <a:xfrm>
              <a:off x="7445972" y="3987"/>
              <a:ext cx="4746625" cy="6855459"/>
            </a:xfrm>
            <a:custGeom>
              <a:avLst/>
              <a:gdLst/>
              <a:ahLst/>
              <a:cxnLst/>
              <a:rect l="l" t="t" r="r" b="b"/>
              <a:pathLst>
                <a:path w="4746625" h="6855459">
                  <a:moveTo>
                    <a:pt x="4746028" y="3690912"/>
                  </a:moveTo>
                  <a:lnTo>
                    <a:pt x="4743386" y="3686949"/>
                  </a:lnTo>
                  <a:lnTo>
                    <a:pt x="2819654" y="4969776"/>
                  </a:lnTo>
                  <a:lnTo>
                    <a:pt x="1936140" y="0"/>
                  </a:lnTo>
                  <a:lnTo>
                    <a:pt x="1926767" y="1676"/>
                  </a:lnTo>
                  <a:lnTo>
                    <a:pt x="2811005" y="4975542"/>
                  </a:lnTo>
                  <a:lnTo>
                    <a:pt x="0" y="6850050"/>
                  </a:lnTo>
                  <a:lnTo>
                    <a:pt x="2641" y="6854012"/>
                  </a:lnTo>
                  <a:lnTo>
                    <a:pt x="11214" y="6854012"/>
                  </a:lnTo>
                  <a:lnTo>
                    <a:pt x="2812834" y="4985778"/>
                  </a:lnTo>
                  <a:lnTo>
                    <a:pt x="3145117" y="6854838"/>
                  </a:lnTo>
                  <a:lnTo>
                    <a:pt x="3154489" y="6853174"/>
                  </a:lnTo>
                  <a:lnTo>
                    <a:pt x="2821470" y="4980013"/>
                  </a:lnTo>
                  <a:lnTo>
                    <a:pt x="4746028" y="3696639"/>
                  </a:lnTo>
                  <a:lnTo>
                    <a:pt x="4746028" y="3690912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6858000"/>
                  </a:moveTo>
                  <a:lnTo>
                    <a:pt x="0" y="6858000"/>
                  </a:lnTo>
                  <a:lnTo>
                    <a:pt x="2044395" y="0"/>
                  </a:lnTo>
                  <a:lnTo>
                    <a:pt x="3009900" y="0"/>
                  </a:lnTo>
                  <a:lnTo>
                    <a:pt x="3009900" y="6858000"/>
                  </a:lnTo>
                  <a:close/>
                </a:path>
              </a:pathLst>
            </a:custGeom>
            <a:solidFill>
              <a:srgbClr val="5FC9ED">
                <a:alpha val="36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6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3" y="6858000"/>
                  </a:moveTo>
                  <a:lnTo>
                    <a:pt x="1208887" y="6858000"/>
                  </a:lnTo>
                  <a:lnTo>
                    <a:pt x="0" y="0"/>
                  </a:lnTo>
                  <a:lnTo>
                    <a:pt x="2589123" y="0"/>
                  </a:lnTo>
                  <a:lnTo>
                    <a:pt x="2589123" y="685800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3810000"/>
                  </a:moveTo>
                  <a:lnTo>
                    <a:pt x="0" y="3810000"/>
                  </a:lnTo>
                  <a:lnTo>
                    <a:pt x="3257550" y="0"/>
                  </a:lnTo>
                  <a:lnTo>
                    <a:pt x="3257550" y="3810000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29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71" y="6858000"/>
                  </a:moveTo>
                  <a:lnTo>
                    <a:pt x="2470023" y="6858000"/>
                  </a:lnTo>
                  <a:lnTo>
                    <a:pt x="0" y="0"/>
                  </a:lnTo>
                  <a:lnTo>
                    <a:pt x="2854071" y="0"/>
                  </a:lnTo>
                  <a:lnTo>
                    <a:pt x="2854071" y="6858000"/>
                  </a:lnTo>
                  <a:close/>
                </a:path>
              </a:pathLst>
            </a:custGeom>
            <a:solidFill>
              <a:srgbClr val="16AEE2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6858000"/>
                  </a:moveTo>
                  <a:lnTo>
                    <a:pt x="0" y="6858000"/>
                  </a:lnTo>
                  <a:lnTo>
                    <a:pt x="1022451" y="0"/>
                  </a:lnTo>
                  <a:lnTo>
                    <a:pt x="1295400" y="0"/>
                  </a:lnTo>
                  <a:lnTo>
                    <a:pt x="1295400" y="6858000"/>
                  </a:lnTo>
                  <a:close/>
                </a:path>
              </a:pathLst>
            </a:custGeom>
            <a:solidFill>
              <a:srgbClr val="2C83C3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9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0" y="6858000"/>
                  </a:moveTo>
                  <a:lnTo>
                    <a:pt x="1114526" y="6858000"/>
                  </a:lnTo>
                  <a:lnTo>
                    <a:pt x="0" y="0"/>
                  </a:lnTo>
                  <a:lnTo>
                    <a:pt x="1255750" y="0"/>
                  </a:lnTo>
                  <a:lnTo>
                    <a:pt x="1255750" y="685800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3267075"/>
                  </a:moveTo>
                  <a:lnTo>
                    <a:pt x="0" y="3267075"/>
                  </a:lnTo>
                  <a:lnTo>
                    <a:pt x="1819275" y="0"/>
                  </a:lnTo>
                  <a:lnTo>
                    <a:pt x="1819275" y="3267075"/>
                  </a:lnTo>
                  <a:close/>
                </a:path>
              </a:pathLst>
            </a:custGeom>
            <a:solidFill>
              <a:srgbClr val="16AEE2">
                <a:alpha val="65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5" y="2847975"/>
                </a:moveTo>
                <a:lnTo>
                  <a:pt x="0" y="2847975"/>
                </a:lnTo>
                <a:lnTo>
                  <a:pt x="0" y="0"/>
                </a:lnTo>
                <a:lnTo>
                  <a:pt x="447675" y="2847975"/>
                </a:lnTo>
                <a:close/>
              </a:path>
            </a:pathLst>
          </a:custGeom>
          <a:solidFill>
            <a:srgbClr val="5FC9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361950"/>
                </a:moveTo>
                <a:lnTo>
                  <a:pt x="132867" y="355485"/>
                </a:lnTo>
                <a:lnTo>
                  <a:pt x="89636" y="337235"/>
                </a:lnTo>
                <a:lnTo>
                  <a:pt x="53009" y="308940"/>
                </a:lnTo>
                <a:lnTo>
                  <a:pt x="24701" y="272313"/>
                </a:lnTo>
                <a:lnTo>
                  <a:pt x="6464" y="229082"/>
                </a:lnTo>
                <a:lnTo>
                  <a:pt x="0" y="180975"/>
                </a:lnTo>
                <a:lnTo>
                  <a:pt x="6464" y="132867"/>
                </a:lnTo>
                <a:lnTo>
                  <a:pt x="24701" y="89636"/>
                </a:lnTo>
                <a:lnTo>
                  <a:pt x="53009" y="53009"/>
                </a:lnTo>
                <a:lnTo>
                  <a:pt x="89636" y="24714"/>
                </a:lnTo>
                <a:lnTo>
                  <a:pt x="132867" y="6464"/>
                </a:lnTo>
                <a:lnTo>
                  <a:pt x="180975" y="0"/>
                </a:lnTo>
                <a:lnTo>
                  <a:pt x="229082" y="6464"/>
                </a:lnTo>
                <a:lnTo>
                  <a:pt x="272313" y="24714"/>
                </a:lnTo>
                <a:lnTo>
                  <a:pt x="308940" y="53009"/>
                </a:lnTo>
                <a:lnTo>
                  <a:pt x="337235" y="89636"/>
                </a:lnTo>
                <a:lnTo>
                  <a:pt x="355485" y="132867"/>
                </a:lnTo>
                <a:lnTo>
                  <a:pt x="361950" y="180975"/>
                </a:lnTo>
                <a:lnTo>
                  <a:pt x="355485" y="229082"/>
                </a:lnTo>
                <a:lnTo>
                  <a:pt x="337235" y="272313"/>
                </a:lnTo>
                <a:lnTo>
                  <a:pt x="308940" y="308940"/>
                </a:lnTo>
                <a:lnTo>
                  <a:pt x="272313" y="337235"/>
                </a:lnTo>
                <a:lnTo>
                  <a:pt x="229082" y="355485"/>
                </a:lnTo>
                <a:lnTo>
                  <a:pt x="180975" y="36195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647700"/>
                </a:moveTo>
                <a:lnTo>
                  <a:pt x="276009" y="644182"/>
                </a:lnTo>
                <a:lnTo>
                  <a:pt x="230327" y="633984"/>
                </a:lnTo>
                <a:lnTo>
                  <a:pt x="187337" y="617601"/>
                </a:lnTo>
                <a:lnTo>
                  <a:pt x="147523" y="595528"/>
                </a:lnTo>
                <a:lnTo>
                  <a:pt x="111391" y="568261"/>
                </a:lnTo>
                <a:lnTo>
                  <a:pt x="79451" y="536321"/>
                </a:lnTo>
                <a:lnTo>
                  <a:pt x="52184" y="500189"/>
                </a:lnTo>
                <a:lnTo>
                  <a:pt x="30111" y="460375"/>
                </a:lnTo>
                <a:lnTo>
                  <a:pt x="13716" y="417385"/>
                </a:lnTo>
                <a:lnTo>
                  <a:pt x="3517" y="371703"/>
                </a:lnTo>
                <a:lnTo>
                  <a:pt x="0" y="323850"/>
                </a:lnTo>
                <a:lnTo>
                  <a:pt x="3517" y="275996"/>
                </a:lnTo>
                <a:lnTo>
                  <a:pt x="13716" y="230314"/>
                </a:lnTo>
                <a:lnTo>
                  <a:pt x="30111" y="187325"/>
                </a:lnTo>
                <a:lnTo>
                  <a:pt x="52184" y="147510"/>
                </a:lnTo>
                <a:lnTo>
                  <a:pt x="79451" y="111378"/>
                </a:lnTo>
                <a:lnTo>
                  <a:pt x="111391" y="79438"/>
                </a:lnTo>
                <a:lnTo>
                  <a:pt x="147523" y="52171"/>
                </a:lnTo>
                <a:lnTo>
                  <a:pt x="187337" y="30099"/>
                </a:lnTo>
                <a:lnTo>
                  <a:pt x="230327" y="13715"/>
                </a:lnTo>
                <a:lnTo>
                  <a:pt x="276009" y="3505"/>
                </a:lnTo>
                <a:lnTo>
                  <a:pt x="323850" y="0"/>
                </a:lnTo>
                <a:lnTo>
                  <a:pt x="371690" y="3505"/>
                </a:lnTo>
                <a:lnTo>
                  <a:pt x="417372" y="13715"/>
                </a:lnTo>
                <a:lnTo>
                  <a:pt x="460362" y="30099"/>
                </a:lnTo>
                <a:lnTo>
                  <a:pt x="500176" y="52171"/>
                </a:lnTo>
                <a:lnTo>
                  <a:pt x="536308" y="79438"/>
                </a:lnTo>
                <a:lnTo>
                  <a:pt x="568248" y="111378"/>
                </a:lnTo>
                <a:lnTo>
                  <a:pt x="595515" y="147510"/>
                </a:lnTo>
                <a:lnTo>
                  <a:pt x="617588" y="187325"/>
                </a:lnTo>
                <a:lnTo>
                  <a:pt x="633983" y="230314"/>
                </a:lnTo>
                <a:lnTo>
                  <a:pt x="644182" y="275996"/>
                </a:lnTo>
                <a:lnTo>
                  <a:pt x="647700" y="323850"/>
                </a:lnTo>
                <a:lnTo>
                  <a:pt x="644182" y="371703"/>
                </a:lnTo>
                <a:lnTo>
                  <a:pt x="633983" y="417385"/>
                </a:lnTo>
                <a:lnTo>
                  <a:pt x="617588" y="460375"/>
                </a:lnTo>
                <a:lnTo>
                  <a:pt x="595515" y="500189"/>
                </a:lnTo>
                <a:lnTo>
                  <a:pt x="568248" y="536321"/>
                </a:lnTo>
                <a:lnTo>
                  <a:pt x="536308" y="568261"/>
                </a:lnTo>
                <a:lnTo>
                  <a:pt x="500176" y="595528"/>
                </a:lnTo>
                <a:lnTo>
                  <a:pt x="460362" y="617601"/>
                </a:lnTo>
                <a:lnTo>
                  <a:pt x="417372" y="633984"/>
                </a:lnTo>
                <a:lnTo>
                  <a:pt x="371690" y="644182"/>
                </a:lnTo>
                <a:lnTo>
                  <a:pt x="323850" y="6477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811" y="6134100"/>
            <a:ext cx="248411" cy="24841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9144"/>
            <a:ext cx="4124325" cy="3009900"/>
            <a:chOff x="47244" y="3819144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4844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9144"/>
              <a:ext cx="1734312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775" y="421259"/>
            <a:ext cx="2352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40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1755139" y="2093595"/>
            <a:ext cx="458914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20" dirty="0">
                <a:latin typeface="Calibri"/>
                <a:cs typeface="Calibri"/>
              </a:rPr>
              <a:t>W</a:t>
            </a:r>
            <a:r>
              <a:rPr sz="1800" spc="-25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25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YOUR SOLUTIONAND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VALUE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PROPOSITION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5" dirty="0">
                <a:latin typeface="Calibri"/>
                <a:cs typeface="Calibri"/>
              </a:rPr>
              <a:t>MODELLING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5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3520" cy="3258820"/>
            <a:chOff x="7991856" y="2933700"/>
            <a:chExt cx="2763520" cy="325882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3700"/>
              <a:ext cx="2763011" cy="325831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7276"/>
            <a:ext cx="562991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4250" spc="5" dirty="0"/>
              <a:t>PROBLEM	</a:t>
            </a:r>
            <a:r>
              <a:rPr sz="4250" spc="-9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4260" y="1952625"/>
            <a:ext cx="548703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libri"/>
                <a:cs typeface="Calibri"/>
              </a:rPr>
              <a:t>"Inefficient </a:t>
            </a:r>
            <a:r>
              <a:rPr sz="1800" i="1" spc="-10" dirty="0">
                <a:latin typeface="Calibri"/>
                <a:cs typeface="Calibri"/>
              </a:rPr>
              <a:t>handwritten </a:t>
            </a:r>
            <a:r>
              <a:rPr sz="1800" i="1" spc="-15" dirty="0">
                <a:latin typeface="Calibri"/>
                <a:cs typeface="Calibri"/>
              </a:rPr>
              <a:t>text </a:t>
            </a:r>
            <a:r>
              <a:rPr sz="1800" i="1" spc="-5" dirty="0">
                <a:latin typeface="Calibri"/>
                <a:cs typeface="Calibri"/>
              </a:rPr>
              <a:t>recognition </a:t>
            </a:r>
            <a:r>
              <a:rPr sz="1800" i="1" spc="-10" dirty="0">
                <a:latin typeface="Calibri"/>
                <a:cs typeface="Calibri"/>
              </a:rPr>
              <a:t>persists </a:t>
            </a:r>
            <a:r>
              <a:rPr sz="1800" i="1" spc="-5" dirty="0">
                <a:latin typeface="Calibri"/>
                <a:cs typeface="Calibri"/>
              </a:rPr>
              <a:t>due </a:t>
            </a:r>
            <a:r>
              <a:rPr sz="1800" i="1" spc="-15" dirty="0">
                <a:latin typeface="Calibri"/>
                <a:cs typeface="Calibri"/>
              </a:rPr>
              <a:t>to </a:t>
            </a:r>
            <a:r>
              <a:rPr sz="1800" i="1" spc="-5" dirty="0">
                <a:latin typeface="Calibri"/>
                <a:cs typeface="Calibri"/>
              </a:rPr>
              <a:t>the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120" dirty="0">
                <a:latin typeface="Calibri"/>
                <a:cs typeface="Calibri"/>
              </a:rPr>
              <a:t>scarcity </a:t>
            </a:r>
            <a:r>
              <a:rPr sz="1800" i="1" spc="70" dirty="0">
                <a:latin typeface="Calibri"/>
                <a:cs typeface="Calibri"/>
              </a:rPr>
              <a:t>of </a:t>
            </a:r>
            <a:r>
              <a:rPr sz="1800" i="1" spc="120" dirty="0">
                <a:latin typeface="Calibri"/>
                <a:cs typeface="Calibri"/>
              </a:rPr>
              <a:t>diverse datasets </a:t>
            </a:r>
            <a:r>
              <a:rPr sz="1800" i="1" spc="95" dirty="0">
                <a:latin typeface="Calibri"/>
                <a:cs typeface="Calibri"/>
              </a:rPr>
              <a:t>and the </a:t>
            </a:r>
            <a:r>
              <a:rPr sz="1800" i="1" spc="125" dirty="0">
                <a:latin typeface="Calibri"/>
                <a:cs typeface="Calibri"/>
              </a:rPr>
              <a:t>complexity </a:t>
            </a:r>
            <a:r>
              <a:rPr sz="1800" i="1" spc="75" dirty="0">
                <a:latin typeface="Calibri"/>
                <a:cs typeface="Calibri"/>
              </a:rPr>
              <a:t>of </a:t>
            </a:r>
            <a:r>
              <a:rPr sz="1800" i="1" spc="80" dirty="0">
                <a:latin typeface="Calibri"/>
                <a:cs typeface="Calibri"/>
              </a:rPr>
              <a:t> </a:t>
            </a:r>
            <a:r>
              <a:rPr sz="1800" i="1" spc="90" dirty="0">
                <a:latin typeface="Calibri"/>
                <a:cs typeface="Calibri"/>
              </a:rPr>
              <a:t>individual </a:t>
            </a:r>
            <a:r>
              <a:rPr sz="1800" i="1" spc="85" dirty="0">
                <a:latin typeface="Calibri"/>
                <a:cs typeface="Calibri"/>
              </a:rPr>
              <a:t>writing styles. </a:t>
            </a:r>
            <a:r>
              <a:rPr sz="1800" i="1" spc="-25" dirty="0">
                <a:latin typeface="Calibri"/>
                <a:cs typeface="Calibri"/>
              </a:rPr>
              <a:t>To </a:t>
            </a:r>
            <a:r>
              <a:rPr sz="1800" i="1" spc="90" dirty="0">
                <a:latin typeface="Calibri"/>
                <a:cs typeface="Calibri"/>
              </a:rPr>
              <a:t>address </a:t>
            </a:r>
            <a:r>
              <a:rPr sz="1800" i="1" spc="85" dirty="0">
                <a:latin typeface="Calibri"/>
                <a:cs typeface="Calibri"/>
              </a:rPr>
              <a:t>this, </a:t>
            </a:r>
            <a:r>
              <a:rPr sz="1800" i="1" spc="95" dirty="0">
                <a:latin typeface="Calibri"/>
                <a:cs typeface="Calibri"/>
              </a:rPr>
              <a:t>leveraging </a:t>
            </a:r>
            <a:r>
              <a:rPr sz="1800" i="1" spc="100" dirty="0">
                <a:latin typeface="Calibri"/>
                <a:cs typeface="Calibri"/>
              </a:rPr>
              <a:t> </a:t>
            </a:r>
            <a:r>
              <a:rPr sz="1800" i="1" spc="155" dirty="0">
                <a:latin typeface="Calibri"/>
                <a:cs typeface="Calibri"/>
              </a:rPr>
              <a:t>G</a:t>
            </a:r>
            <a:r>
              <a:rPr sz="1800" i="1" spc="160" dirty="0">
                <a:latin typeface="Calibri"/>
                <a:cs typeface="Calibri"/>
              </a:rPr>
              <a:t>en</a:t>
            </a:r>
            <a:r>
              <a:rPr sz="1800" i="1" spc="165" dirty="0">
                <a:latin typeface="Calibri"/>
                <a:cs typeface="Calibri"/>
              </a:rPr>
              <a:t>e</a:t>
            </a:r>
            <a:r>
              <a:rPr sz="1800" i="1" spc="160" dirty="0">
                <a:latin typeface="Calibri"/>
                <a:cs typeface="Calibri"/>
              </a:rPr>
              <a:t>ra</a:t>
            </a:r>
            <a:r>
              <a:rPr sz="1800" i="1" spc="165" dirty="0">
                <a:latin typeface="Calibri"/>
                <a:cs typeface="Calibri"/>
              </a:rPr>
              <a:t>ti</a:t>
            </a:r>
            <a:r>
              <a:rPr sz="1800" i="1" spc="160" dirty="0">
                <a:latin typeface="Calibri"/>
                <a:cs typeface="Calibri"/>
              </a:rPr>
              <a:t>v</a:t>
            </a:r>
            <a:r>
              <a:rPr sz="1800" i="1" dirty="0">
                <a:latin typeface="Calibri"/>
                <a:cs typeface="Calibri"/>
              </a:rPr>
              <a:t>e </a:t>
            </a:r>
            <a:r>
              <a:rPr sz="1800" i="1" spc="-80" dirty="0">
                <a:latin typeface="Calibri"/>
                <a:cs typeface="Calibri"/>
              </a:rPr>
              <a:t> </a:t>
            </a:r>
            <a:r>
              <a:rPr sz="1800" i="1" spc="160" dirty="0">
                <a:latin typeface="Calibri"/>
                <a:cs typeface="Calibri"/>
              </a:rPr>
              <a:t>Adv</a:t>
            </a:r>
            <a:r>
              <a:rPr sz="1800" i="1" spc="165" dirty="0">
                <a:latin typeface="Calibri"/>
                <a:cs typeface="Calibri"/>
              </a:rPr>
              <a:t>e</a:t>
            </a:r>
            <a:r>
              <a:rPr sz="1800" i="1" spc="160" dirty="0">
                <a:latin typeface="Calibri"/>
                <a:cs typeface="Calibri"/>
              </a:rPr>
              <a:t>rsar</a:t>
            </a:r>
            <a:r>
              <a:rPr sz="1800" i="1" spc="165" dirty="0">
                <a:latin typeface="Calibri"/>
                <a:cs typeface="Calibri"/>
              </a:rPr>
              <a:t>i</a:t>
            </a:r>
            <a:r>
              <a:rPr sz="1800" i="1" spc="160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l </a:t>
            </a:r>
            <a:r>
              <a:rPr sz="1800" i="1" spc="-80" dirty="0">
                <a:latin typeface="Calibri"/>
                <a:cs typeface="Calibri"/>
              </a:rPr>
              <a:t> </a:t>
            </a:r>
            <a:r>
              <a:rPr sz="1800" i="1" spc="160" dirty="0">
                <a:latin typeface="Calibri"/>
                <a:cs typeface="Calibri"/>
              </a:rPr>
              <a:t>N</a:t>
            </a:r>
            <a:r>
              <a:rPr sz="1800" i="1" spc="155" dirty="0">
                <a:latin typeface="Calibri"/>
                <a:cs typeface="Calibri"/>
              </a:rPr>
              <a:t>e</a:t>
            </a:r>
            <a:r>
              <a:rPr sz="1800" i="1" spc="165" dirty="0">
                <a:latin typeface="Calibri"/>
                <a:cs typeface="Calibri"/>
              </a:rPr>
              <a:t>t</a:t>
            </a:r>
            <a:r>
              <a:rPr sz="1800" i="1" spc="160" dirty="0">
                <a:latin typeface="Calibri"/>
                <a:cs typeface="Calibri"/>
              </a:rPr>
              <a:t>w</a:t>
            </a:r>
            <a:r>
              <a:rPr sz="1800" i="1" spc="165" dirty="0">
                <a:latin typeface="Calibri"/>
                <a:cs typeface="Calibri"/>
              </a:rPr>
              <a:t>o</a:t>
            </a:r>
            <a:r>
              <a:rPr sz="1800" i="1" spc="160" dirty="0">
                <a:latin typeface="Calibri"/>
                <a:cs typeface="Calibri"/>
              </a:rPr>
              <a:t>r</a:t>
            </a:r>
            <a:r>
              <a:rPr sz="1800" i="1" spc="145" dirty="0">
                <a:latin typeface="Calibri"/>
                <a:cs typeface="Calibri"/>
              </a:rPr>
              <a:t>k</a:t>
            </a:r>
            <a:r>
              <a:rPr sz="1800" i="1" dirty="0">
                <a:latin typeface="Calibri"/>
                <a:cs typeface="Calibri"/>
              </a:rPr>
              <a:t>s </a:t>
            </a:r>
            <a:r>
              <a:rPr sz="1800" i="1" spc="-8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(</a:t>
            </a:r>
            <a:r>
              <a:rPr sz="1800" i="1" spc="-245" dirty="0">
                <a:latin typeface="Calibri"/>
                <a:cs typeface="Calibri"/>
              </a:rPr>
              <a:t> </a:t>
            </a:r>
            <a:r>
              <a:rPr sz="1800" i="1" spc="160" dirty="0">
                <a:latin typeface="Calibri"/>
                <a:cs typeface="Calibri"/>
              </a:rPr>
              <a:t>GANs</a:t>
            </a:r>
            <a:r>
              <a:rPr sz="1800" i="1" dirty="0">
                <a:latin typeface="Calibri"/>
                <a:cs typeface="Calibri"/>
              </a:rPr>
              <a:t>) </a:t>
            </a:r>
            <a:r>
              <a:rPr sz="1800" i="1" spc="-80" dirty="0">
                <a:latin typeface="Calibri"/>
                <a:cs typeface="Calibri"/>
              </a:rPr>
              <a:t> </a:t>
            </a:r>
            <a:r>
              <a:rPr sz="1800" i="1" spc="165" dirty="0">
                <a:latin typeface="Calibri"/>
                <a:cs typeface="Calibri"/>
              </a:rPr>
              <a:t>of</a:t>
            </a:r>
            <a:r>
              <a:rPr sz="1800" i="1" spc="135" dirty="0">
                <a:latin typeface="Calibri"/>
                <a:cs typeface="Calibri"/>
              </a:rPr>
              <a:t>f</a:t>
            </a:r>
            <a:r>
              <a:rPr sz="1800" i="1" spc="165" dirty="0">
                <a:latin typeface="Calibri"/>
                <a:cs typeface="Calibri"/>
              </a:rPr>
              <a:t>e</a:t>
            </a:r>
            <a:r>
              <a:rPr sz="1800" i="1" spc="16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s </a:t>
            </a:r>
            <a:r>
              <a:rPr sz="1800" i="1" spc="-8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  </a:t>
            </a:r>
            <a:r>
              <a:rPr sz="1800" i="1" spc="40" dirty="0">
                <a:latin typeface="Calibri"/>
                <a:cs typeface="Calibri"/>
              </a:rPr>
              <a:t>promising avenue. </a:t>
            </a:r>
            <a:r>
              <a:rPr sz="1800" i="1" spc="30" dirty="0">
                <a:latin typeface="Calibri"/>
                <a:cs typeface="Calibri"/>
              </a:rPr>
              <a:t>Our </a:t>
            </a:r>
            <a:r>
              <a:rPr sz="1800" i="1" spc="45" dirty="0">
                <a:latin typeface="Calibri"/>
                <a:cs typeface="Calibri"/>
              </a:rPr>
              <a:t>project </a:t>
            </a:r>
            <a:r>
              <a:rPr sz="1800" i="1" spc="40" dirty="0">
                <a:latin typeface="Calibri"/>
                <a:cs typeface="Calibri"/>
              </a:rPr>
              <a:t>aims </a:t>
            </a:r>
            <a:r>
              <a:rPr sz="1800" i="1" spc="15" dirty="0">
                <a:latin typeface="Calibri"/>
                <a:cs typeface="Calibri"/>
              </a:rPr>
              <a:t>to </a:t>
            </a:r>
            <a:r>
              <a:rPr sz="1800" i="1" spc="40" dirty="0">
                <a:latin typeface="Calibri"/>
                <a:cs typeface="Calibri"/>
              </a:rPr>
              <a:t>harness </a:t>
            </a:r>
            <a:r>
              <a:rPr sz="1800" i="1" spc="35" dirty="0">
                <a:latin typeface="Calibri"/>
                <a:cs typeface="Calibri"/>
              </a:rPr>
              <a:t>GANs </a:t>
            </a:r>
            <a:r>
              <a:rPr sz="1800" i="1" spc="15" dirty="0">
                <a:latin typeface="Calibri"/>
                <a:cs typeface="Calibri"/>
              </a:rPr>
              <a:t>to 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generate </a:t>
            </a:r>
            <a:r>
              <a:rPr sz="1800" i="1" dirty="0">
                <a:latin typeface="Calibri"/>
                <a:cs typeface="Calibri"/>
              </a:rPr>
              <a:t>realistic handwritten characters, facilitating </a:t>
            </a:r>
            <a:r>
              <a:rPr sz="1800" i="1" spc="-5" dirty="0">
                <a:latin typeface="Calibri"/>
                <a:cs typeface="Calibri"/>
              </a:rPr>
              <a:t>data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40" dirty="0">
                <a:latin typeface="Calibri"/>
                <a:cs typeface="Calibri"/>
              </a:rPr>
              <a:t>augmentation </a:t>
            </a:r>
            <a:r>
              <a:rPr sz="1800" i="1" spc="25" dirty="0">
                <a:latin typeface="Calibri"/>
                <a:cs typeface="Calibri"/>
              </a:rPr>
              <a:t>for </a:t>
            </a:r>
            <a:r>
              <a:rPr sz="1800" i="1" spc="40" dirty="0">
                <a:latin typeface="Calibri"/>
                <a:cs typeface="Calibri"/>
              </a:rPr>
              <a:t>improved </a:t>
            </a:r>
            <a:r>
              <a:rPr sz="1800" i="1" spc="35" dirty="0">
                <a:latin typeface="Calibri"/>
                <a:cs typeface="Calibri"/>
              </a:rPr>
              <a:t>model </a:t>
            </a:r>
            <a:r>
              <a:rPr sz="1800" i="1" spc="45" dirty="0">
                <a:latin typeface="Calibri"/>
                <a:cs typeface="Calibri"/>
              </a:rPr>
              <a:t>training. </a:t>
            </a:r>
            <a:r>
              <a:rPr sz="1800" i="1" spc="15" dirty="0">
                <a:latin typeface="Calibri"/>
                <a:cs typeface="Calibri"/>
              </a:rPr>
              <a:t>By </a:t>
            </a:r>
            <a:r>
              <a:rPr sz="1800" i="1" spc="45" dirty="0">
                <a:latin typeface="Calibri"/>
                <a:cs typeface="Calibri"/>
              </a:rPr>
              <a:t>bridging </a:t>
            </a:r>
            <a:r>
              <a:rPr sz="1800" i="1" spc="50" dirty="0">
                <a:latin typeface="Calibri"/>
                <a:cs typeface="Calibri"/>
              </a:rPr>
              <a:t> </a:t>
            </a:r>
            <a:r>
              <a:rPr sz="1800" i="1" spc="35" dirty="0">
                <a:latin typeface="Calibri"/>
                <a:cs typeface="Calibri"/>
              </a:rPr>
              <a:t>the gap </a:t>
            </a:r>
            <a:r>
              <a:rPr sz="1800" i="1" spc="50" dirty="0">
                <a:latin typeface="Calibri"/>
                <a:cs typeface="Calibri"/>
              </a:rPr>
              <a:t>between </a:t>
            </a:r>
            <a:r>
              <a:rPr sz="1800" i="1" spc="45" dirty="0">
                <a:latin typeface="Calibri"/>
                <a:cs typeface="Calibri"/>
              </a:rPr>
              <a:t>synthetic </a:t>
            </a:r>
            <a:r>
              <a:rPr sz="1800" i="1" spc="40" dirty="0">
                <a:latin typeface="Calibri"/>
                <a:cs typeface="Calibri"/>
              </a:rPr>
              <a:t>and </a:t>
            </a:r>
            <a:r>
              <a:rPr sz="1800" i="1" spc="55" dirty="0">
                <a:latin typeface="Calibri"/>
                <a:cs typeface="Calibri"/>
              </a:rPr>
              <a:t>real-world </a:t>
            </a:r>
            <a:r>
              <a:rPr sz="1800" i="1" spc="50" dirty="0">
                <a:latin typeface="Calibri"/>
                <a:cs typeface="Calibri"/>
              </a:rPr>
              <a:t>handwritten </a:t>
            </a:r>
            <a:r>
              <a:rPr sz="1800" i="1" spc="55" dirty="0">
                <a:latin typeface="Calibri"/>
                <a:cs typeface="Calibri"/>
              </a:rPr>
              <a:t> </a:t>
            </a:r>
            <a:r>
              <a:rPr sz="1800" i="1" spc="10" dirty="0">
                <a:latin typeface="Calibri"/>
                <a:cs typeface="Calibri"/>
              </a:rPr>
              <a:t>samples, </a:t>
            </a:r>
            <a:r>
              <a:rPr sz="1800" i="1" spc="5" dirty="0">
                <a:latin typeface="Calibri"/>
                <a:cs typeface="Calibri"/>
              </a:rPr>
              <a:t>our </a:t>
            </a:r>
            <a:r>
              <a:rPr sz="1800" i="1" spc="10" dirty="0">
                <a:latin typeface="Calibri"/>
                <a:cs typeface="Calibri"/>
              </a:rPr>
              <a:t>approach </a:t>
            </a:r>
            <a:r>
              <a:rPr sz="1800" i="1" spc="5" dirty="0">
                <a:latin typeface="Calibri"/>
                <a:cs typeface="Calibri"/>
              </a:rPr>
              <a:t>seeks </a:t>
            </a:r>
            <a:r>
              <a:rPr sz="1800" i="1" spc="-5" dirty="0">
                <a:latin typeface="Calibri"/>
                <a:cs typeface="Calibri"/>
              </a:rPr>
              <a:t>to </a:t>
            </a:r>
            <a:r>
              <a:rPr sz="1800" i="1" spc="5" dirty="0">
                <a:latin typeface="Calibri"/>
                <a:cs typeface="Calibri"/>
              </a:rPr>
              <a:t>enhance the accuracy and </a:t>
            </a:r>
            <a:r>
              <a:rPr sz="1800" i="1" spc="-395" dirty="0">
                <a:latin typeface="Calibri"/>
                <a:cs typeface="Calibri"/>
              </a:rPr>
              <a:t> </a:t>
            </a:r>
            <a:r>
              <a:rPr sz="1800" i="1" spc="85" dirty="0">
                <a:latin typeface="Calibri"/>
                <a:cs typeface="Calibri"/>
              </a:rPr>
              <a:t>robustness </a:t>
            </a:r>
            <a:r>
              <a:rPr sz="1800" i="1" spc="50" dirty="0">
                <a:latin typeface="Calibri"/>
                <a:cs typeface="Calibri"/>
              </a:rPr>
              <a:t>of </a:t>
            </a:r>
            <a:r>
              <a:rPr sz="1800" i="1" spc="90" dirty="0">
                <a:latin typeface="Calibri"/>
                <a:cs typeface="Calibri"/>
              </a:rPr>
              <a:t>handwritten </a:t>
            </a:r>
            <a:r>
              <a:rPr sz="1800" i="1" spc="65" dirty="0">
                <a:latin typeface="Calibri"/>
                <a:cs typeface="Calibri"/>
              </a:rPr>
              <a:t>text </a:t>
            </a:r>
            <a:r>
              <a:rPr sz="1800" i="1" spc="95" dirty="0">
                <a:latin typeface="Calibri"/>
                <a:cs typeface="Calibri"/>
              </a:rPr>
              <a:t>recognition </a:t>
            </a:r>
            <a:r>
              <a:rPr sz="1800" i="1" spc="80" dirty="0">
                <a:latin typeface="Calibri"/>
                <a:cs typeface="Calibri"/>
              </a:rPr>
              <a:t>systems. </a:t>
            </a:r>
            <a:r>
              <a:rPr sz="1800" i="1" spc="85" dirty="0">
                <a:latin typeface="Calibri"/>
                <a:cs typeface="Calibri"/>
              </a:rPr>
              <a:t> </a:t>
            </a:r>
            <a:r>
              <a:rPr sz="1800" i="1" spc="200" dirty="0">
                <a:latin typeface="Calibri"/>
                <a:cs typeface="Calibri"/>
              </a:rPr>
              <a:t>Thr</a:t>
            </a:r>
            <a:r>
              <a:rPr sz="1800" i="1" spc="204" dirty="0">
                <a:latin typeface="Calibri"/>
                <a:cs typeface="Calibri"/>
              </a:rPr>
              <a:t>o</a:t>
            </a:r>
            <a:r>
              <a:rPr sz="1800" i="1" spc="200" dirty="0">
                <a:latin typeface="Calibri"/>
                <a:cs typeface="Calibri"/>
              </a:rPr>
              <a:t>ug</a:t>
            </a:r>
            <a:r>
              <a:rPr sz="1800" i="1" dirty="0">
                <a:latin typeface="Calibri"/>
                <a:cs typeface="Calibri"/>
              </a:rPr>
              <a:t>h  </a:t>
            </a:r>
            <a:r>
              <a:rPr sz="1800" i="1" spc="204" dirty="0">
                <a:latin typeface="Calibri"/>
                <a:cs typeface="Calibri"/>
              </a:rPr>
              <a:t>t</a:t>
            </a:r>
            <a:r>
              <a:rPr sz="1800" i="1" spc="200" dirty="0">
                <a:latin typeface="Calibri"/>
                <a:cs typeface="Calibri"/>
              </a:rPr>
              <a:t>h</a:t>
            </a:r>
            <a:r>
              <a:rPr sz="1800" i="1" spc="204" dirty="0">
                <a:latin typeface="Calibri"/>
                <a:cs typeface="Calibri"/>
              </a:rPr>
              <a:t>i</a:t>
            </a:r>
            <a:r>
              <a:rPr sz="1800" i="1" dirty="0">
                <a:latin typeface="Calibri"/>
                <a:cs typeface="Calibri"/>
              </a:rPr>
              <a:t>s  </a:t>
            </a:r>
            <a:r>
              <a:rPr sz="1800" i="1" spc="200" dirty="0">
                <a:latin typeface="Calibri"/>
                <a:cs typeface="Calibri"/>
              </a:rPr>
              <a:t>r</a:t>
            </a:r>
            <a:r>
              <a:rPr sz="1800" i="1" spc="204" dirty="0">
                <a:latin typeface="Calibri"/>
                <a:cs typeface="Calibri"/>
              </a:rPr>
              <a:t>e</a:t>
            </a:r>
            <a:r>
              <a:rPr sz="1800" i="1" spc="200" dirty="0">
                <a:latin typeface="Calibri"/>
                <a:cs typeface="Calibri"/>
              </a:rPr>
              <a:t>s</a:t>
            </a:r>
            <a:r>
              <a:rPr sz="1800" i="1" spc="204" dirty="0">
                <a:latin typeface="Calibri"/>
                <a:cs typeface="Calibri"/>
              </a:rPr>
              <a:t>e</a:t>
            </a:r>
            <a:r>
              <a:rPr sz="1800" i="1" spc="200" dirty="0">
                <a:latin typeface="Calibri"/>
                <a:cs typeface="Calibri"/>
              </a:rPr>
              <a:t>ar</a:t>
            </a:r>
            <a:r>
              <a:rPr sz="1800" i="1" spc="210" dirty="0">
                <a:latin typeface="Calibri"/>
                <a:cs typeface="Calibri"/>
              </a:rPr>
              <a:t>c</a:t>
            </a:r>
            <a:r>
              <a:rPr sz="1800" i="1" spc="204" dirty="0">
                <a:latin typeface="Calibri"/>
                <a:cs typeface="Calibri"/>
              </a:rPr>
              <a:t>h</a:t>
            </a:r>
            <a:r>
              <a:rPr sz="1800" i="1" dirty="0">
                <a:latin typeface="Calibri"/>
                <a:cs typeface="Calibri"/>
              </a:rPr>
              <a:t>, 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204" dirty="0">
                <a:latin typeface="Calibri"/>
                <a:cs typeface="Calibri"/>
              </a:rPr>
              <a:t>w</a:t>
            </a:r>
            <a:r>
              <a:rPr sz="1800" i="1" dirty="0">
                <a:latin typeface="Calibri"/>
                <a:cs typeface="Calibri"/>
              </a:rPr>
              <a:t>e 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200" dirty="0">
                <a:latin typeface="Calibri"/>
                <a:cs typeface="Calibri"/>
              </a:rPr>
              <a:t> </a:t>
            </a:r>
            <a:r>
              <a:rPr sz="1800" i="1" spc="210" dirty="0">
                <a:latin typeface="Calibri"/>
                <a:cs typeface="Calibri"/>
              </a:rPr>
              <a:t>i</a:t>
            </a:r>
            <a:r>
              <a:rPr sz="1800" i="1" dirty="0">
                <a:latin typeface="Calibri"/>
                <a:cs typeface="Calibri"/>
              </a:rPr>
              <a:t>m 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185" dirty="0">
                <a:latin typeface="Calibri"/>
                <a:cs typeface="Calibri"/>
              </a:rPr>
              <a:t>t</a:t>
            </a:r>
            <a:r>
              <a:rPr sz="1800" i="1" dirty="0">
                <a:latin typeface="Calibri"/>
                <a:cs typeface="Calibri"/>
              </a:rPr>
              <a:t>o 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204" dirty="0">
                <a:latin typeface="Calibri"/>
                <a:cs typeface="Calibri"/>
              </a:rPr>
              <a:t>r</a:t>
            </a:r>
            <a:r>
              <a:rPr sz="1800" i="1" spc="195" dirty="0">
                <a:latin typeface="Calibri"/>
                <a:cs typeface="Calibri"/>
              </a:rPr>
              <a:t>ev</a:t>
            </a:r>
            <a:r>
              <a:rPr sz="1800" i="1" spc="210" dirty="0">
                <a:latin typeface="Calibri"/>
                <a:cs typeface="Calibri"/>
              </a:rPr>
              <a:t>ol</a:t>
            </a:r>
            <a:r>
              <a:rPr sz="1800" i="1" spc="204" dirty="0">
                <a:latin typeface="Calibri"/>
                <a:cs typeface="Calibri"/>
              </a:rPr>
              <a:t>u</a:t>
            </a:r>
            <a:r>
              <a:rPr sz="1800" i="1" spc="210" dirty="0">
                <a:latin typeface="Calibri"/>
                <a:cs typeface="Calibri"/>
              </a:rPr>
              <a:t>tio</a:t>
            </a:r>
            <a:r>
              <a:rPr sz="1800" i="1" spc="204" dirty="0">
                <a:latin typeface="Calibri"/>
                <a:cs typeface="Calibri"/>
              </a:rPr>
              <a:t>n</a:t>
            </a:r>
            <a:r>
              <a:rPr sz="1800" i="1" spc="210" dirty="0">
                <a:latin typeface="Calibri"/>
                <a:cs typeface="Calibri"/>
              </a:rPr>
              <a:t>i</a:t>
            </a:r>
            <a:r>
              <a:rPr sz="1800" i="1" spc="175" dirty="0">
                <a:latin typeface="Calibri"/>
                <a:cs typeface="Calibri"/>
              </a:rPr>
              <a:t>z</a:t>
            </a:r>
            <a:r>
              <a:rPr sz="1800" i="1" dirty="0">
                <a:latin typeface="Calibri"/>
                <a:cs typeface="Calibri"/>
              </a:rPr>
              <a:t>e  </a:t>
            </a:r>
            <a:r>
              <a:rPr sz="1800" i="1" spc="20" dirty="0">
                <a:latin typeface="Calibri"/>
                <a:cs typeface="Calibri"/>
              </a:rPr>
              <a:t>handwritten </a:t>
            </a:r>
            <a:r>
              <a:rPr sz="1800" i="1" spc="5" dirty="0">
                <a:latin typeface="Calibri"/>
                <a:cs typeface="Calibri"/>
              </a:rPr>
              <a:t>text </a:t>
            </a:r>
            <a:r>
              <a:rPr sz="1800" i="1" spc="20" dirty="0">
                <a:latin typeface="Calibri"/>
                <a:cs typeface="Calibri"/>
              </a:rPr>
              <a:t>processing, </a:t>
            </a:r>
            <a:r>
              <a:rPr sz="1800" i="1" spc="25" dirty="0">
                <a:latin typeface="Calibri"/>
                <a:cs typeface="Calibri"/>
              </a:rPr>
              <a:t>enabling more efficient </a:t>
            </a:r>
            <a:r>
              <a:rPr sz="1800" i="1" spc="20" dirty="0">
                <a:latin typeface="Calibri"/>
                <a:cs typeface="Calibri"/>
              </a:rPr>
              <a:t>and 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75" dirty="0">
                <a:latin typeface="Calibri"/>
                <a:cs typeface="Calibri"/>
              </a:rPr>
              <a:t>accurate </a:t>
            </a:r>
            <a:r>
              <a:rPr sz="1800" i="1" spc="80" dirty="0">
                <a:latin typeface="Calibri"/>
                <a:cs typeface="Calibri"/>
              </a:rPr>
              <a:t>recognition </a:t>
            </a:r>
            <a:r>
              <a:rPr sz="1800" i="1" spc="75" dirty="0">
                <a:latin typeface="Calibri"/>
                <a:cs typeface="Calibri"/>
              </a:rPr>
              <a:t>across various </a:t>
            </a:r>
            <a:r>
              <a:rPr sz="1800" i="1" spc="80" dirty="0">
                <a:latin typeface="Calibri"/>
                <a:cs typeface="Calibri"/>
              </a:rPr>
              <a:t>applications </a:t>
            </a:r>
            <a:r>
              <a:rPr sz="1800" i="1" spc="60" dirty="0">
                <a:latin typeface="Calibri"/>
                <a:cs typeface="Calibri"/>
              </a:rPr>
              <a:t>and </a:t>
            </a:r>
            <a:r>
              <a:rPr sz="1800" i="1" spc="6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industries.</a:t>
            </a:r>
            <a:r>
              <a:rPr sz="1800" spc="-5" dirty="0">
                <a:latin typeface="Calibri"/>
                <a:cs typeface="Calibri"/>
              </a:rPr>
              <a:t>"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7843" y="2648711"/>
            <a:ext cx="3534410" cy="3810000"/>
            <a:chOff x="8657843" y="2648711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180975"/>
                  </a:moveTo>
                  <a:lnTo>
                    <a:pt x="0" y="180975"/>
                  </a:lnTo>
                  <a:lnTo>
                    <a:pt x="0" y="0"/>
                  </a:lnTo>
                  <a:lnTo>
                    <a:pt x="180975" y="0"/>
                  </a:lnTo>
                  <a:lnTo>
                    <a:pt x="180975" y="180975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843" y="2648711"/>
              <a:ext cx="353415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11847"/>
            <a:ext cx="52603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5" dirty="0"/>
              <a:t>P</a:t>
            </a:r>
            <a:r>
              <a:rPr sz="4250" dirty="0"/>
              <a:t>R</a:t>
            </a:r>
            <a:r>
              <a:rPr sz="4250" spc="5" dirty="0"/>
              <a:t>OJE</a:t>
            </a:r>
            <a:r>
              <a:rPr sz="4250" dirty="0"/>
              <a:t>CT	</a:t>
            </a:r>
            <a:r>
              <a:rPr sz="4250" spc="-20" dirty="0"/>
              <a:t>O</a:t>
            </a:r>
            <a:r>
              <a:rPr sz="4250" spc="-25" dirty="0"/>
              <a:t>V</a:t>
            </a:r>
            <a:r>
              <a:rPr sz="4250" spc="-20" dirty="0"/>
              <a:t>E</a:t>
            </a:r>
            <a:r>
              <a:rPr sz="4250" spc="-25" dirty="0"/>
              <a:t>RV</a:t>
            </a:r>
            <a:r>
              <a:rPr sz="4250" spc="-20" dirty="0"/>
              <a:t>IE</a:t>
            </a:r>
            <a:r>
              <a:rPr sz="4250" dirty="0"/>
              <a:t>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09014" y="1888490"/>
            <a:ext cx="5008880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 project </a:t>
            </a:r>
            <a:r>
              <a:rPr sz="1800" spc="5" dirty="0">
                <a:latin typeface="Calibri"/>
                <a:cs typeface="Calibri"/>
              </a:rPr>
              <a:t>aims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tackle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challenge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inefficient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70" dirty="0">
                <a:latin typeface="Calibri"/>
                <a:cs typeface="Calibri"/>
              </a:rPr>
              <a:t>handwritten </a:t>
            </a:r>
            <a:r>
              <a:rPr sz="1800" spc="135" dirty="0">
                <a:latin typeface="Calibri"/>
                <a:cs typeface="Calibri"/>
              </a:rPr>
              <a:t>text </a:t>
            </a:r>
            <a:r>
              <a:rPr sz="1800" spc="175" dirty="0">
                <a:latin typeface="Calibri"/>
                <a:cs typeface="Calibri"/>
              </a:rPr>
              <a:t>recognition </a:t>
            </a:r>
            <a:r>
              <a:rPr sz="1800" spc="90" dirty="0">
                <a:latin typeface="Calibri"/>
                <a:cs typeface="Calibri"/>
              </a:rPr>
              <a:t>by </a:t>
            </a:r>
            <a:r>
              <a:rPr sz="1800" spc="170" dirty="0">
                <a:latin typeface="Calibri"/>
                <a:cs typeface="Calibri"/>
              </a:rPr>
              <a:t>leveraging 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Generative </a:t>
            </a:r>
            <a:r>
              <a:rPr sz="1800" spc="-10" dirty="0">
                <a:latin typeface="Calibri"/>
                <a:cs typeface="Calibri"/>
              </a:rPr>
              <a:t>Adversarial Networks </a:t>
            </a:r>
            <a:r>
              <a:rPr sz="1800" spc="-5" dirty="0">
                <a:latin typeface="Calibri"/>
                <a:cs typeface="Calibri"/>
              </a:rPr>
              <a:t>(GANs).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addresses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scarcity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diverse datasets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complexity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individual </a:t>
            </a:r>
            <a:r>
              <a:rPr sz="1800" spc="95" dirty="0">
                <a:latin typeface="Calibri"/>
                <a:cs typeface="Calibri"/>
              </a:rPr>
              <a:t>writing </a:t>
            </a:r>
            <a:r>
              <a:rPr sz="1800" spc="90" dirty="0">
                <a:latin typeface="Calibri"/>
                <a:cs typeface="Calibri"/>
              </a:rPr>
              <a:t>styles </a:t>
            </a:r>
            <a:r>
              <a:rPr sz="1800" spc="50" dirty="0">
                <a:latin typeface="Calibri"/>
                <a:cs typeface="Calibri"/>
              </a:rPr>
              <a:t>by </a:t>
            </a:r>
            <a:r>
              <a:rPr sz="1800" spc="95" dirty="0">
                <a:latin typeface="Calibri"/>
                <a:cs typeface="Calibri"/>
              </a:rPr>
              <a:t>generating </a:t>
            </a:r>
            <a:r>
              <a:rPr sz="1800" spc="100" dirty="0">
                <a:latin typeface="Calibri"/>
                <a:cs typeface="Calibri"/>
              </a:rPr>
              <a:t>realistic 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130" dirty="0">
                <a:latin typeface="Calibri"/>
                <a:cs typeface="Calibri"/>
              </a:rPr>
              <a:t>handwritten </a:t>
            </a:r>
            <a:r>
              <a:rPr sz="1800" spc="125" dirty="0">
                <a:latin typeface="Calibri"/>
                <a:cs typeface="Calibri"/>
              </a:rPr>
              <a:t>characters through </a:t>
            </a:r>
            <a:r>
              <a:rPr sz="1800" spc="120" dirty="0">
                <a:latin typeface="Calibri"/>
                <a:cs typeface="Calibri"/>
              </a:rPr>
              <a:t>GANs. </a:t>
            </a:r>
            <a:r>
              <a:rPr sz="1800" spc="125" dirty="0">
                <a:latin typeface="Calibri"/>
                <a:cs typeface="Calibri"/>
              </a:rPr>
              <a:t>These 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generated characters facilitate data </a:t>
            </a:r>
            <a:r>
              <a:rPr sz="1800" spc="-10" dirty="0">
                <a:latin typeface="Calibri"/>
                <a:cs typeface="Calibri"/>
              </a:rPr>
              <a:t>augmentation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improved </a:t>
            </a:r>
            <a:r>
              <a:rPr sz="1800" spc="20" dirty="0">
                <a:latin typeface="Calibri"/>
                <a:cs typeface="Calibri"/>
              </a:rPr>
              <a:t>model </a:t>
            </a:r>
            <a:r>
              <a:rPr sz="1800" spc="25" dirty="0">
                <a:latin typeface="Calibri"/>
                <a:cs typeface="Calibri"/>
              </a:rPr>
              <a:t>training, bridging </a:t>
            </a:r>
            <a:r>
              <a:rPr sz="1800" spc="2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gap </a:t>
            </a:r>
            <a:r>
              <a:rPr sz="1800" spc="20" dirty="0">
                <a:latin typeface="Calibri"/>
                <a:cs typeface="Calibri"/>
              </a:rPr>
              <a:t>between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synthetic </a:t>
            </a:r>
            <a:r>
              <a:rPr sz="1800" spc="75" dirty="0">
                <a:latin typeface="Calibri"/>
                <a:cs typeface="Calibri"/>
              </a:rPr>
              <a:t>and </a:t>
            </a:r>
            <a:r>
              <a:rPr sz="1800" spc="100" dirty="0">
                <a:latin typeface="Calibri"/>
                <a:cs typeface="Calibri"/>
              </a:rPr>
              <a:t>real-world handwritten samples. 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Ultimately, </a:t>
            </a:r>
            <a:r>
              <a:rPr sz="1800" spc="25" dirty="0">
                <a:latin typeface="Calibri"/>
                <a:cs typeface="Calibri"/>
              </a:rPr>
              <a:t>the </a:t>
            </a:r>
            <a:r>
              <a:rPr sz="1800" spc="20" dirty="0">
                <a:latin typeface="Calibri"/>
                <a:cs typeface="Calibri"/>
              </a:rPr>
              <a:t>goal is </a:t>
            </a:r>
            <a:r>
              <a:rPr sz="1800" spc="10" dirty="0">
                <a:latin typeface="Calibri"/>
                <a:cs typeface="Calibri"/>
              </a:rPr>
              <a:t>to </a:t>
            </a:r>
            <a:r>
              <a:rPr sz="1800" spc="30" dirty="0">
                <a:latin typeface="Calibri"/>
                <a:cs typeface="Calibri"/>
              </a:rPr>
              <a:t>enhance </a:t>
            </a:r>
            <a:r>
              <a:rPr sz="1800" spc="25" dirty="0">
                <a:latin typeface="Calibri"/>
                <a:cs typeface="Calibri"/>
              </a:rPr>
              <a:t>the </a:t>
            </a:r>
            <a:r>
              <a:rPr sz="1800" spc="30" dirty="0">
                <a:latin typeface="Calibri"/>
                <a:cs typeface="Calibri"/>
              </a:rPr>
              <a:t>accuracy </a:t>
            </a:r>
            <a:r>
              <a:rPr sz="1800" spc="25" dirty="0">
                <a:latin typeface="Calibri"/>
                <a:cs typeface="Calibri"/>
              </a:rPr>
              <a:t>and 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robustness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15" dirty="0">
                <a:latin typeface="Calibri"/>
                <a:cs typeface="Calibri"/>
              </a:rPr>
              <a:t>handwritten </a:t>
            </a:r>
            <a:r>
              <a:rPr sz="1800" spc="5" dirty="0">
                <a:latin typeface="Calibri"/>
                <a:cs typeface="Calibri"/>
              </a:rPr>
              <a:t>text </a:t>
            </a:r>
            <a:r>
              <a:rPr sz="1800" spc="20" dirty="0">
                <a:latin typeface="Calibri"/>
                <a:cs typeface="Calibri"/>
              </a:rPr>
              <a:t>recognition </a:t>
            </a:r>
            <a:r>
              <a:rPr sz="1800" spc="10" dirty="0">
                <a:latin typeface="Calibri"/>
                <a:cs typeface="Calibri"/>
              </a:rPr>
              <a:t>systems,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revolutionizing </a:t>
            </a:r>
            <a:r>
              <a:rPr sz="1800" spc="35" dirty="0">
                <a:latin typeface="Calibri"/>
                <a:cs typeface="Calibri"/>
              </a:rPr>
              <a:t>handwritten </a:t>
            </a:r>
            <a:r>
              <a:rPr sz="1800" spc="25" dirty="0">
                <a:latin typeface="Calibri"/>
                <a:cs typeface="Calibri"/>
              </a:rPr>
              <a:t>text </a:t>
            </a:r>
            <a:r>
              <a:rPr sz="1800" spc="40" dirty="0">
                <a:latin typeface="Calibri"/>
                <a:cs typeface="Calibri"/>
              </a:rPr>
              <a:t>processing </a:t>
            </a:r>
            <a:r>
              <a:rPr sz="1800" spc="35" dirty="0">
                <a:latin typeface="Calibri"/>
                <a:cs typeface="Calibri"/>
              </a:rPr>
              <a:t>across 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5" dirty="0">
                <a:latin typeface="Calibri"/>
                <a:cs typeface="Calibri"/>
              </a:rPr>
              <a:t> and 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1295400"/>
            <a:ext cx="314325" cy="321945"/>
          </a:xfrm>
          <a:custGeom>
            <a:avLst/>
            <a:gdLst/>
            <a:ahLst/>
            <a:cxnLst/>
            <a:rect l="l" t="t" r="r" b="b"/>
            <a:pathLst>
              <a:path w="314325" h="321944">
                <a:moveTo>
                  <a:pt x="314325" y="321944"/>
                </a:moveTo>
                <a:lnTo>
                  <a:pt x="0" y="321944"/>
                </a:lnTo>
                <a:lnTo>
                  <a:pt x="0" y="0"/>
                </a:lnTo>
                <a:lnTo>
                  <a:pt x="314325" y="0"/>
                </a:lnTo>
                <a:lnTo>
                  <a:pt x="314325" y="321944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79093"/>
            <a:ext cx="5003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spc="-235" dirty="0"/>
              <a:t> </a:t>
            </a:r>
            <a:r>
              <a:rPr sz="3200" spc="-10" dirty="0"/>
              <a:t>ARE</a:t>
            </a:r>
            <a:r>
              <a:rPr sz="3200" spc="-45" dirty="0"/>
              <a:t> </a:t>
            </a:r>
            <a:r>
              <a:rPr sz="3200" spc="-10" dirty="0"/>
              <a:t>THE</a:t>
            </a:r>
            <a:r>
              <a:rPr sz="3200" spc="-40" dirty="0"/>
              <a:t> </a:t>
            </a:r>
            <a:r>
              <a:rPr sz="3200" dirty="0"/>
              <a:t>END</a:t>
            </a:r>
            <a:r>
              <a:rPr sz="3200" spc="-55" dirty="0"/>
              <a:t> </a:t>
            </a:r>
            <a:r>
              <a:rPr sz="3200" spc="-5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0844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2047240"/>
            <a:ext cx="671322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9395" algn="l"/>
              </a:tabLst>
            </a:pPr>
            <a:r>
              <a:rPr sz="1800" spc="-10" dirty="0">
                <a:latin typeface="Calibri"/>
                <a:cs typeface="Calibri"/>
              </a:rPr>
              <a:t>Researchers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developers </a:t>
            </a:r>
            <a:r>
              <a:rPr sz="1800" dirty="0">
                <a:latin typeface="Calibri"/>
                <a:cs typeface="Calibri"/>
              </a:rPr>
              <a:t>working </a:t>
            </a:r>
            <a:r>
              <a:rPr sz="1800" spc="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handwritten </a:t>
            </a:r>
            <a:r>
              <a:rPr sz="1800" spc="-5" dirty="0">
                <a:latin typeface="Calibri"/>
                <a:cs typeface="Calibri"/>
              </a:rPr>
              <a:t>text </a:t>
            </a:r>
            <a:r>
              <a:rPr sz="1800" dirty="0">
                <a:latin typeface="Calibri"/>
                <a:cs typeface="Calibri"/>
              </a:rPr>
              <a:t>recognition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rabicPeriod"/>
              <a:tabLst>
                <a:tab pos="285115" algn="l"/>
              </a:tabLst>
            </a:pPr>
            <a:r>
              <a:rPr sz="1800" spc="105" dirty="0">
                <a:latin typeface="Calibri"/>
                <a:cs typeface="Calibri"/>
              </a:rPr>
              <a:t>Companies </a:t>
            </a:r>
            <a:r>
              <a:rPr sz="1800" spc="60" dirty="0">
                <a:latin typeface="Calibri"/>
                <a:cs typeface="Calibri"/>
              </a:rPr>
              <a:t>or </a:t>
            </a:r>
            <a:r>
              <a:rPr sz="1800" spc="100" dirty="0">
                <a:latin typeface="Calibri"/>
                <a:cs typeface="Calibri"/>
              </a:rPr>
              <a:t>organizations </a:t>
            </a:r>
            <a:r>
              <a:rPr sz="1800" spc="114" dirty="0">
                <a:latin typeface="Calibri"/>
                <a:cs typeface="Calibri"/>
              </a:rPr>
              <a:t>implementing </a:t>
            </a:r>
            <a:r>
              <a:rPr sz="1800" spc="110" dirty="0">
                <a:latin typeface="Calibri"/>
                <a:cs typeface="Calibri"/>
              </a:rPr>
              <a:t>handwritten </a:t>
            </a:r>
            <a:r>
              <a:rPr sz="1800" spc="85" dirty="0">
                <a:latin typeface="Calibri"/>
                <a:cs typeface="Calibri"/>
              </a:rPr>
              <a:t>text 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their </a:t>
            </a:r>
            <a:r>
              <a:rPr sz="1800" spc="-10" dirty="0">
                <a:latin typeface="Calibri"/>
                <a:cs typeface="Calibri"/>
              </a:rPr>
              <a:t>products </a:t>
            </a:r>
            <a:r>
              <a:rPr sz="1800" dirty="0">
                <a:latin typeface="Calibri"/>
                <a:cs typeface="Calibri"/>
              </a:rPr>
              <a:t>or services, </a:t>
            </a:r>
            <a:r>
              <a:rPr sz="1800" spc="-5" dirty="0">
                <a:latin typeface="Calibri"/>
                <a:cs typeface="Calibri"/>
              </a:rPr>
              <a:t>such as OCR </a:t>
            </a:r>
            <a:r>
              <a:rPr sz="1800" spc="-10" dirty="0">
                <a:latin typeface="Calibri"/>
                <a:cs typeface="Calibri"/>
              </a:rPr>
              <a:t>(Optical Character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Recognition) software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developers.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rabicPeriod"/>
              <a:tabLst>
                <a:tab pos="250825" algn="l"/>
              </a:tabLst>
            </a:pPr>
            <a:r>
              <a:rPr sz="1800" spc="25" dirty="0">
                <a:latin typeface="Calibri"/>
                <a:cs typeface="Calibri"/>
              </a:rPr>
              <a:t>Industries </a:t>
            </a:r>
            <a:r>
              <a:rPr sz="1800" spc="20" dirty="0">
                <a:latin typeface="Calibri"/>
                <a:cs typeface="Calibri"/>
              </a:rPr>
              <a:t>where </a:t>
            </a:r>
            <a:r>
              <a:rPr sz="1800" spc="25" dirty="0">
                <a:latin typeface="Calibri"/>
                <a:cs typeface="Calibri"/>
              </a:rPr>
              <a:t>handwritten </a:t>
            </a:r>
            <a:r>
              <a:rPr sz="1800" spc="15" dirty="0">
                <a:latin typeface="Calibri"/>
                <a:cs typeface="Calibri"/>
              </a:rPr>
              <a:t>text </a:t>
            </a:r>
            <a:r>
              <a:rPr sz="1800" spc="30" dirty="0">
                <a:latin typeface="Calibri"/>
                <a:cs typeface="Calibri"/>
              </a:rPr>
              <a:t>recognition </a:t>
            </a:r>
            <a:r>
              <a:rPr sz="1800" spc="20" dirty="0">
                <a:latin typeface="Calibri"/>
                <a:cs typeface="Calibri"/>
              </a:rPr>
              <a:t>is </a:t>
            </a:r>
            <a:r>
              <a:rPr sz="1800" spc="30" dirty="0">
                <a:latin typeface="Calibri"/>
                <a:cs typeface="Calibri"/>
              </a:rPr>
              <a:t>essential, </a:t>
            </a:r>
            <a:r>
              <a:rPr sz="1800" spc="25" dirty="0">
                <a:latin typeface="Calibri"/>
                <a:cs typeface="Calibri"/>
              </a:rPr>
              <a:t>such </a:t>
            </a: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finance </a:t>
            </a:r>
            <a:r>
              <a:rPr sz="1800" spc="15" dirty="0">
                <a:latin typeface="Calibri"/>
                <a:cs typeface="Calibri"/>
              </a:rPr>
              <a:t>(for </a:t>
            </a:r>
            <a:r>
              <a:rPr sz="1800" spc="25" dirty="0">
                <a:latin typeface="Calibri"/>
                <a:cs typeface="Calibri"/>
              </a:rPr>
              <a:t>processing </a:t>
            </a:r>
            <a:r>
              <a:rPr sz="1800" spc="20" dirty="0">
                <a:latin typeface="Calibri"/>
                <a:cs typeface="Calibri"/>
              </a:rPr>
              <a:t>handwritten forms or </a:t>
            </a:r>
            <a:r>
              <a:rPr sz="1800" spc="25" dirty="0">
                <a:latin typeface="Calibri"/>
                <a:cs typeface="Calibri"/>
              </a:rPr>
              <a:t>checks), healthcare </a:t>
            </a:r>
            <a:r>
              <a:rPr sz="1800" spc="15" dirty="0">
                <a:latin typeface="Calibri"/>
                <a:cs typeface="Calibri"/>
              </a:rPr>
              <a:t>(for 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interpreting handwritten medical records), </a:t>
            </a:r>
            <a:r>
              <a:rPr sz="1800" dirty="0">
                <a:latin typeface="Calibri"/>
                <a:cs typeface="Calibri"/>
              </a:rPr>
              <a:t>and logistics </a:t>
            </a:r>
            <a:r>
              <a:rPr sz="1800" spc="-5" dirty="0">
                <a:latin typeface="Calibri"/>
                <a:cs typeface="Calibri"/>
              </a:rPr>
              <a:t>(for </a:t>
            </a:r>
            <a:r>
              <a:rPr sz="1800" dirty="0">
                <a:latin typeface="Calibri"/>
                <a:cs typeface="Calibri"/>
              </a:rPr>
              <a:t>recognizing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handwritten addresses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packages).</a:t>
            </a: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buAutoNum type="arabicPeriod"/>
              <a:tabLst>
                <a:tab pos="273685" algn="l"/>
              </a:tabLst>
            </a:pPr>
            <a:r>
              <a:rPr sz="1800" spc="80" dirty="0">
                <a:latin typeface="Calibri"/>
                <a:cs typeface="Calibri"/>
              </a:rPr>
              <a:t>Individuals </a:t>
            </a:r>
            <a:r>
              <a:rPr sz="1800" spc="60" dirty="0">
                <a:latin typeface="Calibri"/>
                <a:cs typeface="Calibri"/>
              </a:rPr>
              <a:t>who rely </a:t>
            </a:r>
            <a:r>
              <a:rPr sz="1800" spc="45" dirty="0">
                <a:latin typeface="Calibri"/>
                <a:cs typeface="Calibri"/>
              </a:rPr>
              <a:t>on </a:t>
            </a:r>
            <a:r>
              <a:rPr sz="1800" spc="75" dirty="0">
                <a:latin typeface="Calibri"/>
                <a:cs typeface="Calibri"/>
              </a:rPr>
              <a:t>handwritten </a:t>
            </a:r>
            <a:r>
              <a:rPr sz="1800" spc="55" dirty="0">
                <a:latin typeface="Calibri"/>
                <a:cs typeface="Calibri"/>
              </a:rPr>
              <a:t>text </a:t>
            </a:r>
            <a:r>
              <a:rPr sz="1800" spc="80" dirty="0">
                <a:latin typeface="Calibri"/>
                <a:cs typeface="Calibri"/>
              </a:rPr>
              <a:t>recognition </a:t>
            </a:r>
            <a:r>
              <a:rPr sz="1800" spc="70" dirty="0">
                <a:latin typeface="Calibri"/>
                <a:cs typeface="Calibri"/>
              </a:rPr>
              <a:t>tools </a:t>
            </a:r>
            <a:r>
              <a:rPr sz="1800" spc="50" dirty="0">
                <a:latin typeface="Calibri"/>
                <a:cs typeface="Calibri"/>
              </a:rPr>
              <a:t>for 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personal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5" dirty="0">
                <a:latin typeface="Calibri"/>
                <a:cs typeface="Calibri"/>
              </a:rPr>
              <a:t>professional </a:t>
            </a:r>
            <a:r>
              <a:rPr sz="1800" spc="5" dirty="0">
                <a:latin typeface="Calibri"/>
                <a:cs typeface="Calibri"/>
              </a:rPr>
              <a:t>use, such </a:t>
            </a:r>
            <a:r>
              <a:rPr sz="1800" dirty="0">
                <a:latin typeface="Calibri"/>
                <a:cs typeface="Calibri"/>
              </a:rPr>
              <a:t>as students, professionals, </a:t>
            </a:r>
            <a:r>
              <a:rPr sz="1800" spc="5" dirty="0">
                <a:latin typeface="Calibri"/>
                <a:cs typeface="Calibri"/>
              </a:rPr>
              <a:t>or </a:t>
            </a:r>
            <a:r>
              <a:rPr sz="1800" spc="-5" dirty="0">
                <a:latin typeface="Calibri"/>
                <a:cs typeface="Calibri"/>
              </a:rPr>
              <a:t>anyone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dealing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handwritten</a:t>
            </a:r>
            <a:r>
              <a:rPr sz="1800" spc="-5" dirty="0">
                <a:latin typeface="Calibri"/>
                <a:cs typeface="Calibri"/>
              </a:rPr>
              <a:t> documents.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755"/>
            <a:ext cx="2695956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40104"/>
            <a:ext cx="9739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Y</a:t>
            </a:r>
            <a:r>
              <a:rPr sz="3600" spc="5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5" dirty="0"/>
              <a:t>O</a:t>
            </a:r>
            <a:r>
              <a:rPr sz="3600" spc="25" dirty="0"/>
              <a:t>LU</a:t>
            </a:r>
            <a:r>
              <a:rPr sz="3600" spc="-35" dirty="0"/>
              <a:t>TI</a:t>
            </a:r>
            <a:r>
              <a:rPr sz="3600" spc="5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5" dirty="0"/>
              <a:t>O</a:t>
            </a:r>
            <a:r>
              <a:rPr sz="3600" spc="-15" dirty="0"/>
              <a:t>P</a:t>
            </a:r>
            <a:r>
              <a:rPr sz="3600" spc="5" dirty="0"/>
              <a:t>O</a:t>
            </a:r>
            <a:r>
              <a:rPr sz="3600" spc="20" dirty="0"/>
              <a:t>S</a:t>
            </a:r>
            <a:r>
              <a:rPr sz="3600" spc="-35" dirty="0"/>
              <a:t>ITI</a:t>
            </a:r>
            <a:r>
              <a:rPr sz="3600" spc="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996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3429" y="2441575"/>
            <a:ext cx="53714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Calibri"/>
                <a:cs typeface="Calibri"/>
              </a:rPr>
              <a:t>Our </a:t>
            </a:r>
            <a:r>
              <a:rPr sz="1800" spc="50" dirty="0">
                <a:latin typeface="Calibri"/>
                <a:cs typeface="Calibri"/>
              </a:rPr>
              <a:t>solution </a:t>
            </a:r>
            <a:r>
              <a:rPr sz="1800" spc="45" dirty="0">
                <a:latin typeface="Calibri"/>
                <a:cs typeface="Calibri"/>
              </a:rPr>
              <a:t>utilizes </a:t>
            </a:r>
            <a:r>
              <a:rPr sz="1800" spc="40" dirty="0">
                <a:latin typeface="Calibri"/>
                <a:cs typeface="Calibri"/>
              </a:rPr>
              <a:t>Generative </a:t>
            </a:r>
            <a:r>
              <a:rPr sz="1800" spc="45" dirty="0">
                <a:latin typeface="Calibri"/>
                <a:cs typeface="Calibri"/>
              </a:rPr>
              <a:t>Adversarial Networks 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(GANs) </a:t>
            </a:r>
            <a:r>
              <a:rPr sz="1800" spc="30" dirty="0">
                <a:latin typeface="Calibri"/>
                <a:cs typeface="Calibri"/>
              </a:rPr>
              <a:t>to </a:t>
            </a:r>
            <a:r>
              <a:rPr sz="1800" spc="55" dirty="0">
                <a:latin typeface="Calibri"/>
                <a:cs typeface="Calibri"/>
              </a:rPr>
              <a:t>generate </a:t>
            </a:r>
            <a:r>
              <a:rPr sz="1800" spc="65" dirty="0">
                <a:latin typeface="Calibri"/>
                <a:cs typeface="Calibri"/>
              </a:rPr>
              <a:t>realistic </a:t>
            </a:r>
            <a:r>
              <a:rPr sz="1800" spc="70" dirty="0">
                <a:latin typeface="Calibri"/>
                <a:cs typeface="Calibri"/>
              </a:rPr>
              <a:t>handwritten </a:t>
            </a:r>
            <a:r>
              <a:rPr sz="1800" spc="65" dirty="0">
                <a:latin typeface="Calibri"/>
                <a:cs typeface="Calibri"/>
              </a:rPr>
              <a:t>characters, 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addressing </a:t>
            </a:r>
            <a:r>
              <a:rPr sz="1800" spc="65" dirty="0">
                <a:latin typeface="Calibri"/>
                <a:cs typeface="Calibri"/>
              </a:rPr>
              <a:t>the </a:t>
            </a:r>
            <a:r>
              <a:rPr sz="1800" spc="80" dirty="0">
                <a:latin typeface="Calibri"/>
                <a:cs typeface="Calibri"/>
              </a:rPr>
              <a:t>scarcity </a:t>
            </a:r>
            <a:r>
              <a:rPr sz="1800" spc="50" dirty="0">
                <a:latin typeface="Calibri"/>
                <a:cs typeface="Calibri"/>
              </a:rPr>
              <a:t>of </a:t>
            </a:r>
            <a:r>
              <a:rPr sz="1800" spc="85" dirty="0">
                <a:latin typeface="Calibri"/>
                <a:cs typeface="Calibri"/>
              </a:rPr>
              <a:t>diverse datasets </a:t>
            </a:r>
            <a:r>
              <a:rPr sz="1800" spc="70" dirty="0">
                <a:latin typeface="Calibri"/>
                <a:cs typeface="Calibri"/>
              </a:rPr>
              <a:t>and the 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complexity </a:t>
            </a:r>
            <a:r>
              <a:rPr sz="1800" spc="25" dirty="0">
                <a:latin typeface="Calibri"/>
                <a:cs typeface="Calibri"/>
              </a:rPr>
              <a:t>of </a:t>
            </a:r>
            <a:r>
              <a:rPr sz="1800" spc="40" dirty="0">
                <a:latin typeface="Calibri"/>
                <a:cs typeface="Calibri"/>
              </a:rPr>
              <a:t>individual writing </a:t>
            </a:r>
            <a:r>
              <a:rPr sz="1800" spc="35" dirty="0">
                <a:latin typeface="Calibri"/>
                <a:cs typeface="Calibri"/>
              </a:rPr>
              <a:t>styles. </a:t>
            </a:r>
            <a:r>
              <a:rPr sz="1800" spc="15" dirty="0">
                <a:latin typeface="Calibri"/>
                <a:cs typeface="Calibri"/>
              </a:rPr>
              <a:t>By </a:t>
            </a:r>
            <a:r>
              <a:rPr sz="1800" spc="40" dirty="0">
                <a:latin typeface="Calibri"/>
                <a:cs typeface="Calibri"/>
              </a:rPr>
              <a:t>bridging </a:t>
            </a:r>
            <a:r>
              <a:rPr sz="1800" spc="30" dirty="0">
                <a:latin typeface="Calibri"/>
                <a:cs typeface="Calibri"/>
              </a:rPr>
              <a:t>the 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gap </a:t>
            </a:r>
            <a:r>
              <a:rPr sz="1800" spc="80" dirty="0">
                <a:latin typeface="Calibri"/>
                <a:cs typeface="Calibri"/>
              </a:rPr>
              <a:t>between </a:t>
            </a:r>
            <a:r>
              <a:rPr sz="1800" spc="85" dirty="0">
                <a:latin typeface="Calibri"/>
                <a:cs typeface="Calibri"/>
              </a:rPr>
              <a:t>synthetic </a:t>
            </a:r>
            <a:r>
              <a:rPr sz="1800" spc="70" dirty="0">
                <a:latin typeface="Calibri"/>
                <a:cs typeface="Calibri"/>
              </a:rPr>
              <a:t>and </a:t>
            </a:r>
            <a:r>
              <a:rPr sz="1800" spc="90" dirty="0">
                <a:latin typeface="Calibri"/>
                <a:cs typeface="Calibri"/>
              </a:rPr>
              <a:t>real-world handwritten 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samples, our approach </a:t>
            </a:r>
            <a:r>
              <a:rPr sz="1800" spc="10" dirty="0">
                <a:latin typeface="Calibri"/>
                <a:cs typeface="Calibri"/>
              </a:rPr>
              <a:t>facilitates </a:t>
            </a:r>
            <a:r>
              <a:rPr sz="1800" spc="5" dirty="0">
                <a:latin typeface="Calibri"/>
                <a:cs typeface="Calibri"/>
              </a:rPr>
              <a:t>data </a:t>
            </a:r>
            <a:r>
              <a:rPr sz="1800" spc="15" dirty="0">
                <a:latin typeface="Calibri"/>
                <a:cs typeface="Calibri"/>
              </a:rPr>
              <a:t>augmentation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35" dirty="0">
                <a:latin typeface="Calibri"/>
                <a:cs typeface="Calibri"/>
              </a:rPr>
              <a:t>improved model training. </a:t>
            </a:r>
            <a:r>
              <a:rPr sz="1800" spc="30" dirty="0">
                <a:latin typeface="Calibri"/>
                <a:cs typeface="Calibri"/>
              </a:rPr>
              <a:t>The value </a:t>
            </a:r>
            <a:r>
              <a:rPr sz="1800" spc="45" dirty="0">
                <a:latin typeface="Calibri"/>
                <a:cs typeface="Calibri"/>
              </a:rPr>
              <a:t>proposition </a:t>
            </a:r>
            <a:r>
              <a:rPr sz="1800" spc="40" dirty="0">
                <a:latin typeface="Calibri"/>
                <a:cs typeface="Calibri"/>
              </a:rPr>
              <a:t>lies </a:t>
            </a:r>
            <a:r>
              <a:rPr sz="1800" spc="25" dirty="0">
                <a:latin typeface="Calibri"/>
                <a:cs typeface="Calibri"/>
              </a:rPr>
              <a:t>in </a:t>
            </a:r>
            <a:r>
              <a:rPr sz="1800" spc="30" dirty="0">
                <a:latin typeface="Calibri"/>
                <a:cs typeface="Calibri"/>
              </a:rPr>
              <a:t> enhancing </a:t>
            </a:r>
            <a:r>
              <a:rPr sz="1800" spc="25" dirty="0">
                <a:latin typeface="Calibri"/>
                <a:cs typeface="Calibri"/>
              </a:rPr>
              <a:t>the accuracy </a:t>
            </a:r>
            <a:r>
              <a:rPr sz="1800" spc="20" dirty="0">
                <a:latin typeface="Calibri"/>
                <a:cs typeface="Calibri"/>
              </a:rPr>
              <a:t>and </a:t>
            </a:r>
            <a:r>
              <a:rPr sz="1800" spc="25" dirty="0">
                <a:latin typeface="Calibri"/>
                <a:cs typeface="Calibri"/>
              </a:rPr>
              <a:t>robustness </a:t>
            </a:r>
            <a:r>
              <a:rPr sz="1800" spc="20" dirty="0">
                <a:latin typeface="Calibri"/>
                <a:cs typeface="Calibri"/>
              </a:rPr>
              <a:t>of </a:t>
            </a:r>
            <a:r>
              <a:rPr sz="1800" spc="30" dirty="0">
                <a:latin typeface="Calibri"/>
                <a:cs typeface="Calibri"/>
              </a:rPr>
              <a:t>handwritten 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30" dirty="0">
                <a:latin typeface="Calibri"/>
                <a:cs typeface="Calibri"/>
              </a:rPr>
              <a:t>text </a:t>
            </a:r>
            <a:r>
              <a:rPr sz="1800" spc="45" dirty="0">
                <a:latin typeface="Calibri"/>
                <a:cs typeface="Calibri"/>
              </a:rPr>
              <a:t>recognition </a:t>
            </a:r>
            <a:r>
              <a:rPr sz="1800" spc="35" dirty="0">
                <a:latin typeface="Calibri"/>
                <a:cs typeface="Calibri"/>
              </a:rPr>
              <a:t>systems, </a:t>
            </a:r>
            <a:r>
              <a:rPr sz="1800" spc="50" dirty="0">
                <a:latin typeface="Calibri"/>
                <a:cs typeface="Calibri"/>
              </a:rPr>
              <a:t>revolutionizing handwritten 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text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775" y="6470477"/>
            <a:ext cx="178181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4447"/>
            <a:ext cx="175641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6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4 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4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nnu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5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323850"/>
                </a:moveTo>
                <a:lnTo>
                  <a:pt x="0" y="323850"/>
                </a:lnTo>
                <a:lnTo>
                  <a:pt x="0" y="0"/>
                </a:lnTo>
                <a:lnTo>
                  <a:pt x="314325" y="0"/>
                </a:lnTo>
                <a:lnTo>
                  <a:pt x="314325" y="32385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180975"/>
                </a:moveTo>
                <a:lnTo>
                  <a:pt x="0" y="180975"/>
                </a:lnTo>
                <a:lnTo>
                  <a:pt x="0" y="0"/>
                </a:lnTo>
                <a:lnTo>
                  <a:pt x="180975" y="0"/>
                </a:lnTo>
                <a:lnTo>
                  <a:pt x="180975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1755"/>
            <a:ext cx="2467356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37159"/>
            <a:ext cx="7522209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5" dirty="0"/>
              <a:t>THE</a:t>
            </a:r>
            <a:r>
              <a:rPr sz="4250" spc="15" dirty="0"/>
              <a:t> </a:t>
            </a:r>
            <a:r>
              <a:rPr sz="4250" spc="5" dirty="0"/>
              <a:t>WOW</a:t>
            </a:r>
            <a:r>
              <a:rPr sz="4250" spc="75" dirty="0"/>
              <a:t> </a:t>
            </a:r>
            <a:r>
              <a:rPr sz="4250" spc="5" dirty="0"/>
              <a:t>IN</a:t>
            </a:r>
            <a:r>
              <a:rPr sz="4250" spc="-20" dirty="0"/>
              <a:t> </a:t>
            </a:r>
            <a:r>
              <a:rPr sz="4250" spc="5" dirty="0"/>
              <a:t>YOUR</a:t>
            </a:r>
            <a:r>
              <a:rPr sz="4250" spc="-15" dirty="0"/>
              <a:t> </a:t>
            </a:r>
            <a:r>
              <a:rPr sz="4250" spc="15" dirty="0"/>
              <a:t>SOLUTION</a:t>
            </a:r>
            <a:endParaRPr sz="4250"/>
          </a:p>
        </p:txBody>
      </p:sp>
      <p:sp>
        <p:nvSpPr>
          <p:cNvPr id="9" name="object 9"/>
          <p:cNvSpPr txBox="1"/>
          <p:nvPr/>
        </p:nvSpPr>
        <p:spPr>
          <a:xfrm>
            <a:off x="11277218" y="6470477"/>
            <a:ext cx="1498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139" y="2230120"/>
            <a:ext cx="640651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Calibri"/>
                <a:cs typeface="Calibri"/>
              </a:rPr>
              <a:t>The </a:t>
            </a:r>
            <a:r>
              <a:rPr sz="1800" spc="80" dirty="0">
                <a:latin typeface="Calibri"/>
                <a:cs typeface="Calibri"/>
              </a:rPr>
              <a:t>wow </a:t>
            </a:r>
            <a:r>
              <a:rPr sz="1800" spc="105" dirty="0">
                <a:latin typeface="Calibri"/>
                <a:cs typeface="Calibri"/>
              </a:rPr>
              <a:t>factor </a:t>
            </a:r>
            <a:r>
              <a:rPr sz="1800" spc="70" dirty="0">
                <a:latin typeface="Calibri"/>
                <a:cs typeface="Calibri"/>
              </a:rPr>
              <a:t>in </a:t>
            </a:r>
            <a:r>
              <a:rPr sz="1800" spc="90" dirty="0">
                <a:latin typeface="Calibri"/>
                <a:cs typeface="Calibri"/>
              </a:rPr>
              <a:t>our </a:t>
            </a:r>
            <a:r>
              <a:rPr sz="1800" spc="120" dirty="0">
                <a:latin typeface="Calibri"/>
                <a:cs typeface="Calibri"/>
              </a:rPr>
              <a:t>solution </a:t>
            </a:r>
            <a:r>
              <a:rPr sz="1800" spc="100" dirty="0">
                <a:latin typeface="Calibri"/>
                <a:cs typeface="Calibri"/>
              </a:rPr>
              <a:t>lies </a:t>
            </a:r>
            <a:r>
              <a:rPr sz="1800" spc="70" dirty="0">
                <a:latin typeface="Calibri"/>
                <a:cs typeface="Calibri"/>
              </a:rPr>
              <a:t>in </a:t>
            </a:r>
            <a:r>
              <a:rPr sz="1800" spc="90" dirty="0">
                <a:latin typeface="Calibri"/>
                <a:cs typeface="Calibri"/>
              </a:rPr>
              <a:t>its </a:t>
            </a:r>
            <a:r>
              <a:rPr sz="1800" spc="120" dirty="0">
                <a:latin typeface="Calibri"/>
                <a:cs typeface="Calibri"/>
              </a:rPr>
              <a:t>innovative </a:t>
            </a:r>
            <a:r>
              <a:rPr sz="1800" spc="95" dirty="0">
                <a:latin typeface="Calibri"/>
                <a:cs typeface="Calibri"/>
              </a:rPr>
              <a:t>use </a:t>
            </a:r>
            <a:r>
              <a:rPr sz="1800" spc="70" dirty="0">
                <a:latin typeface="Calibri"/>
                <a:cs typeface="Calibri"/>
              </a:rPr>
              <a:t>of 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Generative </a:t>
            </a:r>
            <a:r>
              <a:rPr sz="1800" spc="5" dirty="0">
                <a:latin typeface="Calibri"/>
                <a:cs typeface="Calibri"/>
              </a:rPr>
              <a:t>Adversarial Networks (GANs) </a:t>
            </a:r>
            <a:r>
              <a:rPr sz="1800" spc="-5" dirty="0">
                <a:latin typeface="Calibri"/>
                <a:cs typeface="Calibri"/>
              </a:rPr>
              <a:t>to generate </a:t>
            </a:r>
            <a:r>
              <a:rPr sz="1800" spc="10" dirty="0">
                <a:latin typeface="Calibri"/>
                <a:cs typeface="Calibri"/>
              </a:rPr>
              <a:t>highly realistic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handwritten </a:t>
            </a:r>
            <a:r>
              <a:rPr sz="1800" spc="65" dirty="0">
                <a:latin typeface="Calibri"/>
                <a:cs typeface="Calibri"/>
              </a:rPr>
              <a:t>characters. This </a:t>
            </a:r>
            <a:r>
              <a:rPr sz="1800" spc="70" dirty="0">
                <a:latin typeface="Calibri"/>
                <a:cs typeface="Calibri"/>
              </a:rPr>
              <a:t>approach </a:t>
            </a:r>
            <a:r>
              <a:rPr sz="1800" spc="55" dirty="0">
                <a:latin typeface="Calibri"/>
                <a:cs typeface="Calibri"/>
              </a:rPr>
              <a:t>not </a:t>
            </a:r>
            <a:r>
              <a:rPr sz="1800" spc="65" dirty="0">
                <a:latin typeface="Calibri"/>
                <a:cs typeface="Calibri"/>
              </a:rPr>
              <a:t>only </a:t>
            </a:r>
            <a:r>
              <a:rPr sz="1800" spc="70" dirty="0">
                <a:latin typeface="Calibri"/>
                <a:cs typeface="Calibri"/>
              </a:rPr>
              <a:t>addresses </a:t>
            </a:r>
            <a:r>
              <a:rPr sz="1800" spc="55" dirty="0">
                <a:latin typeface="Calibri"/>
                <a:cs typeface="Calibri"/>
              </a:rPr>
              <a:t>the 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challenges </a:t>
            </a:r>
            <a:r>
              <a:rPr sz="1800" spc="25" dirty="0">
                <a:latin typeface="Calibri"/>
                <a:cs typeface="Calibri"/>
              </a:rPr>
              <a:t>of </a:t>
            </a:r>
            <a:r>
              <a:rPr sz="1800" spc="40" dirty="0">
                <a:latin typeface="Calibri"/>
                <a:cs typeface="Calibri"/>
              </a:rPr>
              <a:t>limited </a:t>
            </a:r>
            <a:r>
              <a:rPr sz="1800" spc="35" dirty="0">
                <a:latin typeface="Calibri"/>
                <a:cs typeface="Calibri"/>
              </a:rPr>
              <a:t>datasets </a:t>
            </a:r>
            <a:r>
              <a:rPr sz="1800" spc="30" dirty="0">
                <a:latin typeface="Calibri"/>
                <a:cs typeface="Calibri"/>
              </a:rPr>
              <a:t>and </a:t>
            </a:r>
            <a:r>
              <a:rPr sz="1800" spc="35" dirty="0">
                <a:latin typeface="Calibri"/>
                <a:cs typeface="Calibri"/>
              </a:rPr>
              <a:t>diverse </a:t>
            </a:r>
            <a:r>
              <a:rPr sz="1800" spc="45" dirty="0">
                <a:latin typeface="Calibri"/>
                <a:cs typeface="Calibri"/>
              </a:rPr>
              <a:t>writing </a:t>
            </a:r>
            <a:r>
              <a:rPr sz="1800" spc="40" dirty="0">
                <a:latin typeface="Calibri"/>
                <a:cs typeface="Calibri"/>
              </a:rPr>
              <a:t>styles </a:t>
            </a:r>
            <a:r>
              <a:rPr sz="1800" spc="30" dirty="0">
                <a:latin typeface="Calibri"/>
                <a:cs typeface="Calibri"/>
              </a:rPr>
              <a:t>but </a:t>
            </a:r>
            <a:r>
              <a:rPr sz="1800" spc="40" dirty="0">
                <a:latin typeface="Calibri"/>
                <a:cs typeface="Calibri"/>
              </a:rPr>
              <a:t>also 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revolutionizes </a:t>
            </a:r>
            <a:r>
              <a:rPr sz="1800" spc="10" dirty="0">
                <a:latin typeface="Calibri"/>
                <a:cs typeface="Calibri"/>
              </a:rPr>
              <a:t>data </a:t>
            </a:r>
            <a:r>
              <a:rPr sz="1800" spc="20" dirty="0">
                <a:latin typeface="Calibri"/>
                <a:cs typeface="Calibri"/>
              </a:rPr>
              <a:t>augmentation </a:t>
            </a:r>
            <a:r>
              <a:rPr sz="1800" spc="10" dirty="0">
                <a:latin typeface="Calibri"/>
                <a:cs typeface="Calibri"/>
              </a:rPr>
              <a:t>for </a:t>
            </a:r>
            <a:r>
              <a:rPr sz="1800" spc="20" dirty="0">
                <a:latin typeface="Calibri"/>
                <a:cs typeface="Calibri"/>
              </a:rPr>
              <a:t>improved </a:t>
            </a:r>
            <a:r>
              <a:rPr sz="1800" spc="25" dirty="0">
                <a:latin typeface="Calibri"/>
                <a:cs typeface="Calibri"/>
              </a:rPr>
              <a:t>model </a:t>
            </a:r>
            <a:r>
              <a:rPr sz="1800" spc="20" dirty="0">
                <a:latin typeface="Calibri"/>
                <a:cs typeface="Calibri"/>
              </a:rPr>
              <a:t>training. </a:t>
            </a:r>
            <a:r>
              <a:rPr sz="1800" spc="5" dirty="0">
                <a:latin typeface="Calibri"/>
                <a:cs typeface="Calibri"/>
              </a:rPr>
              <a:t>By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75" dirty="0">
                <a:latin typeface="Calibri"/>
                <a:cs typeface="Calibri"/>
              </a:rPr>
              <a:t>seamlessly </a:t>
            </a:r>
            <a:r>
              <a:rPr sz="1800" spc="70" dirty="0">
                <a:latin typeface="Calibri"/>
                <a:cs typeface="Calibri"/>
              </a:rPr>
              <a:t>bridging </a:t>
            </a:r>
            <a:r>
              <a:rPr sz="1800" spc="55" dirty="0">
                <a:latin typeface="Calibri"/>
                <a:cs typeface="Calibri"/>
              </a:rPr>
              <a:t>the </a:t>
            </a:r>
            <a:r>
              <a:rPr sz="1800" spc="40" dirty="0">
                <a:latin typeface="Calibri"/>
                <a:cs typeface="Calibri"/>
              </a:rPr>
              <a:t>gap </a:t>
            </a:r>
            <a:r>
              <a:rPr sz="1800" spc="65" dirty="0">
                <a:latin typeface="Calibri"/>
                <a:cs typeface="Calibri"/>
              </a:rPr>
              <a:t>between </a:t>
            </a:r>
            <a:r>
              <a:rPr sz="1800" spc="70" dirty="0">
                <a:latin typeface="Calibri"/>
                <a:cs typeface="Calibri"/>
              </a:rPr>
              <a:t>synthetic </a:t>
            </a:r>
            <a:r>
              <a:rPr sz="1800" spc="55" dirty="0">
                <a:latin typeface="Calibri"/>
                <a:cs typeface="Calibri"/>
              </a:rPr>
              <a:t>and </a:t>
            </a:r>
            <a:r>
              <a:rPr sz="1800" spc="70" dirty="0">
                <a:latin typeface="Calibri"/>
                <a:cs typeface="Calibri"/>
              </a:rPr>
              <a:t>real-world 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handwritten </a:t>
            </a:r>
            <a:r>
              <a:rPr sz="1800" spc="85" dirty="0">
                <a:latin typeface="Calibri"/>
                <a:cs typeface="Calibri"/>
              </a:rPr>
              <a:t>samples, </a:t>
            </a:r>
            <a:r>
              <a:rPr sz="1800" spc="65" dirty="0">
                <a:latin typeface="Calibri"/>
                <a:cs typeface="Calibri"/>
              </a:rPr>
              <a:t>our </a:t>
            </a:r>
            <a:r>
              <a:rPr sz="1800" spc="85" dirty="0">
                <a:latin typeface="Calibri"/>
                <a:cs typeface="Calibri"/>
              </a:rPr>
              <a:t>solution significantly </a:t>
            </a:r>
            <a:r>
              <a:rPr sz="1800" spc="80" dirty="0">
                <a:latin typeface="Calibri"/>
                <a:cs typeface="Calibri"/>
              </a:rPr>
              <a:t>enhances </a:t>
            </a:r>
            <a:r>
              <a:rPr sz="1800" spc="65" dirty="0">
                <a:latin typeface="Calibri"/>
                <a:cs typeface="Calibri"/>
              </a:rPr>
              <a:t>the 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accuracy and </a:t>
            </a:r>
            <a:r>
              <a:rPr sz="1800" spc="25" dirty="0">
                <a:latin typeface="Calibri"/>
                <a:cs typeface="Calibri"/>
              </a:rPr>
              <a:t>robustness </a:t>
            </a:r>
            <a:r>
              <a:rPr sz="1800" spc="20" dirty="0">
                <a:latin typeface="Calibri"/>
                <a:cs typeface="Calibri"/>
              </a:rPr>
              <a:t>of </a:t>
            </a:r>
            <a:r>
              <a:rPr sz="1800" spc="25" dirty="0">
                <a:latin typeface="Calibri"/>
                <a:cs typeface="Calibri"/>
              </a:rPr>
              <a:t>handwritten </a:t>
            </a:r>
            <a:r>
              <a:rPr sz="1800" spc="15" dirty="0">
                <a:latin typeface="Calibri"/>
                <a:cs typeface="Calibri"/>
              </a:rPr>
              <a:t>text </a:t>
            </a:r>
            <a:r>
              <a:rPr sz="1800" spc="30" dirty="0">
                <a:latin typeface="Calibri"/>
                <a:cs typeface="Calibri"/>
              </a:rPr>
              <a:t>recognition </a:t>
            </a:r>
            <a:r>
              <a:rPr sz="1800" spc="20" dirty="0">
                <a:latin typeface="Calibri"/>
                <a:cs typeface="Calibri"/>
              </a:rPr>
              <a:t>systems. 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20" dirty="0">
                <a:latin typeface="Calibri"/>
                <a:cs typeface="Calibri"/>
              </a:rPr>
              <a:t>This </a:t>
            </a:r>
            <a:r>
              <a:rPr sz="1800" spc="15" dirty="0">
                <a:latin typeface="Calibri"/>
                <a:cs typeface="Calibri"/>
              </a:rPr>
              <a:t>breakthrough has the </a:t>
            </a:r>
            <a:r>
              <a:rPr sz="1800" spc="20" dirty="0">
                <a:latin typeface="Calibri"/>
                <a:cs typeface="Calibri"/>
              </a:rPr>
              <a:t>potential </a:t>
            </a:r>
            <a:r>
              <a:rPr sz="1800" spc="5" dirty="0">
                <a:latin typeface="Calibri"/>
                <a:cs typeface="Calibri"/>
              </a:rPr>
              <a:t>to </a:t>
            </a:r>
            <a:r>
              <a:rPr sz="1800" spc="10" dirty="0">
                <a:latin typeface="Calibri"/>
                <a:cs typeface="Calibri"/>
              </a:rPr>
              <a:t>transform </a:t>
            </a:r>
            <a:r>
              <a:rPr sz="1800" spc="20" dirty="0">
                <a:latin typeface="Calibri"/>
                <a:cs typeface="Calibri"/>
              </a:rPr>
              <a:t>handwritten </a:t>
            </a:r>
            <a:r>
              <a:rPr sz="1800" spc="10" dirty="0">
                <a:latin typeface="Calibri"/>
                <a:cs typeface="Calibri"/>
              </a:rPr>
              <a:t>text 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25" dirty="0">
                <a:latin typeface="Calibri"/>
                <a:cs typeface="Calibri"/>
              </a:rPr>
              <a:t>processing, unlocking </a:t>
            </a:r>
            <a:r>
              <a:rPr sz="1800" spc="15" dirty="0">
                <a:latin typeface="Calibri"/>
                <a:cs typeface="Calibri"/>
              </a:rPr>
              <a:t>new </a:t>
            </a:r>
            <a:r>
              <a:rPr sz="1800" spc="30" dirty="0">
                <a:latin typeface="Calibri"/>
                <a:cs typeface="Calibri"/>
              </a:rPr>
              <a:t>possibilities </a:t>
            </a:r>
            <a:r>
              <a:rPr sz="1800" spc="10" dirty="0">
                <a:latin typeface="Calibri"/>
                <a:cs typeface="Calibri"/>
              </a:rPr>
              <a:t>for </a:t>
            </a:r>
            <a:r>
              <a:rPr sz="1800" spc="25" dirty="0">
                <a:latin typeface="Calibri"/>
                <a:cs typeface="Calibri"/>
              </a:rPr>
              <a:t>efficiency </a:t>
            </a:r>
            <a:r>
              <a:rPr sz="1800" spc="20" dirty="0">
                <a:latin typeface="Calibri"/>
                <a:cs typeface="Calibri"/>
              </a:rPr>
              <a:t>and </a:t>
            </a:r>
            <a:r>
              <a:rPr sz="1800" spc="25" dirty="0">
                <a:latin typeface="Calibri"/>
                <a:cs typeface="Calibri"/>
              </a:rPr>
              <a:t>accuracy 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across diverse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5" dirty="0">
                <a:latin typeface="Calibri"/>
                <a:cs typeface="Calibri"/>
              </a:rPr>
              <a:t> and industries.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775" y="267017"/>
            <a:ext cx="3298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" dirty="0"/>
              <a:t>M</a:t>
            </a:r>
            <a:r>
              <a:rPr dirty="0"/>
              <a:t>O</a:t>
            </a:r>
            <a:r>
              <a:rPr spc="-15" dirty="0"/>
              <a:t>D</a:t>
            </a:r>
            <a:r>
              <a:rPr spc="-40" dirty="0"/>
              <a:t>E</a:t>
            </a:r>
            <a:r>
              <a:rPr spc="-30" dirty="0"/>
              <a:t>LL</a:t>
            </a:r>
            <a:r>
              <a:rPr spc="-10" dirty="0"/>
              <a:t>I</a:t>
            </a:r>
            <a:r>
              <a:rPr spc="30" dirty="0"/>
              <a:t>N</a:t>
            </a:r>
            <a:r>
              <a:rPr dirty="0"/>
              <a:t>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20139"/>
            <a:ext cx="7239000" cy="42412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277218" y="6470477"/>
            <a:ext cx="149860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10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ANTOCHARLES V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ANTOCHARLES V</dc:title>
  <cp:lastModifiedBy>Anto charles V</cp:lastModifiedBy>
  <cp:revision>2</cp:revision>
  <dcterms:created xsi:type="dcterms:W3CDTF">2024-04-03T07:58:09Z</dcterms:created>
  <dcterms:modified xsi:type="dcterms:W3CDTF">2024-04-03T08:01:05Z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2024-04-03T00:00:00Z</vt:filetime>
  </property>
</Properties>
</file>