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Saira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Sair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Sair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Saira-regular.fntdata"/><Relationship Id="rId8" Type="http://schemas.openxmlformats.org/officeDocument/2006/relationships/font" Target="fonts/Sair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d557b94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0d557b94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 1 1 1 1 1 2 1 1 1 1">
  <p:cSld name="TITLE_2_1_1_1_1_1_2_1_1_1_1">
    <p:bg>
      <p:bgPr>
        <a:solidFill>
          <a:schemeClr val="accent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10512" l="0" r="0" t="10504"/>
          <a:stretch/>
        </p:blipFill>
        <p:spPr>
          <a:xfrm>
            <a:off x="227425" y="4745125"/>
            <a:ext cx="1032200" cy="2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2022475" y="1168063"/>
            <a:ext cx="1173000" cy="3542100"/>
          </a:xfrm>
          <a:prstGeom prst="rect">
            <a:avLst/>
          </a:prstGeom>
          <a:solidFill>
            <a:srgbClr val="D6EE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0" y="0"/>
            <a:ext cx="9144000" cy="927000"/>
          </a:xfrm>
          <a:prstGeom prst="rect">
            <a:avLst/>
          </a:prstGeom>
          <a:solidFill>
            <a:srgbClr val="048179"/>
          </a:solidFill>
          <a:ln cap="flat" cmpd="sng" w="9525">
            <a:solidFill>
              <a:srgbClr val="0481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 txBox="1"/>
          <p:nvPr>
            <p:ph idx="4294967295" type="subTitle"/>
          </p:nvPr>
        </p:nvSpPr>
        <p:spPr>
          <a:xfrm>
            <a:off x="305250" y="183950"/>
            <a:ext cx="85335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Default Risk Pipeline</a:t>
            </a:r>
            <a:endParaRPr b="1" sz="2300">
              <a:solidFill>
                <a:schemeClr val="lt1"/>
              </a:solidFill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3375975" y="1168063"/>
            <a:ext cx="1173000" cy="3542100"/>
          </a:xfrm>
          <a:prstGeom prst="rect">
            <a:avLst/>
          </a:prstGeom>
          <a:solidFill>
            <a:srgbClr val="D6EE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4729475" y="1168075"/>
            <a:ext cx="1383600" cy="3542100"/>
          </a:xfrm>
          <a:prstGeom prst="rect">
            <a:avLst/>
          </a:prstGeom>
          <a:solidFill>
            <a:srgbClr val="D6EE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6082975" y="1168063"/>
            <a:ext cx="1173000" cy="3542100"/>
          </a:xfrm>
          <a:prstGeom prst="rect">
            <a:avLst/>
          </a:prstGeom>
          <a:solidFill>
            <a:srgbClr val="D6EE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022475" y="1126740"/>
            <a:ext cx="117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Saira"/>
                <a:ea typeface="Saira"/>
                <a:cs typeface="Saira"/>
                <a:sym typeface="Saira"/>
              </a:rPr>
              <a:t>Data </a:t>
            </a:r>
            <a:endParaRPr i="1" sz="900">
              <a:latin typeface="Saira"/>
              <a:ea typeface="Saira"/>
              <a:cs typeface="Saira"/>
              <a:sym typeface="Sai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Saira"/>
                <a:ea typeface="Saira"/>
                <a:cs typeface="Saira"/>
                <a:sym typeface="Saira"/>
              </a:rPr>
              <a:t>Pre-Processing</a:t>
            </a:r>
            <a:endParaRPr i="1" sz="900"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375975" y="1126738"/>
            <a:ext cx="117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Saira"/>
                <a:ea typeface="Saira"/>
                <a:cs typeface="Saira"/>
                <a:sym typeface="Saira"/>
              </a:rPr>
              <a:t>Feature </a:t>
            </a:r>
            <a:endParaRPr i="1" sz="900">
              <a:latin typeface="Saira"/>
              <a:ea typeface="Saira"/>
              <a:cs typeface="Saira"/>
              <a:sym typeface="Sai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Saira"/>
                <a:ea typeface="Saira"/>
                <a:cs typeface="Saira"/>
                <a:sym typeface="Saira"/>
              </a:rPr>
              <a:t>Engineering</a:t>
            </a:r>
            <a:endParaRPr i="1" sz="600"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4729475" y="1119838"/>
            <a:ext cx="11730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Saira"/>
                <a:ea typeface="Saira"/>
                <a:cs typeface="Saira"/>
                <a:sym typeface="Saira"/>
              </a:rPr>
              <a:t>Model </a:t>
            </a:r>
            <a:endParaRPr i="1" sz="900">
              <a:latin typeface="Saira"/>
              <a:ea typeface="Saira"/>
              <a:cs typeface="Saira"/>
              <a:sym typeface="Sai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Saira"/>
                <a:ea typeface="Saira"/>
                <a:cs typeface="Saira"/>
                <a:sym typeface="Saira"/>
              </a:rPr>
              <a:t>Training</a:t>
            </a:r>
            <a:endParaRPr i="1" sz="900"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7647075" y="2302450"/>
            <a:ext cx="1257000" cy="7881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7647075" y="2527225"/>
            <a:ext cx="125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Saira"/>
                <a:ea typeface="Saira"/>
                <a:cs typeface="Saira"/>
                <a:sym typeface="Saira"/>
              </a:rPr>
              <a:t>Insights Generation</a:t>
            </a:r>
            <a:endParaRPr b="1" sz="1300"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3420072" y="1726263"/>
            <a:ext cx="1084800" cy="2892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Scaling</a:t>
            </a:r>
            <a:endParaRPr sz="900"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3420075" y="2447226"/>
            <a:ext cx="1084800" cy="3231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Label Encoding</a:t>
            </a:r>
            <a:endParaRPr sz="900"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4795625" y="1726275"/>
            <a:ext cx="1040700" cy="2892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Random Forest</a:t>
            </a:r>
            <a:endParaRPr sz="900"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4795625" y="2453313"/>
            <a:ext cx="1040700" cy="3231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Logistic Regression</a:t>
            </a:r>
            <a:endParaRPr sz="900"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6127072" y="2780363"/>
            <a:ext cx="1084800" cy="2892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Best Model</a:t>
            </a:r>
            <a:endParaRPr b="1" sz="900"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6176725" y="1782813"/>
            <a:ext cx="985500" cy="4227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6176725" y="1866525"/>
            <a:ext cx="98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aira"/>
                <a:ea typeface="Saira"/>
                <a:cs typeface="Saira"/>
                <a:sym typeface="Saira"/>
              </a:rPr>
              <a:t>Model metrics</a:t>
            </a:r>
            <a:endParaRPr sz="900"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305250" y="1010150"/>
            <a:ext cx="13836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Saira"/>
                <a:ea typeface="Saira"/>
                <a:cs typeface="Saira"/>
                <a:sym typeface="Saira"/>
              </a:rPr>
              <a:t>INPUT</a:t>
            </a:r>
            <a:endParaRPr b="1" sz="1100"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7333750" y="1080650"/>
            <a:ext cx="17310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Saira"/>
                <a:ea typeface="Saira"/>
                <a:cs typeface="Saira"/>
                <a:sym typeface="Saira"/>
              </a:rPr>
              <a:t>OUTPUT</a:t>
            </a:r>
            <a:endParaRPr b="1" sz="1100">
              <a:latin typeface="Saira"/>
              <a:ea typeface="Saira"/>
              <a:cs typeface="Saira"/>
              <a:sym typeface="Saira"/>
            </a:endParaRPr>
          </a:p>
        </p:txBody>
      </p:sp>
      <p:cxnSp>
        <p:nvCxnSpPr>
          <p:cNvPr id="76" name="Google Shape;76;p14"/>
          <p:cNvCxnSpPr>
            <a:stCxn id="77" idx="4"/>
            <a:endCxn id="78" idx="1"/>
          </p:cNvCxnSpPr>
          <p:nvPr/>
        </p:nvCxnSpPr>
        <p:spPr>
          <a:xfrm flipH="1" rot="10800000">
            <a:off x="1562250" y="1870875"/>
            <a:ext cx="498900" cy="9324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9" name="Google Shape;79;p14"/>
          <p:cNvCxnSpPr>
            <a:stCxn id="67" idx="2"/>
            <a:endCxn id="68" idx="0"/>
          </p:cNvCxnSpPr>
          <p:nvPr/>
        </p:nvCxnSpPr>
        <p:spPr>
          <a:xfrm>
            <a:off x="3962472" y="2015463"/>
            <a:ext cx="0" cy="4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>
            <a:stCxn id="68" idx="3"/>
            <a:endCxn id="69" idx="1"/>
          </p:cNvCxnSpPr>
          <p:nvPr/>
        </p:nvCxnSpPr>
        <p:spPr>
          <a:xfrm flipH="1" rot="10800000">
            <a:off x="4504875" y="1870776"/>
            <a:ext cx="290700" cy="7380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>
            <a:stCxn id="68" idx="3"/>
            <a:endCxn id="70" idx="1"/>
          </p:cNvCxnSpPr>
          <p:nvPr/>
        </p:nvCxnSpPr>
        <p:spPr>
          <a:xfrm>
            <a:off x="4504875" y="2608776"/>
            <a:ext cx="290700" cy="60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>
            <a:stCxn id="70" idx="3"/>
            <a:endCxn id="73" idx="1"/>
          </p:cNvCxnSpPr>
          <p:nvPr/>
        </p:nvCxnSpPr>
        <p:spPr>
          <a:xfrm flipH="1" rot="10800000">
            <a:off x="5836325" y="2028063"/>
            <a:ext cx="340500" cy="5868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>
            <a:stCxn id="72" idx="3"/>
            <a:endCxn id="71" idx="0"/>
          </p:cNvCxnSpPr>
          <p:nvPr/>
        </p:nvCxnSpPr>
        <p:spPr>
          <a:xfrm>
            <a:off x="6669475" y="2205513"/>
            <a:ext cx="0" cy="5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>
            <a:stCxn id="71" idx="3"/>
            <a:endCxn id="66" idx="1"/>
          </p:cNvCxnSpPr>
          <p:nvPr/>
        </p:nvCxnSpPr>
        <p:spPr>
          <a:xfrm flipH="1" rot="10800000">
            <a:off x="7211872" y="2819663"/>
            <a:ext cx="435300" cy="1053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4"/>
          <p:cNvSpPr/>
          <p:nvPr/>
        </p:nvSpPr>
        <p:spPr>
          <a:xfrm>
            <a:off x="7731222" y="3633838"/>
            <a:ext cx="1084800" cy="2892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Features Selection</a:t>
            </a:r>
            <a:endParaRPr b="1" sz="900"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cxnSp>
        <p:nvCxnSpPr>
          <p:cNvPr id="86" name="Google Shape;86;p14"/>
          <p:cNvCxnSpPr>
            <a:stCxn id="66" idx="2"/>
            <a:endCxn id="85" idx="0"/>
          </p:cNvCxnSpPr>
          <p:nvPr/>
        </p:nvCxnSpPr>
        <p:spPr>
          <a:xfrm rot="5400000">
            <a:off x="8013675" y="3372025"/>
            <a:ext cx="521700" cy="21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4"/>
          <p:cNvSpPr/>
          <p:nvPr/>
        </p:nvSpPr>
        <p:spPr>
          <a:xfrm>
            <a:off x="6082975" y="1119838"/>
            <a:ext cx="11730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Saira"/>
                <a:ea typeface="Saira"/>
                <a:cs typeface="Saira"/>
                <a:sym typeface="Saira"/>
              </a:rPr>
              <a:t>Model </a:t>
            </a:r>
            <a:endParaRPr i="1" sz="900">
              <a:latin typeface="Saira"/>
              <a:ea typeface="Saira"/>
              <a:cs typeface="Saira"/>
              <a:sym typeface="Sai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Saira"/>
                <a:ea typeface="Saira"/>
                <a:cs typeface="Saira"/>
                <a:sym typeface="Saira"/>
              </a:rPr>
              <a:t>Selection</a:t>
            </a:r>
            <a:endParaRPr i="1" sz="900"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4795625" y="3157938"/>
            <a:ext cx="1040700" cy="2892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Decision Trees</a:t>
            </a:r>
            <a:endParaRPr sz="900"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2061122" y="1726263"/>
            <a:ext cx="1084800" cy="2892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Data Exploration</a:t>
            </a:r>
            <a:endParaRPr sz="900"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cxnSp>
        <p:nvCxnSpPr>
          <p:cNvPr id="89" name="Google Shape;89;p14"/>
          <p:cNvCxnSpPr>
            <a:stCxn id="68" idx="3"/>
            <a:endCxn id="88" idx="1"/>
          </p:cNvCxnSpPr>
          <p:nvPr/>
        </p:nvCxnSpPr>
        <p:spPr>
          <a:xfrm>
            <a:off x="4504875" y="2608776"/>
            <a:ext cx="290700" cy="6939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4"/>
          <p:cNvCxnSpPr/>
          <p:nvPr/>
        </p:nvCxnSpPr>
        <p:spPr>
          <a:xfrm>
            <a:off x="2602922" y="2015463"/>
            <a:ext cx="0" cy="4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4"/>
          <p:cNvSpPr/>
          <p:nvPr/>
        </p:nvSpPr>
        <p:spPr>
          <a:xfrm>
            <a:off x="2066575" y="2442513"/>
            <a:ext cx="1084800" cy="3231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Data Cleaning and Analysis</a:t>
            </a:r>
            <a:endParaRPr sz="900"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2044525" y="3197313"/>
            <a:ext cx="1084800" cy="3231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Exploratory Data Analysis</a:t>
            </a:r>
            <a:endParaRPr sz="900"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cxnSp>
        <p:nvCxnSpPr>
          <p:cNvPr id="93" name="Google Shape;93;p14"/>
          <p:cNvCxnSpPr/>
          <p:nvPr/>
        </p:nvCxnSpPr>
        <p:spPr>
          <a:xfrm>
            <a:off x="2606972" y="2765613"/>
            <a:ext cx="0" cy="4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4"/>
          <p:cNvCxnSpPr>
            <a:stCxn id="92" idx="3"/>
            <a:endCxn id="67" idx="1"/>
          </p:cNvCxnSpPr>
          <p:nvPr/>
        </p:nvCxnSpPr>
        <p:spPr>
          <a:xfrm flipH="1" rot="10800000">
            <a:off x="3129325" y="1870863"/>
            <a:ext cx="290700" cy="14880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7" name="Google Shape;77;p14"/>
          <p:cNvSpPr/>
          <p:nvPr/>
        </p:nvSpPr>
        <p:spPr>
          <a:xfrm>
            <a:off x="305250" y="2409225"/>
            <a:ext cx="1257000" cy="7881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347250" y="2569675"/>
            <a:ext cx="1173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Saira"/>
                <a:ea typeface="Saira"/>
                <a:cs typeface="Saira"/>
                <a:sym typeface="Saira"/>
              </a:rPr>
              <a:t>Credit</a:t>
            </a:r>
            <a:endParaRPr b="1" sz="1300">
              <a:latin typeface="Saira"/>
              <a:ea typeface="Saira"/>
              <a:cs typeface="Saira"/>
              <a:sym typeface="Sai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Saira"/>
                <a:ea typeface="Saira"/>
                <a:cs typeface="Saira"/>
                <a:sym typeface="Saira"/>
              </a:rPr>
              <a:t>Data</a:t>
            </a:r>
            <a:endParaRPr b="1" sz="1300"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