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57" r:id="rId2"/>
    <p:sldId id="685" r:id="rId3"/>
    <p:sldId id="683" r:id="rId4"/>
    <p:sldId id="684" r:id="rId5"/>
    <p:sldId id="687" r:id="rId6"/>
    <p:sldId id="688" r:id="rId7"/>
    <p:sldId id="689" r:id="rId8"/>
    <p:sldId id="690" r:id="rId9"/>
    <p:sldId id="679" r:id="rId10"/>
    <p:sldId id="754" r:id="rId11"/>
    <p:sldId id="711" r:id="rId12"/>
    <p:sldId id="712" r:id="rId13"/>
    <p:sldId id="713" r:id="rId14"/>
    <p:sldId id="731" r:id="rId15"/>
    <p:sldId id="732" r:id="rId16"/>
    <p:sldId id="733" r:id="rId17"/>
    <p:sldId id="734" r:id="rId18"/>
    <p:sldId id="735" r:id="rId19"/>
    <p:sldId id="755" r:id="rId20"/>
    <p:sldId id="693" r:id="rId21"/>
    <p:sldId id="7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nberger, Daniel" initials="W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1E1BE-C8AD-4C3C-8D6E-54E17967097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CB934-CB38-431C-8F4F-B578C110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3800" y="-79047"/>
            <a:ext cx="825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B2C3-D005-452D-B422-053E0D6EE76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inbergerlab.shinyapps.io/ITS_Poisson_Pow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inbergerlab.shinyapps.io/ITS_Poisson_Power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49842" y="873480"/>
            <a:ext cx="10292316" cy="1880353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accent1">
                    <a:lumMod val="50000"/>
                  </a:schemeClr>
                </a:solidFill>
              </a:rPr>
              <a:t>Workshop on evaluating vaccine impact</a:t>
            </a:r>
            <a:br>
              <a:rPr lang="en-US" sz="27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Evaluating Vaccine Impact using Time Series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241999"/>
            <a:ext cx="6400800" cy="28354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Dan Weinberger, PhD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Epidemiology of Microbial Diseases</a:t>
            </a:r>
          </a:p>
          <a:p>
            <a:pPr marL="0" indent="0" algn="ctr">
              <a:buNone/>
            </a:pPr>
            <a:r>
              <a:rPr lang="en-US" sz="2400" dirty="0"/>
              <a:t>Yale School of Public Health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2" descr="https://encrypted-tbn1.gstatic.com/images?q=tbn:ANd9GcRAhZjbuiW9AqixrgJO9c6wIPOaDDG_xCLKwnFapCX8eYfyelNm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5400" y="5311139"/>
            <a:ext cx="1038578" cy="1219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30088"/>
          <a:stretch/>
        </p:blipFill>
        <p:spPr>
          <a:xfrm>
            <a:off x="2133601" y="5715001"/>
            <a:ext cx="1396365" cy="7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43280"/>
            <a:ext cx="12128680" cy="1143000"/>
          </a:xfrm>
        </p:spPr>
        <p:txBody>
          <a:bodyPr/>
          <a:lstStyle/>
          <a:p>
            <a:r>
              <a:rPr lang="en-US" sz="4000" dirty="0"/>
              <a:t>Why should you be skeptical of these types of analyses?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5802" b="80723"/>
          <a:stretch/>
        </p:blipFill>
        <p:spPr>
          <a:xfrm>
            <a:off x="1003526" y="2361758"/>
            <a:ext cx="3505200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776" y="380888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Grijalva</a:t>
            </a:r>
            <a:r>
              <a:rPr lang="en-US" sz="1100" dirty="0"/>
              <a:t>, The Lancet 2007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65867" b="48020"/>
          <a:stretch/>
        </p:blipFill>
        <p:spPr>
          <a:xfrm>
            <a:off x="1018376" y="4135247"/>
            <a:ext cx="3136565" cy="23616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3667" y="629094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Afonso</a:t>
            </a:r>
            <a:r>
              <a:rPr lang="en-US" sz="1100" dirty="0"/>
              <a:t>, 2013 EID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89238" y="452173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-40.3%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287" y="1975976"/>
            <a:ext cx="480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 studies: Variability; up to 40% declines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8921" y="300931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5104" y="1453005"/>
            <a:ext cx="1018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much can the changes in </a:t>
            </a:r>
            <a:r>
              <a:rPr lang="en-US" sz="2400" u="sng" dirty="0"/>
              <a:t>all-cause pneumonia</a:t>
            </a:r>
            <a:r>
              <a:rPr lang="en-US" sz="2400" dirty="0"/>
              <a:t> be attributed to PCV?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28355" y="4521730"/>
            <a:ext cx="1197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2-23 month olds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9240" y="4198815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(Brazil)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85976" y="2027336"/>
            <a:ext cx="221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RCTs: ~8% Efficacy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33802" y="6409718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O’Brien et al, </a:t>
            </a:r>
            <a:r>
              <a:rPr lang="en-US" sz="1200" i="1" dirty="0"/>
              <a:t>The Lancet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521402" y="2333683"/>
            <a:ext cx="4006741" cy="3957261"/>
            <a:chOff x="7391400" y="2590800"/>
            <a:chExt cx="3200400" cy="3248281"/>
          </a:xfrm>
        </p:grpSpPr>
        <p:grpSp>
          <p:nvGrpSpPr>
            <p:cNvPr id="26" name="Group 25"/>
            <p:cNvGrpSpPr/>
            <p:nvPr/>
          </p:nvGrpSpPr>
          <p:grpSpPr>
            <a:xfrm>
              <a:off x="7391400" y="2590800"/>
              <a:ext cx="3200400" cy="3248281"/>
              <a:chOff x="215383" y="2839975"/>
              <a:chExt cx="2385115" cy="2520047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5"/>
              <a:srcRect t="87742" r="40570"/>
              <a:stretch/>
            </p:blipFill>
            <p:spPr>
              <a:xfrm>
                <a:off x="291584" y="4842967"/>
                <a:ext cx="2073359" cy="517055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5"/>
              <a:srcRect r="36956" b="56772"/>
              <a:stretch/>
            </p:blipFill>
            <p:spPr>
              <a:xfrm>
                <a:off x="215383" y="2839975"/>
                <a:ext cx="2385115" cy="1977355"/>
              </a:xfrm>
              <a:prstGeom prst="rect">
                <a:avLst/>
              </a:prstGeom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7900737" y="4388236"/>
              <a:ext cx="1981200" cy="315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06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934" y="1691061"/>
            <a:ext cx="9138605" cy="4525963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800" dirty="0"/>
              <a:t>Does slope significantly change at time q</a:t>
            </a:r>
          </a:p>
          <a:p>
            <a:pPr lvl="2">
              <a:spcAft>
                <a:spcPts val="1200"/>
              </a:spcAft>
            </a:pPr>
            <a:r>
              <a:rPr lang="en-US" sz="2800" dirty="0"/>
              <a:t>Predicted value at time t: </a:t>
            </a:r>
            <a:r>
              <a:rPr lang="en-US" sz="2800" dirty="0" err="1"/>
              <a:t>Yt</a:t>
            </a:r>
            <a:r>
              <a:rPr lang="en-US" sz="2800" dirty="0"/>
              <a:t>=</a:t>
            </a:r>
            <a:r>
              <a:rPr lang="en-US" sz="2800" dirty="0" err="1"/>
              <a:t>exp</a:t>
            </a:r>
            <a:r>
              <a:rPr lang="en-US" sz="2800" dirty="0"/>
              <a:t>(b+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*t + c*z + </a:t>
            </a:r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2800" dirty="0"/>
              <a:t>*t*z)</a:t>
            </a:r>
          </a:p>
          <a:p>
            <a:pPr lvl="2">
              <a:spcAft>
                <a:spcPts val="1200"/>
              </a:spcAft>
            </a:pPr>
            <a:r>
              <a:rPr lang="en-US" sz="2800" dirty="0"/>
              <a:t>Counterfactual at time t: </a:t>
            </a:r>
            <a:r>
              <a:rPr lang="en-US" sz="2800" dirty="0" err="1"/>
              <a:t>Yt</a:t>
            </a:r>
            <a:r>
              <a:rPr lang="en-US" sz="2800" dirty="0"/>
              <a:t>=</a:t>
            </a:r>
            <a:r>
              <a:rPr lang="en-US" sz="2800" dirty="0" err="1"/>
              <a:t>exp</a:t>
            </a:r>
            <a:r>
              <a:rPr lang="en-US" sz="2800" dirty="0"/>
              <a:t>(</a:t>
            </a:r>
            <a:r>
              <a:rPr lang="en-US" sz="2800" dirty="0" err="1"/>
              <a:t>b+</a:t>
            </a:r>
            <a:r>
              <a:rPr lang="en-US" sz="2800" dirty="0" err="1">
                <a:solidFill>
                  <a:srgbClr val="FF0000"/>
                </a:solidFill>
              </a:rPr>
              <a:t>a</a:t>
            </a:r>
            <a:r>
              <a:rPr lang="en-US" sz="2800" dirty="0"/>
              <a:t>*t)</a:t>
            </a:r>
          </a:p>
          <a:p>
            <a:pPr lvl="3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622143"/>
            <a:ext cx="9164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Difference or ratio between observed and counterfactual lines gives the “Vaccine impact” (rate ratio or rate difference)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61" y="3512818"/>
            <a:ext cx="4106153" cy="21093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596CCA-755B-4195-963E-170480D3BAC0}"/>
              </a:ext>
            </a:extLst>
          </p:cNvPr>
          <p:cNvSpPr txBox="1">
            <a:spLocks/>
          </p:cNvSpPr>
          <p:nvPr/>
        </p:nvSpPr>
        <p:spPr>
          <a:xfrm>
            <a:off x="1153038" y="272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Testing for a change in trend: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Interrupted time series (ITS)</a:t>
            </a:r>
          </a:p>
        </p:txBody>
      </p:sp>
    </p:spTree>
    <p:extLst>
      <p:ext uri="{BB962C8B-B14F-4D97-AF65-F5344CB8AC3E}">
        <p14:creationId xmlns:p14="http://schemas.microsoft.com/office/powerpoint/2010/main" val="79151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6104" y="1524000"/>
            <a:ext cx="4827182" cy="4125433"/>
          </a:xfrm>
          <a:prstGeom prst="roundRect">
            <a:avLst>
              <a:gd name="adj" fmla="val 10402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Steps for evaluating change in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83" y="1524000"/>
            <a:ext cx="6173970" cy="424947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“baseline”, transition periods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whether there are any trends or patterns in the baseline period</a:t>
            </a:r>
          </a:p>
          <a:p>
            <a:pPr lvl="1"/>
            <a:r>
              <a:rPr lang="en-US" sz="2800" dirty="0"/>
              <a:t>Seasonality, </a:t>
            </a:r>
            <a:r>
              <a:rPr lang="en-US" sz="2800" dirty="0" err="1"/>
              <a:t>etc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a model to your baseline data using regression</a:t>
            </a:r>
          </a:p>
          <a:p>
            <a:pPr lvl="1"/>
            <a:r>
              <a:rPr lang="en-US" sz="2800" dirty="0"/>
              <a:t>Be wary of over-fitting (use AIC)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test and reference periods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0652" y="1846523"/>
            <a:ext cx="4497571" cy="357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THINK ABOUT WHAT COULD GO WRONG: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Identify controls!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Do sensitivity analyses!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i.e., leave out one season at a time; try different intervention times</a:t>
            </a:r>
          </a:p>
        </p:txBody>
      </p:sp>
    </p:spTree>
    <p:extLst>
      <p:ext uri="{BB962C8B-B14F-4D97-AF65-F5344CB8AC3E}">
        <p14:creationId xmlns:p14="http://schemas.microsoft.com/office/powerpoint/2010/main" val="21737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Sensitivity analyses </a:t>
            </a:r>
            <a:r>
              <a:rPr lang="en-US" b="1" dirty="0"/>
              <a:t>you should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71" y="1791647"/>
            <a:ext cx="11461897" cy="47027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u="sng" dirty="0"/>
              <a:t>Never</a:t>
            </a:r>
            <a:r>
              <a:rPr lang="en-US" dirty="0"/>
              <a:t> trust your main analyses without “pressure testing” it</a:t>
            </a:r>
          </a:p>
          <a:p>
            <a:pPr>
              <a:spcAft>
                <a:spcPts val="1200"/>
              </a:spcAft>
            </a:pPr>
            <a:r>
              <a:rPr lang="en-US" dirty="0"/>
              <a:t>Try different intervention dates—how does it influence your estimate?</a:t>
            </a:r>
          </a:p>
          <a:p>
            <a:pPr>
              <a:spcAft>
                <a:spcPts val="1200"/>
              </a:spcAft>
            </a:pPr>
            <a:r>
              <a:rPr lang="en-US" dirty="0"/>
              <a:t>Leaving out different seasons when fitting, see if it changes the answer</a:t>
            </a:r>
          </a:p>
          <a:p>
            <a:pPr>
              <a:spcAft>
                <a:spcPts val="1200"/>
              </a:spcAft>
            </a:pPr>
            <a:r>
              <a:rPr lang="en-US" dirty="0"/>
              <a:t>Perform simulations to see how likely it is that you would detect a decline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hlinkClick r:id="rId2"/>
              </a:rPr>
              <a:t>https://weinbergerlab.shinyapps.io/ITS_Poisson_Power/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48F2-4991-4622-B5CC-42413E97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do you need for a trend analysis?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8C33-0DE1-458C-933B-17FD85E42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946B24-DD18-4D00-A806-8145BCA3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Ability to detect a vaccine-associated decline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653E2-F14D-4097-B787-006CFC6E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on:</a:t>
            </a:r>
          </a:p>
          <a:p>
            <a:pPr lvl="1"/>
            <a:r>
              <a:rPr lang="en-US" dirty="0"/>
              <a:t>Size of the expected decline (</a:t>
            </a:r>
            <a:r>
              <a:rPr lang="en-US" dirty="0" err="1"/>
              <a:t>ie</a:t>
            </a:r>
            <a:r>
              <a:rPr lang="en-US" dirty="0"/>
              <a:t> a 40% decline is easier to see than a 10% decline)</a:t>
            </a:r>
          </a:p>
          <a:p>
            <a:pPr lvl="1"/>
            <a:r>
              <a:rPr lang="en-US" dirty="0"/>
              <a:t>Amount of unexplained variability in the data</a:t>
            </a:r>
          </a:p>
        </p:txBody>
      </p:sp>
    </p:spTree>
    <p:extLst>
      <p:ext uri="{BB962C8B-B14F-4D97-AF65-F5344CB8AC3E}">
        <p14:creationId xmlns:p14="http://schemas.microsoft.com/office/powerpoint/2010/main" val="180599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06E-013E-47B9-85A3-86A1E63F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2859A-67E1-49AD-878C-0E9C7E3B8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F8F92-9778-43FE-AE59-DC9A5761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8" y="1406013"/>
            <a:ext cx="11195665" cy="4198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035FD-031E-41ED-9DFB-56505D7FDD3E}"/>
              </a:ext>
            </a:extLst>
          </p:cNvPr>
          <p:cNvSpPr txBox="1"/>
          <p:nvPr/>
        </p:nvSpPr>
        <p:spPr>
          <a:xfrm rot="16200000">
            <a:off x="-1102426" y="3157268"/>
            <a:ext cx="310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Pneumonia hospitalizations (N)</a:t>
            </a:r>
          </a:p>
        </p:txBody>
      </p:sp>
    </p:spTree>
    <p:extLst>
      <p:ext uri="{BB962C8B-B14F-4D97-AF65-F5344CB8AC3E}">
        <p14:creationId xmlns:p14="http://schemas.microsoft.com/office/powerpoint/2010/main" val="357938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000D-0D24-4857-ABEE-F1E14CD5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720052" cy="1325563"/>
          </a:xfrm>
        </p:spPr>
        <p:txBody>
          <a:bodyPr/>
          <a:lstStyle/>
          <a:p>
            <a:r>
              <a:rPr lang="en-US" dirty="0"/>
              <a:t>Simulated time series for a large and small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B81DA-D720-479E-AD4A-42A869750E30}"/>
              </a:ext>
            </a:extLst>
          </p:cNvPr>
          <p:cNvSpPr txBox="1"/>
          <p:nvPr/>
        </p:nvSpPr>
        <p:spPr>
          <a:xfrm>
            <a:off x="2920354" y="1517877"/>
            <a:ext cx="234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Simulated time series for a small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F2EDB-3CC9-4DA2-807A-BD1A212EBD89}"/>
              </a:ext>
            </a:extLst>
          </p:cNvPr>
          <p:cNvSpPr txBox="1"/>
          <p:nvPr/>
        </p:nvSpPr>
        <p:spPr>
          <a:xfrm>
            <a:off x="6096000" y="1517876"/>
            <a:ext cx="246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Simulated time series for a large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76189-877E-42FF-B694-F770D98C6159}"/>
              </a:ext>
            </a:extLst>
          </p:cNvPr>
          <p:cNvSpPr txBox="1"/>
          <p:nvPr/>
        </p:nvSpPr>
        <p:spPr>
          <a:xfrm rot="16200000">
            <a:off x="704662" y="3058592"/>
            <a:ext cx="234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50% reduction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D6DDA-D1FE-4C67-9E81-F5322BAE6CDA}"/>
              </a:ext>
            </a:extLst>
          </p:cNvPr>
          <p:cNvSpPr txBox="1"/>
          <p:nvPr/>
        </p:nvSpPr>
        <p:spPr>
          <a:xfrm rot="16200000">
            <a:off x="704663" y="4953528"/>
            <a:ext cx="234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20%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BBAEC-EE94-4C1D-8AB3-4E24C897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09" y="2164207"/>
            <a:ext cx="6756390" cy="41688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E73D3E-BFF1-44E1-93AD-5F3929DAD164}"/>
              </a:ext>
            </a:extLst>
          </p:cNvPr>
          <p:cNvSpPr/>
          <p:nvPr/>
        </p:nvSpPr>
        <p:spPr>
          <a:xfrm>
            <a:off x="6261209" y="6437231"/>
            <a:ext cx="593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dirty="0">
                <a:hlinkClick r:id="rId3"/>
              </a:rPr>
              <a:t>https://weinbergerlab.shinyapps.io/ITS_Poisson_Power/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F946-8EE6-4DC3-9A7A-0F7F4845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60" y="146823"/>
            <a:ext cx="10515600" cy="1325563"/>
          </a:xfrm>
        </p:spPr>
        <p:txBody>
          <a:bodyPr/>
          <a:lstStyle/>
          <a:p>
            <a:r>
              <a:rPr lang="en-US" dirty="0"/>
              <a:t>Power to detect a vaccine 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DA271-7CD8-49AD-B5D6-DAC352566236}"/>
              </a:ext>
            </a:extLst>
          </p:cNvPr>
          <p:cNvSpPr txBox="1"/>
          <p:nvPr/>
        </p:nvSpPr>
        <p:spPr>
          <a:xfrm>
            <a:off x="4337300" y="4611410"/>
            <a:ext cx="608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cases/month pre-PCV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4AC71-453F-42BC-B555-5837BEB1FD99}"/>
              </a:ext>
            </a:extLst>
          </p:cNvPr>
          <p:cNvSpPr txBox="1"/>
          <p:nvPr/>
        </p:nvSpPr>
        <p:spPr>
          <a:xfrm rot="16200000">
            <a:off x="38501" y="3332113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A6BCB-5624-4D52-A309-7526EEE72559}"/>
              </a:ext>
            </a:extLst>
          </p:cNvPr>
          <p:cNvSpPr txBox="1"/>
          <p:nvPr/>
        </p:nvSpPr>
        <p:spPr>
          <a:xfrm>
            <a:off x="5409398" y="2052816"/>
            <a:ext cx="288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vaccine effect (IRR)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4B516-F76D-457C-94A9-A172F7AA7BEA}"/>
              </a:ext>
            </a:extLst>
          </p:cNvPr>
          <p:cNvSpPr txBox="1"/>
          <p:nvPr/>
        </p:nvSpPr>
        <p:spPr>
          <a:xfrm>
            <a:off x="693019" y="5399773"/>
            <a:ext cx="291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 a strong vaccine effect, even small states have excellent power to correctly detect the effect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E7146-405C-44B7-B1F7-8CF916225ADC}"/>
              </a:ext>
            </a:extLst>
          </p:cNvPr>
          <p:cNvSpPr txBox="1"/>
          <p:nvPr/>
        </p:nvSpPr>
        <p:spPr>
          <a:xfrm>
            <a:off x="612280" y="1203786"/>
            <a:ext cx="8352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dot on the plots below represents 1 of the 27 states</a:t>
            </a:r>
          </a:p>
          <a:p>
            <a:r>
              <a:rPr lang="en-US" dirty="0"/>
              <a:t>Each plot represents a different expected vaccine effect</a:t>
            </a:r>
          </a:p>
          <a:p>
            <a:r>
              <a:rPr lang="en-US" dirty="0"/>
              <a:t>Power: Percent of the simulations for which 95% CI for the rate ratio does not include 1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CE7F5-C1A4-4439-BFD8-F8AA24491625}"/>
              </a:ext>
            </a:extLst>
          </p:cNvPr>
          <p:cNvSpPr txBox="1"/>
          <p:nvPr/>
        </p:nvSpPr>
        <p:spPr>
          <a:xfrm>
            <a:off x="9275545" y="5099785"/>
            <a:ext cx="291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 smaller vaccine effect, only large states have adequate 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96130-CA21-4497-95CD-F5BA2DE4BD88}"/>
              </a:ext>
            </a:extLst>
          </p:cNvPr>
          <p:cNvSpPr txBox="1"/>
          <p:nvPr/>
        </p:nvSpPr>
        <p:spPr>
          <a:xfrm>
            <a:off x="6311356" y="5342870"/>
            <a:ext cx="253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All-cause pneumonia studies somewhere around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6ED41E-E914-43D5-B4C9-D59B6C3DAFE8}"/>
              </a:ext>
            </a:extLst>
          </p:cNvPr>
          <p:cNvCxnSpPr/>
          <p:nvPr/>
        </p:nvCxnSpPr>
        <p:spPr>
          <a:xfrm flipV="1">
            <a:off x="8293585" y="4716379"/>
            <a:ext cx="426903" cy="49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34C814-DA23-44B6-9019-5A76E7F055B8}"/>
              </a:ext>
            </a:extLst>
          </p:cNvPr>
          <p:cNvCxnSpPr>
            <a:cxnSpLocks/>
          </p:cNvCxnSpPr>
          <p:nvPr/>
        </p:nvCxnSpPr>
        <p:spPr>
          <a:xfrm flipV="1">
            <a:off x="8445985" y="4610154"/>
            <a:ext cx="1391034" cy="74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63F437-B3E3-47B7-A61C-253BC5AA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9" y="2413398"/>
            <a:ext cx="11033810" cy="22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78F9-DEAF-4363-8D0F-DC73EC42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8E89-74FD-4A64-A8CC-BB77E9AF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Interrupted time series use linear trends to adjust for factors unrelated to vaccinations and to measure changes in the frequency of disease that occurs after vaccine introduction</a:t>
            </a:r>
          </a:p>
          <a:p>
            <a:r>
              <a:rPr lang="en-US" dirty="0"/>
              <a:t>The accuracy of these estimates and ability to measure it depends on the expected size of the decline and the amount of unexplained variation (noise) in the data</a:t>
            </a:r>
          </a:p>
          <a:p>
            <a:r>
              <a:rPr lang="en-US" dirty="0"/>
              <a:t>Typically have more noise in datasets from smaller populations</a:t>
            </a:r>
          </a:p>
        </p:txBody>
      </p:sp>
    </p:spTree>
    <p:extLst>
      <p:ext uri="{BB962C8B-B14F-4D97-AF65-F5344CB8AC3E}">
        <p14:creationId xmlns:p14="http://schemas.microsoft.com/office/powerpoint/2010/main" val="208160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2" y="1690688"/>
            <a:ext cx="1109749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How much does the rate of cases or deaths decline following vaccine introduction?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7969C-A940-43AD-B34B-5D378D8E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0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214-ACF7-490B-B349-235B1722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What else could go </a:t>
            </a:r>
            <a:r>
              <a:rPr lang="en-US" dirty="0">
                <a:solidFill>
                  <a:srgbClr val="FF0000"/>
                </a:solidFill>
              </a:rPr>
              <a:t>wrong </a:t>
            </a:r>
            <a:r>
              <a:rPr lang="en-US" dirty="0"/>
              <a:t>with analyses?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351B-4F3F-4FDE-9C56-157CA507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825625"/>
            <a:ext cx="11709917" cy="4351338"/>
          </a:xfrm>
        </p:spPr>
        <p:txBody>
          <a:bodyPr/>
          <a:lstStyle/>
          <a:p>
            <a:r>
              <a:rPr lang="en-US" dirty="0"/>
              <a:t>Epidemic before or after vaccine introduction (biases slope estimates)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2009 pandemic, then introduce PCV in 2010</a:t>
            </a:r>
          </a:p>
          <a:p>
            <a:r>
              <a:rPr lang="en-US" dirty="0"/>
              <a:t>Insufficient data in pre- or post-period to accurately estimate trend</a:t>
            </a:r>
          </a:p>
          <a:p>
            <a:r>
              <a:rPr lang="en-US" dirty="0"/>
              <a:t>Unrelated changes that coincide with vaccine introduction</a:t>
            </a:r>
          </a:p>
          <a:p>
            <a:r>
              <a:rPr lang="en-US" dirty="0"/>
              <a:t>Delayed rollout of vaccine/low uptake</a:t>
            </a:r>
          </a:p>
          <a:p>
            <a:r>
              <a:rPr lang="en-US" dirty="0"/>
              <a:t>Many, many other issues that you can’t predict…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42EE-0EA5-4006-BBA9-1014AC95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next: live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1D92-B113-4D99-B646-0CC59E99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Introduction to interrupted time series methods in R</a:t>
            </a:r>
          </a:p>
          <a:p>
            <a:pPr marL="0" indent="0">
              <a:buNone/>
            </a:pPr>
            <a:r>
              <a:rPr lang="en-US" dirty="0"/>
              <a:t>2) Case study on evaluating the impact of PCVs in The Gambia</a:t>
            </a:r>
            <a:r>
              <a:rPr lang="en-US"/>
              <a:t>, using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>
            <a:extLst>
              <a:ext uri="{FF2B5EF4-FFF2-40B4-BE49-F238E27FC236}">
                <a16:creationId xmlns:a16="http://schemas.microsoft.com/office/drawing/2014/main" id="{C944E0DE-A1E8-4C00-B5FA-D0699949A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094" y="1704285"/>
            <a:ext cx="10115367" cy="5153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1BE95-28EB-403E-BF48-8EC0BAF09107}"/>
              </a:ext>
            </a:extLst>
          </p:cNvPr>
          <p:cNvSpPr txBox="1"/>
          <p:nvPr/>
        </p:nvSpPr>
        <p:spPr>
          <a:xfrm>
            <a:off x="5517777" y="1713599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Vaccine intro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2A059B-1770-4807-81F7-E618DF30024F}"/>
              </a:ext>
            </a:extLst>
          </p:cNvPr>
          <p:cNvCxnSpPr>
            <a:cxnSpLocks/>
          </p:cNvCxnSpPr>
          <p:nvPr/>
        </p:nvCxnSpPr>
        <p:spPr>
          <a:xfrm flipV="1">
            <a:off x="1400597" y="3783993"/>
            <a:ext cx="5475189" cy="23634"/>
          </a:xfrm>
          <a:prstGeom prst="line">
            <a:avLst/>
          </a:prstGeom>
          <a:ln w="28575" cap="sq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8632E1D4-2FFF-4161-90BC-0410C5625F27}"/>
              </a:ext>
            </a:extLst>
          </p:cNvPr>
          <p:cNvSpPr/>
          <p:nvPr/>
        </p:nvSpPr>
        <p:spPr>
          <a:xfrm>
            <a:off x="9837973" y="3763871"/>
            <a:ext cx="238213" cy="5172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645647-EE0E-4FEE-9A57-BABA175A97ED}"/>
              </a:ext>
            </a:extLst>
          </p:cNvPr>
          <p:cNvCxnSpPr>
            <a:cxnSpLocks/>
          </p:cNvCxnSpPr>
          <p:nvPr/>
        </p:nvCxnSpPr>
        <p:spPr>
          <a:xfrm>
            <a:off x="7580121" y="4281142"/>
            <a:ext cx="2273643" cy="1"/>
          </a:xfrm>
          <a:prstGeom prst="line">
            <a:avLst/>
          </a:prstGeom>
          <a:ln w="285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7ADF8A-DE59-409E-A72E-C2ECF14ECB4B}"/>
              </a:ext>
            </a:extLst>
          </p:cNvPr>
          <p:cNvSpPr txBox="1"/>
          <p:nvPr/>
        </p:nvSpPr>
        <p:spPr>
          <a:xfrm>
            <a:off x="1308690" y="5533895"/>
            <a:ext cx="5567096" cy="276999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Pre-vaccine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8E744-0E15-463D-B73E-48DD0D4686CB}"/>
              </a:ext>
            </a:extLst>
          </p:cNvPr>
          <p:cNvSpPr txBox="1"/>
          <p:nvPr/>
        </p:nvSpPr>
        <p:spPr>
          <a:xfrm>
            <a:off x="7580121" y="5532573"/>
            <a:ext cx="2323070" cy="276999"/>
          </a:xfrm>
          <a:prstGeom prst="rect">
            <a:avLst/>
          </a:prstGeom>
          <a:solidFill>
            <a:srgbClr val="00B05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Post-vaccine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3C289-E105-47EE-84BB-097E42CE6DBF}"/>
              </a:ext>
            </a:extLst>
          </p:cNvPr>
          <p:cNvCxnSpPr>
            <a:cxnSpLocks/>
          </p:cNvCxnSpPr>
          <p:nvPr/>
        </p:nvCxnSpPr>
        <p:spPr>
          <a:xfrm>
            <a:off x="9483062" y="3132084"/>
            <a:ext cx="67915" cy="49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915C53-381A-4D87-A3B3-9037EFF68FC0}"/>
              </a:ext>
            </a:extLst>
          </p:cNvPr>
          <p:cNvSpPr txBox="1"/>
          <p:nvPr/>
        </p:nvSpPr>
        <p:spPr>
          <a:xfrm>
            <a:off x="7817467" y="1991637"/>
            <a:ext cx="53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“Counterfactual”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F04186-294D-4ADE-9E1D-4A47964DCD26}"/>
              </a:ext>
            </a:extLst>
          </p:cNvPr>
          <p:cNvSpPr txBox="1"/>
          <p:nvPr/>
        </p:nvSpPr>
        <p:spPr>
          <a:xfrm>
            <a:off x="6875786" y="5527725"/>
            <a:ext cx="704335" cy="276999"/>
          </a:xfrm>
          <a:prstGeom prst="rect">
            <a:avLst/>
          </a:prstGeom>
          <a:solidFill>
            <a:srgbClr val="FFC0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B39AC7-3ACE-4281-B7CA-8B6DC172D9EF}"/>
              </a:ext>
            </a:extLst>
          </p:cNvPr>
          <p:cNvCxnSpPr>
            <a:cxnSpLocks/>
          </p:cNvCxnSpPr>
          <p:nvPr/>
        </p:nvCxnSpPr>
        <p:spPr>
          <a:xfrm flipV="1">
            <a:off x="6875786" y="3763872"/>
            <a:ext cx="2864708" cy="201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A673FA-BE0F-449D-B731-1E87D3855AF0}"/>
              </a:ext>
            </a:extLst>
          </p:cNvPr>
          <p:cNvSpPr txBox="1"/>
          <p:nvPr/>
        </p:nvSpPr>
        <p:spPr>
          <a:xfrm>
            <a:off x="10076186" y="3699340"/>
            <a:ext cx="139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Vaccine effect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1D09DC-0E3C-4317-B1AF-96E031B32B13}"/>
              </a:ext>
            </a:extLst>
          </p:cNvPr>
          <p:cNvSpPr/>
          <p:nvPr/>
        </p:nvSpPr>
        <p:spPr>
          <a:xfrm>
            <a:off x="6875786" y="2031738"/>
            <a:ext cx="4812956" cy="3997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A878F4-2F99-4617-B18A-E8EC8D8DEA42}"/>
              </a:ext>
            </a:extLst>
          </p:cNvPr>
          <p:cNvCxnSpPr>
            <a:cxnSpLocks/>
          </p:cNvCxnSpPr>
          <p:nvPr/>
        </p:nvCxnSpPr>
        <p:spPr>
          <a:xfrm>
            <a:off x="6585450" y="2092991"/>
            <a:ext cx="290336" cy="434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85945D-8454-4F63-8E47-0F54D274BA2A}"/>
              </a:ext>
            </a:extLst>
          </p:cNvPr>
          <p:cNvSpPr/>
          <p:nvPr/>
        </p:nvSpPr>
        <p:spPr>
          <a:xfrm>
            <a:off x="7529944" y="5397285"/>
            <a:ext cx="4311197" cy="87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itle 55">
            <a:extLst>
              <a:ext uri="{FF2B5EF4-FFF2-40B4-BE49-F238E27FC236}">
                <a16:creationId xmlns:a16="http://schemas.microsoft.com/office/drawing/2014/main" id="{4298C8CA-80BB-4DB1-A6BC-8E6BDB02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effect of vaccine</a:t>
            </a:r>
          </a:p>
        </p:txBody>
      </p:sp>
    </p:spTree>
    <p:extLst>
      <p:ext uri="{BB962C8B-B14F-4D97-AF65-F5344CB8AC3E}">
        <p14:creationId xmlns:p14="http://schemas.microsoft.com/office/powerpoint/2010/main" val="25162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4" grpId="0"/>
      <p:bldP spid="50" grpId="0"/>
      <p:bldP spid="53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3BE0F27-F911-4022-9A4F-357CD10FF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823" y="390743"/>
            <a:ext cx="9876267" cy="651613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6B2E96-C6A7-4F1B-B6CE-740F0ECE9D73}"/>
              </a:ext>
            </a:extLst>
          </p:cNvPr>
          <p:cNvCxnSpPr>
            <a:cxnSpLocks/>
          </p:cNvCxnSpPr>
          <p:nvPr/>
        </p:nvCxnSpPr>
        <p:spPr>
          <a:xfrm flipV="1">
            <a:off x="7019259" y="2023675"/>
            <a:ext cx="2543864" cy="10120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B0AAAE-9856-473D-BBEB-AD8A59E06FB9}"/>
              </a:ext>
            </a:extLst>
          </p:cNvPr>
          <p:cNvCxnSpPr>
            <a:cxnSpLocks/>
          </p:cNvCxnSpPr>
          <p:nvPr/>
        </p:nvCxnSpPr>
        <p:spPr>
          <a:xfrm flipV="1">
            <a:off x="6970710" y="2741665"/>
            <a:ext cx="2612527" cy="3048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FE4-C752-4559-963F-CC0E926D6478}"/>
              </a:ext>
            </a:extLst>
          </p:cNvPr>
          <p:cNvSpPr txBox="1"/>
          <p:nvPr/>
        </p:nvSpPr>
        <p:spPr>
          <a:xfrm>
            <a:off x="8084127" y="207864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5F54E4-DCA5-4FA4-BC8D-E43D8ECF2A52}"/>
              </a:ext>
            </a:extLst>
          </p:cNvPr>
          <p:cNvCxnSpPr>
            <a:cxnSpLocks/>
          </p:cNvCxnSpPr>
          <p:nvPr/>
        </p:nvCxnSpPr>
        <p:spPr>
          <a:xfrm flipV="1">
            <a:off x="2216727" y="3035766"/>
            <a:ext cx="4679841" cy="998268"/>
          </a:xfrm>
          <a:prstGeom prst="line">
            <a:avLst/>
          </a:prstGeom>
          <a:ln w="28575" cap="sq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DE4A2E86-3B5D-4D4C-991E-590597B54363}"/>
              </a:ext>
            </a:extLst>
          </p:cNvPr>
          <p:cNvSpPr/>
          <p:nvPr/>
        </p:nvSpPr>
        <p:spPr>
          <a:xfrm>
            <a:off x="9783877" y="2295105"/>
            <a:ext cx="238213" cy="5172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68ACA4-28BA-4005-A173-D61D3897E53E}"/>
              </a:ext>
            </a:extLst>
          </p:cNvPr>
          <p:cNvCxnSpPr>
            <a:cxnSpLocks/>
          </p:cNvCxnSpPr>
          <p:nvPr/>
        </p:nvCxnSpPr>
        <p:spPr>
          <a:xfrm flipV="1">
            <a:off x="6982055" y="2385951"/>
            <a:ext cx="2555746" cy="649814"/>
          </a:xfrm>
          <a:prstGeom prst="line">
            <a:avLst/>
          </a:prstGeom>
          <a:ln w="285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54A069-647D-4F9A-9108-800A2542D0B5}"/>
              </a:ext>
            </a:extLst>
          </p:cNvPr>
          <p:cNvSpPr txBox="1"/>
          <p:nvPr/>
        </p:nvSpPr>
        <p:spPr>
          <a:xfrm>
            <a:off x="1925945" y="5076837"/>
            <a:ext cx="5042892" cy="276999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Pre-vaccine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33BF7-C016-4AB3-AE4C-33D7CB29145D}"/>
              </a:ext>
            </a:extLst>
          </p:cNvPr>
          <p:cNvSpPr txBox="1"/>
          <p:nvPr/>
        </p:nvSpPr>
        <p:spPr>
          <a:xfrm>
            <a:off x="7600903" y="5071079"/>
            <a:ext cx="2323070" cy="276999"/>
          </a:xfrm>
          <a:prstGeom prst="rect">
            <a:avLst/>
          </a:prstGeom>
          <a:solidFill>
            <a:srgbClr val="00B05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Post-vaccine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AADEB-2128-4071-9E60-BE12DC59BED6}"/>
              </a:ext>
            </a:extLst>
          </p:cNvPr>
          <p:cNvSpPr txBox="1"/>
          <p:nvPr/>
        </p:nvSpPr>
        <p:spPr>
          <a:xfrm>
            <a:off x="6969164" y="5071243"/>
            <a:ext cx="631739" cy="276999"/>
          </a:xfrm>
          <a:prstGeom prst="rect">
            <a:avLst/>
          </a:prstGeom>
          <a:solidFill>
            <a:srgbClr val="FFC0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E259B1-50F3-4780-9944-668504E7A7A8}"/>
              </a:ext>
            </a:extLst>
          </p:cNvPr>
          <p:cNvCxnSpPr>
            <a:cxnSpLocks/>
          </p:cNvCxnSpPr>
          <p:nvPr/>
        </p:nvCxnSpPr>
        <p:spPr>
          <a:xfrm flipV="1">
            <a:off x="6900944" y="2295105"/>
            <a:ext cx="2615190" cy="74792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2D18A4-BB82-4940-B351-6C25E8A6FF7D}"/>
              </a:ext>
            </a:extLst>
          </p:cNvPr>
          <p:cNvSpPr txBox="1"/>
          <p:nvPr/>
        </p:nvSpPr>
        <p:spPr>
          <a:xfrm>
            <a:off x="10034837" y="2095334"/>
            <a:ext cx="139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Vaccine effect?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BBDC73-D2C6-4D65-8F84-5F7F6B597600}"/>
              </a:ext>
            </a:extLst>
          </p:cNvPr>
          <p:cNvSpPr/>
          <p:nvPr/>
        </p:nvSpPr>
        <p:spPr>
          <a:xfrm>
            <a:off x="6846487" y="1690688"/>
            <a:ext cx="4812955" cy="388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8E4C4C-3939-425B-B169-1AEB53B9885A}"/>
              </a:ext>
            </a:extLst>
          </p:cNvPr>
          <p:cNvCxnSpPr>
            <a:cxnSpLocks/>
          </p:cNvCxnSpPr>
          <p:nvPr/>
        </p:nvCxnSpPr>
        <p:spPr>
          <a:xfrm>
            <a:off x="6606232" y="2363154"/>
            <a:ext cx="290336" cy="434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B21E2-576F-474B-9DF3-59241AF9DAEB}"/>
              </a:ext>
            </a:extLst>
          </p:cNvPr>
          <p:cNvSpPr/>
          <p:nvPr/>
        </p:nvSpPr>
        <p:spPr>
          <a:xfrm>
            <a:off x="7348245" y="5457476"/>
            <a:ext cx="4311197" cy="87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0FDDE5D-620F-4C4B-8EDC-3FDB7894D127}"/>
              </a:ext>
            </a:extLst>
          </p:cNvPr>
          <p:cNvSpPr/>
          <p:nvPr/>
        </p:nvSpPr>
        <p:spPr>
          <a:xfrm>
            <a:off x="9921123" y="2316538"/>
            <a:ext cx="113714" cy="4571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55">
            <a:extLst>
              <a:ext uri="{FF2B5EF4-FFF2-40B4-BE49-F238E27FC236}">
                <a16:creationId xmlns:a16="http://schemas.microsoft.com/office/drawing/2014/main" id="{7E1FCB48-0D24-4428-B755-93D50502D7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Estimating the effect of vaccine</a:t>
            </a:r>
            <a:endParaRPr lang="en-US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DB8010A-970A-482F-AD1E-22AFE9324556}"/>
              </a:ext>
            </a:extLst>
          </p:cNvPr>
          <p:cNvSpPr/>
          <p:nvPr/>
        </p:nvSpPr>
        <p:spPr>
          <a:xfrm>
            <a:off x="9739767" y="2023675"/>
            <a:ext cx="248081" cy="2696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 animBg="1"/>
      <p:bldP spid="15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71" y="17138"/>
            <a:ext cx="10515600" cy="1325563"/>
          </a:xfrm>
        </p:spPr>
        <p:txBody>
          <a:bodyPr/>
          <a:lstStyle/>
          <a:p>
            <a:r>
              <a:rPr lang="en-US" b="1" dirty="0"/>
              <a:t>Pre-post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306" y="1003475"/>
            <a:ext cx="9258373" cy="578097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Simplest case: </a:t>
            </a:r>
            <a:r>
              <a:rPr lang="en-US" sz="1600" dirty="0">
                <a:solidFill>
                  <a:srgbClr val="FF0000"/>
                </a:solidFill>
              </a:rPr>
              <a:t>stationary</a:t>
            </a:r>
            <a:r>
              <a:rPr lang="en-US" sz="1600" dirty="0"/>
              <a:t> data ; no trends, no seasonality</a:t>
            </a:r>
          </a:p>
          <a:p>
            <a:r>
              <a:rPr lang="en-US" sz="1600" dirty="0"/>
              <a:t>Test whether mean number of cases declines post-PCV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9290" y="679919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Simple model: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Log(Pneumonia)=b0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480071-4FB6-417C-878C-F75C6AFD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306" y="1666257"/>
            <a:ext cx="8562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71" y="17138"/>
            <a:ext cx="10515600" cy="1325563"/>
          </a:xfrm>
        </p:spPr>
        <p:txBody>
          <a:bodyPr/>
          <a:lstStyle/>
          <a:p>
            <a:r>
              <a:rPr lang="en-US" b="1" dirty="0"/>
              <a:t>Pre-post </a:t>
            </a:r>
            <a:r>
              <a:rPr lang="en-US" b="1" dirty="0" err="1"/>
              <a:t>analysis+seasonality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306" y="1003475"/>
            <a:ext cx="9258373" cy="578097"/>
          </a:xfrm>
        </p:spPr>
        <p:txBody>
          <a:bodyPr>
            <a:normAutofit/>
          </a:bodyPr>
          <a:lstStyle/>
          <a:p>
            <a:r>
              <a:rPr lang="en-US" sz="1600" dirty="0"/>
              <a:t>Test whether mean number of cases declines post-PCV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4556" y="780438"/>
            <a:ext cx="5473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Seasonal model: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Log(Pneumonia)=b0 +b1*sin12 +b2*cos12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11DC29-A692-434A-9E1A-1BCE703A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014" y="1565738"/>
            <a:ext cx="9077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71" y="17138"/>
            <a:ext cx="10515600" cy="1325563"/>
          </a:xfrm>
        </p:spPr>
        <p:txBody>
          <a:bodyPr/>
          <a:lstStyle/>
          <a:p>
            <a:r>
              <a:rPr lang="en-US" b="1" dirty="0"/>
              <a:t>Pre-post </a:t>
            </a:r>
            <a:r>
              <a:rPr lang="en-US" b="1" dirty="0" err="1"/>
              <a:t>analysis+seasonality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306" y="1003475"/>
            <a:ext cx="9258373" cy="578097"/>
          </a:xfrm>
        </p:spPr>
        <p:txBody>
          <a:bodyPr>
            <a:normAutofit/>
          </a:bodyPr>
          <a:lstStyle/>
          <a:p>
            <a:r>
              <a:rPr lang="en-US" sz="1600" dirty="0"/>
              <a:t>Test whether mean number of cases declines post-PCV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4556" y="780438"/>
            <a:ext cx="5473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Seasonal model: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Log(Pneumonia)=b0 +b1*sin12 +b2*cos12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37CBAD-57C7-4BE7-9EDF-96ADD177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820" y="1993409"/>
            <a:ext cx="7848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253" y="-33040"/>
            <a:ext cx="10515600" cy="1325563"/>
          </a:xfrm>
        </p:spPr>
        <p:txBody>
          <a:bodyPr/>
          <a:lstStyle/>
          <a:p>
            <a:r>
              <a:rPr lang="en-US" b="1" dirty="0"/>
              <a:t>Pre-post </a:t>
            </a:r>
            <a:r>
              <a:rPr lang="en-US" b="1" dirty="0" err="1"/>
              <a:t>analysis+seasonality</a:t>
            </a:r>
            <a:r>
              <a:rPr lang="en-US" b="1" dirty="0"/>
              <a:t> + linear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124" y="884039"/>
            <a:ext cx="9258373" cy="578097"/>
          </a:xfrm>
        </p:spPr>
        <p:txBody>
          <a:bodyPr>
            <a:normAutofit/>
          </a:bodyPr>
          <a:lstStyle/>
          <a:p>
            <a:r>
              <a:rPr lang="en-US" sz="1600" dirty="0"/>
              <a:t>Test whether mean number of cases declines post-PCV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9310" y="1046637"/>
            <a:ext cx="685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Seasonal model: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Log(Pneumonia)=b0 +b1*sin12 +b2*cos12 +b3*trend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D11DE4B-CA36-4237-9987-8CEEDA12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572" y="1800225"/>
            <a:ext cx="9801225" cy="505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9BF7D8-950B-4259-89F2-941ED1E8FC05}"/>
              </a:ext>
            </a:extLst>
          </p:cNvPr>
          <p:cNvSpPr txBox="1"/>
          <p:nvPr/>
        </p:nvSpPr>
        <p:spPr>
          <a:xfrm>
            <a:off x="7942811" y="4155930"/>
            <a:ext cx="3233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your evaluation period? </a:t>
            </a:r>
          </a:p>
          <a:p>
            <a:r>
              <a:rPr lang="en-US" dirty="0"/>
              <a:t>Last 2 years? Last 3 years?</a:t>
            </a:r>
          </a:p>
        </p:txBody>
      </p:sp>
    </p:spTree>
    <p:extLst>
      <p:ext uri="{BB962C8B-B14F-4D97-AF65-F5344CB8AC3E}">
        <p14:creationId xmlns:p14="http://schemas.microsoft.com/office/powerpoint/2010/main" val="8922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6567"/>
            <a:ext cx="10515600" cy="1763821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b="1" dirty="0"/>
              <a:t>Evaluating impact of vaccines from time series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6997" y="5452984"/>
            <a:ext cx="2382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Grijalva</a:t>
            </a:r>
            <a:r>
              <a:rPr lang="en-US" sz="1400" dirty="0"/>
              <a:t> et al, The Lancet 2006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13292" y="5576755"/>
            <a:ext cx="67235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5645" y="5392089"/>
            <a:ext cx="173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Counterfactual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5645" y="5940379"/>
            <a:ext cx="894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Pneumonia declines 39% </a:t>
            </a:r>
            <a:r>
              <a:rPr lang="en-US" sz="2400" i="1" dirty="0"/>
              <a:t> compared to what would have been expected if not vaccine was introduced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80519"/>
          <a:stretch/>
        </p:blipFill>
        <p:spPr>
          <a:xfrm>
            <a:off x="189401" y="2536408"/>
            <a:ext cx="11680831" cy="278159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082480" y="4349992"/>
            <a:ext cx="3083859" cy="268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86373" y="4650310"/>
            <a:ext cx="3083859" cy="268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10697</TotalTime>
  <Words>879</Words>
  <Application>Microsoft Office PowerPoint</Application>
  <PresentationFormat>Widescreen</PresentationFormat>
  <Paragraphs>109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Workshop on evaluating vaccine impact  Evaluating Vaccine Impact using Time Series Data</vt:lpstr>
      <vt:lpstr>PowerPoint Presentation</vt:lpstr>
      <vt:lpstr>Estimating the effect of vaccine</vt:lpstr>
      <vt:lpstr>PowerPoint Presentation</vt:lpstr>
      <vt:lpstr>Pre-post analysis</vt:lpstr>
      <vt:lpstr>Pre-post analysis+seasonality</vt:lpstr>
      <vt:lpstr>Pre-post analysis+seasonality</vt:lpstr>
      <vt:lpstr>Pre-post analysis+seasonality + linear trend</vt:lpstr>
      <vt:lpstr>Evaluating impact of vaccines from time series</vt:lpstr>
      <vt:lpstr>Why should you be skeptical of these types of analyses?</vt:lpstr>
      <vt:lpstr>PowerPoint Presentation</vt:lpstr>
      <vt:lpstr>Steps for evaluating change in trend</vt:lpstr>
      <vt:lpstr>Sensitivity analyses you should consider</vt:lpstr>
      <vt:lpstr>How much data do you need for a trend analysis?</vt:lpstr>
      <vt:lpstr>Ability to detect a vaccine-associated decline</vt:lpstr>
      <vt:lpstr>PowerPoint Presentation</vt:lpstr>
      <vt:lpstr>Simulated time series for a large and small state</vt:lpstr>
      <vt:lpstr>Power to detect a vaccine effect</vt:lpstr>
      <vt:lpstr>Summary so far</vt:lpstr>
      <vt:lpstr>What else could go wrong with analyses?</vt:lpstr>
      <vt:lpstr>Up next: live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Weinberger, Daniel</dc:creator>
  <cp:lastModifiedBy>Weinberger, Daniel</cp:lastModifiedBy>
  <cp:revision>226</cp:revision>
  <dcterms:created xsi:type="dcterms:W3CDTF">2017-01-16T17:28:53Z</dcterms:created>
  <dcterms:modified xsi:type="dcterms:W3CDTF">2021-12-20T01:50:57Z</dcterms:modified>
</cp:coreProperties>
</file>