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57" r:id="rId2"/>
    <p:sldId id="757" r:id="rId3"/>
    <p:sldId id="758" r:id="rId4"/>
    <p:sldId id="761" r:id="rId5"/>
    <p:sldId id="759" r:id="rId6"/>
    <p:sldId id="760" r:id="rId7"/>
    <p:sldId id="766" r:id="rId8"/>
    <p:sldId id="765" r:id="rId9"/>
    <p:sldId id="763" r:id="rId10"/>
    <p:sldId id="764" r:id="rId11"/>
    <p:sldId id="7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nberger, Daniel" initials="W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1E1BE-C8AD-4C3C-8D6E-54E17967097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CB934-CB38-431C-8F4F-B578C110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2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53800" y="-79047"/>
            <a:ext cx="825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8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6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0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0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7B2C3-D005-452D-B422-053E0D6EE76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VaccineEvaluationWorkshop" TargetMode="External"/><Relationship Id="rId2" Type="http://schemas.openxmlformats.org/officeDocument/2006/relationships/hyperlink" Target="https://rstudio.clou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49842" y="873480"/>
            <a:ext cx="10292316" cy="1880353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chemeClr val="accent1">
                    <a:lumMod val="50000"/>
                  </a:schemeClr>
                </a:solidFill>
              </a:rPr>
              <a:t>Workshop on evaluating vaccine impact</a:t>
            </a:r>
            <a:br>
              <a:rPr lang="en-US" sz="27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4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Evaluating Vaccine Impact using Time Series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895600" y="3241999"/>
            <a:ext cx="6400800" cy="28354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Dan Weinberger, PhD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Epidemiology of Microbial Diseases</a:t>
            </a:r>
          </a:p>
          <a:p>
            <a:pPr marL="0" indent="0" algn="ctr">
              <a:buNone/>
            </a:pPr>
            <a:r>
              <a:rPr lang="en-US" sz="2400" dirty="0"/>
              <a:t>Yale School of Public Health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6" name="Picture 2" descr="https://encrypted-tbn1.gstatic.com/images?q=tbn:ANd9GcRAhZjbuiW9AqixrgJO9c6wIPOaDDG_xCLKwnFapCX8eYfyelNmw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15400" y="5311139"/>
            <a:ext cx="1038578" cy="1219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 b="30088"/>
          <a:stretch/>
        </p:blipFill>
        <p:spPr>
          <a:xfrm>
            <a:off x="2133601" y="5715001"/>
            <a:ext cx="1396365" cy="7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5AF8-DD60-4449-B7DB-080755B6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DF7D2-BE1B-4146-93D5-7B075C50E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join the Slack workspace for this course (see your email for invitation link)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will post links, additional information to the Slack</a:t>
            </a:r>
          </a:p>
        </p:txBody>
      </p:sp>
    </p:spTree>
    <p:extLst>
      <p:ext uri="{BB962C8B-B14F-4D97-AF65-F5344CB8AC3E}">
        <p14:creationId xmlns:p14="http://schemas.microsoft.com/office/powerpoint/2010/main" val="200463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6BA2-9D58-4AD4-A310-D2F15AF1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816F-4366-474E-842B-A55CADB8F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 guidance document from WHO on vaccine evaluation</a:t>
            </a:r>
          </a:p>
          <a:p>
            <a:pPr marL="0" indent="0">
              <a:buNone/>
            </a:pPr>
            <a:r>
              <a:rPr lang="en-US" dirty="0"/>
              <a:t>	https://danweinberger.github.io/who-guidance-materials</a:t>
            </a:r>
          </a:p>
        </p:txBody>
      </p:sp>
    </p:spTree>
    <p:extLst>
      <p:ext uri="{BB962C8B-B14F-4D97-AF65-F5344CB8AC3E}">
        <p14:creationId xmlns:p14="http://schemas.microsoft.com/office/powerpoint/2010/main" val="229906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0B11-3CB1-480D-9BAA-3449EFFA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E295-4D79-4079-A914-229A7AB69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70" y="1690688"/>
            <a:ext cx="11038952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 development of this workshop was supported by a grant from the Bill and Melinda Gates Foundation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material in this workshop was jointly developed with:</a:t>
            </a:r>
          </a:p>
          <a:p>
            <a:pPr marL="1543050"/>
            <a:r>
              <a:rPr lang="en-US" dirty="0"/>
              <a:t>Dr. Kayoko </a:t>
            </a:r>
            <a:r>
              <a:rPr lang="en-US" dirty="0" err="1"/>
              <a:t>Shioda</a:t>
            </a:r>
            <a:r>
              <a:rPr lang="en-US" dirty="0"/>
              <a:t> (Yale/Emory)</a:t>
            </a:r>
          </a:p>
          <a:p>
            <a:pPr marL="1543050"/>
            <a:r>
              <a:rPr lang="en-US" dirty="0"/>
              <a:t>Dr. Cristiana Toscano (PAHO/</a:t>
            </a:r>
            <a:r>
              <a:rPr lang="en-US" dirty="0" err="1"/>
              <a:t>Universidade</a:t>
            </a:r>
            <a:r>
              <a:rPr lang="en-US" dirty="0"/>
              <a:t> Federal de </a:t>
            </a:r>
            <a:r>
              <a:rPr lang="en-US" dirty="0" err="1"/>
              <a:t>Goiás</a:t>
            </a:r>
            <a:r>
              <a:rPr lang="en-US" dirty="0"/>
              <a:t>) </a:t>
            </a:r>
          </a:p>
          <a:p>
            <a:pPr marL="1543050"/>
            <a:r>
              <a:rPr lang="en-US" dirty="0"/>
              <a:t>Dr. Lucia Oliveira (PAHO)</a:t>
            </a:r>
          </a:p>
          <a:p>
            <a:pPr marL="1543050"/>
            <a:r>
              <a:rPr lang="en-US" dirty="0"/>
              <a:t>Dr. Jackie Kleynhans (NICD/ South Africa)</a:t>
            </a:r>
          </a:p>
          <a:p>
            <a:pPr marL="1543050"/>
            <a:r>
              <a:rPr lang="en-US" dirty="0"/>
              <a:t>Dr. </a:t>
            </a:r>
            <a:r>
              <a:rPr lang="en-US" dirty="0" err="1"/>
              <a:t>Nuredin</a:t>
            </a:r>
            <a:r>
              <a:rPr lang="en-US" dirty="0"/>
              <a:t> Mohammed (MRC/The Gambia)</a:t>
            </a:r>
          </a:p>
        </p:txBody>
      </p:sp>
    </p:spTree>
    <p:extLst>
      <p:ext uri="{BB962C8B-B14F-4D97-AF65-F5344CB8AC3E}">
        <p14:creationId xmlns:p14="http://schemas.microsoft.com/office/powerpoint/2010/main" val="4772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01A9-15D4-46D6-AAA1-ABABB31E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workshop meant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9276-EC9A-40C7-911E-EBFAC336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analysts, practitioners, and students who are performing evaluations of the impact of vaccines and other public health interventions</a:t>
            </a:r>
          </a:p>
          <a:p>
            <a:endParaRPr lang="en-US" dirty="0"/>
          </a:p>
          <a:p>
            <a:r>
              <a:rPr lang="en-US" dirty="0"/>
              <a:t>Prerequisites: Knowledge of basic statistics (e.g., regression), familiarity with R is helpful but </a:t>
            </a:r>
            <a:r>
              <a:rPr lang="en-US" u="sng" dirty="0"/>
              <a:t>not</a:t>
            </a:r>
            <a:r>
              <a:rPr lang="en-US" dirty="0"/>
              <a:t> required.</a:t>
            </a:r>
          </a:p>
        </p:txBody>
      </p:sp>
    </p:spTree>
    <p:extLst>
      <p:ext uri="{BB962C8B-B14F-4D97-AF65-F5344CB8AC3E}">
        <p14:creationId xmlns:p14="http://schemas.microsoft.com/office/powerpoint/2010/main" val="60435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A38E-9D2B-4658-BC06-B7A09C9A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in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9ACBD-1395-49B1-AE82-F3C5033A4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Introduction to R</a:t>
            </a:r>
          </a:p>
          <a:p>
            <a:r>
              <a:rPr lang="en-US" dirty="0"/>
              <a:t>Background on the use of administrative data and potential pitfalls</a:t>
            </a:r>
          </a:p>
          <a:p>
            <a:r>
              <a:rPr lang="en-US" dirty="0"/>
              <a:t>Interrupted time series analysis</a:t>
            </a:r>
          </a:p>
          <a:p>
            <a:r>
              <a:rPr lang="en-US" dirty="0"/>
              <a:t>Use of controls and synthetic controls</a:t>
            </a:r>
          </a:p>
          <a:p>
            <a:r>
              <a:rPr lang="en-US" dirty="0"/>
              <a:t>Presenting your findings and managing uncertainty</a:t>
            </a:r>
          </a:p>
        </p:txBody>
      </p:sp>
    </p:spTree>
    <p:extLst>
      <p:ext uri="{BB962C8B-B14F-4D97-AF65-F5344CB8AC3E}">
        <p14:creationId xmlns:p14="http://schemas.microsoft.com/office/powerpoint/2010/main" val="279390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687D-EB2E-4C0D-B1A9-BC39057B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E7BC-D193-4FE1-8A10-7F59A0D39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strengths and weaknesses of routinely collected administrative data</a:t>
            </a:r>
          </a:p>
          <a:p>
            <a:r>
              <a:rPr lang="en-US" dirty="0"/>
              <a:t>To distinguish between vaccine impact and vaccine effectiveness studies</a:t>
            </a:r>
          </a:p>
          <a:p>
            <a:r>
              <a:rPr lang="en-US" dirty="0"/>
              <a:t>To critically evaluate different methods for vaccine impact evaluation </a:t>
            </a:r>
          </a:p>
          <a:p>
            <a:r>
              <a:rPr lang="en-US" dirty="0"/>
              <a:t>To format and analyze real-world time series data</a:t>
            </a:r>
          </a:p>
        </p:txBody>
      </p:sp>
    </p:spTree>
    <p:extLst>
      <p:ext uri="{BB962C8B-B14F-4D97-AF65-F5344CB8AC3E}">
        <p14:creationId xmlns:p14="http://schemas.microsoft.com/office/powerpoint/2010/main" val="31185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A973-050C-4920-BADE-054019BD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Structure of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C489-C90F-481B-94EC-1CFF10EBD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078"/>
            <a:ext cx="10515600" cy="4351338"/>
          </a:xfrm>
        </p:spPr>
        <p:txBody>
          <a:bodyPr/>
          <a:lstStyle/>
          <a:p>
            <a:r>
              <a:rPr lang="en-US" dirty="0"/>
              <a:t>Recorded didactic presentations</a:t>
            </a:r>
          </a:p>
          <a:p>
            <a:r>
              <a:rPr lang="en-US" dirty="0"/>
              <a:t>“Live” interactive data analysis sessions via R Studio Cloud and ZOOM, with recordings archived</a:t>
            </a:r>
          </a:p>
          <a:p>
            <a:pPr lvl="1"/>
            <a:r>
              <a:rPr lang="en-US" dirty="0"/>
              <a:t>Accessibility: automatic English subtitles will be used on recorded sessions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6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DB2E-6D20-4AF9-A398-47F282C4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navigate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41F0-109B-4625-8CA2-40DA1990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1) For R novices only: Complete the recorded introduction to R session video and accompanying activity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Watch the recorded video on Microsoft Stream prior to the live sessions to obtain background on the topic.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3a) If you were selected to attend the live sessions, log onto ZOOM at the designated time and follow along with </a:t>
            </a:r>
            <a:r>
              <a:rPr lang="en-US" dirty="0" err="1"/>
              <a:t>rstudio.cloud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3b) If you were not selected to attend the live session, view the recordings at a later time on Microsoft Stream</a:t>
            </a:r>
          </a:p>
        </p:txBody>
      </p:sp>
    </p:spTree>
    <p:extLst>
      <p:ext uri="{BB962C8B-B14F-4D97-AF65-F5344CB8AC3E}">
        <p14:creationId xmlns:p14="http://schemas.microsoft.com/office/powerpoint/2010/main" val="83971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4308-5B3A-4AFB-9321-2E64CDC5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Live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D3C3-3031-4E57-8B44-5B836093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5185" cy="4351338"/>
          </a:xfrm>
        </p:spPr>
        <p:txBody>
          <a:bodyPr/>
          <a:lstStyle/>
          <a:p>
            <a:r>
              <a:rPr lang="en-US" dirty="0"/>
              <a:t>January 4, 6, 11, 13 (US, Africa, Europe):</a:t>
            </a:r>
          </a:p>
          <a:p>
            <a:pPr lvl="1"/>
            <a:r>
              <a:rPr lang="en-US" dirty="0"/>
              <a:t>9:30am US ET (New York); 2:30pm GMT (London) ; 4:30pm (Johannesburg);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OR</a:t>
            </a:r>
          </a:p>
          <a:p>
            <a:pPr lvl="1"/>
            <a:endParaRPr lang="en-US" dirty="0"/>
          </a:p>
          <a:p>
            <a:r>
              <a:rPr lang="en-US" dirty="0"/>
              <a:t>January 5, 7, 12, 14 (US West Coast; Asia/Pacific)</a:t>
            </a:r>
          </a:p>
          <a:p>
            <a:pPr lvl="1"/>
            <a:r>
              <a:rPr lang="en-US" dirty="0"/>
              <a:t>8pm New York US ET; 5pm Seattle US PT; 12pm Melbourne AUS, 9am Manila, Beijing; 8am Hanoi; 1am GMT (London)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0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2CC5-0D9B-4D19-8FAB-A7F63E32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hands-on material for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B162-6926-48F8-8A06-B567C408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88" y="1948289"/>
            <a:ext cx="11418848" cy="4351338"/>
          </a:xfrm>
        </p:spPr>
        <p:txBody>
          <a:bodyPr/>
          <a:lstStyle/>
          <a:p>
            <a:r>
              <a:rPr lang="en-US" dirty="0"/>
              <a:t>Recommended for novices: Create a free account on </a:t>
            </a:r>
            <a:r>
              <a:rPr lang="en-US" dirty="0">
                <a:hlinkClick r:id="rId2"/>
              </a:rPr>
              <a:t>https://rstudio.cloud/</a:t>
            </a:r>
            <a:endParaRPr lang="en-US" dirty="0"/>
          </a:p>
          <a:p>
            <a:pPr lvl="1"/>
            <a:r>
              <a:rPr lang="en-US" dirty="0"/>
              <a:t>Web-based version of R, all packages, data, and code pre-loaded</a:t>
            </a:r>
          </a:p>
          <a:p>
            <a:pPr lvl="1"/>
            <a:r>
              <a:rPr lang="en-US" dirty="0"/>
              <a:t>Join the course workspace here: https://rstudio.cloud/spaces/154746/join?access_code=5dTVayuwfwSP1FV2N1iISxhL9smlamBtZhHqq%2BX4</a:t>
            </a:r>
          </a:p>
          <a:p>
            <a:endParaRPr lang="en-US" dirty="0"/>
          </a:p>
          <a:p>
            <a:r>
              <a:rPr lang="en-US" dirty="0"/>
              <a:t>For advanced users: </a:t>
            </a:r>
            <a:r>
              <a:rPr lang="en-US" dirty="0">
                <a:hlinkClick r:id="rId3"/>
              </a:rPr>
              <a:t>https://github.com/orgs/VaccineEvaluationWorkshop</a:t>
            </a:r>
            <a:endParaRPr lang="en-US" dirty="0"/>
          </a:p>
          <a:p>
            <a:pPr lvl="1"/>
            <a:r>
              <a:rPr lang="en-US" dirty="0"/>
              <a:t>Materials is saved as a series of </a:t>
            </a:r>
            <a:r>
              <a:rPr lang="en-US" dirty="0" err="1"/>
              <a:t>Rprojects</a:t>
            </a:r>
            <a:r>
              <a:rPr lang="en-US" dirty="0"/>
              <a:t>, which can be directly downloaded and run on your computer with </a:t>
            </a:r>
            <a:r>
              <a:rPr lang="en-US" dirty="0" err="1"/>
              <a:t>Rstudio</a:t>
            </a:r>
            <a:r>
              <a:rPr lang="en-US" dirty="0"/>
              <a:t> or accessed via git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9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13064</TotalTime>
  <Words>518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Workshop on evaluating vaccine impact  Evaluating Vaccine Impact using Time Series Data</vt:lpstr>
      <vt:lpstr>Acknowledgements</vt:lpstr>
      <vt:lpstr>Who is this workshop meant for?</vt:lpstr>
      <vt:lpstr>Topics covered in this workshop</vt:lpstr>
      <vt:lpstr>Workshop learning objectives</vt:lpstr>
      <vt:lpstr>Hybrid Structure of the workshop</vt:lpstr>
      <vt:lpstr>How to navigate the course</vt:lpstr>
      <vt:lpstr>Schedule for Live Sessions</vt:lpstr>
      <vt:lpstr>Accessing hands-on material for the workshop</vt:lpstr>
      <vt:lpstr>Communication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Weinberger, Daniel</dc:creator>
  <cp:lastModifiedBy>Weinberger, Daniel</cp:lastModifiedBy>
  <cp:revision>249</cp:revision>
  <dcterms:created xsi:type="dcterms:W3CDTF">2017-01-16T17:28:53Z</dcterms:created>
  <dcterms:modified xsi:type="dcterms:W3CDTF">2021-11-30T17:30:46Z</dcterms:modified>
</cp:coreProperties>
</file>