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3"/>
  </p:notesMasterIdLst>
  <p:handoutMasterIdLst>
    <p:handoutMasterId r:id="rId24"/>
  </p:handoutMasterIdLst>
  <p:sldIdLst>
    <p:sldId id="488" r:id="rId2"/>
    <p:sldId id="493" r:id="rId3"/>
    <p:sldId id="494" r:id="rId4"/>
    <p:sldId id="495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9" r:id="rId15"/>
    <p:sldId id="506" r:id="rId16"/>
    <p:sldId id="507" r:id="rId17"/>
    <p:sldId id="508" r:id="rId18"/>
    <p:sldId id="491" r:id="rId19"/>
    <p:sldId id="510" r:id="rId20"/>
    <p:sldId id="489" r:id="rId21"/>
    <p:sldId id="490" r:id="rId2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>
    <p:extLst>
      <p:ext uri="{19B8F6BF-5375-455C-9EA6-DF929625EA0E}">
        <p15:presenceInfo xmlns:p15="http://schemas.microsoft.com/office/powerpoint/2012/main" userId="S-1-5-21-505881439-82067924-1220176271-309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F0000"/>
    <a:srgbClr val="FFFFFF"/>
    <a:srgbClr val="FFC000"/>
    <a:srgbClr val="CC6600"/>
    <a:srgbClr val="7A9FCC"/>
    <a:srgbClr val="3333CC"/>
    <a:srgbClr val="FF9933"/>
    <a:srgbClr val="5585B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85117" autoAdjust="0"/>
  </p:normalViewPr>
  <p:slideViewPr>
    <p:cSldViewPr>
      <p:cViewPr varScale="1">
        <p:scale>
          <a:sx n="91" d="100"/>
          <a:sy n="91" d="100"/>
        </p:scale>
        <p:origin x="846" y="120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8BE1EFA-1C67-45CB-9C4E-4557D148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35F2C8-C321-403E-BDD3-50FCC4582050}" type="datetimeFigureOut">
              <a:rPr lang="en-US"/>
              <a:pPr>
                <a:defRPr/>
              </a:pPr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5FE32C-8B9D-4D80-9BFD-DF30B0A1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BDEC-663F-4EA2-BCC1-F0481B309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64E2-8FE0-4B5E-B756-123210879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3831-7304-4C05-9554-DF86D75D6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81201"/>
            <a:ext cx="10871200" cy="41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18E2-3228-41F2-B1B0-C53ADF30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8D190-8AA7-42AC-826D-039E4FEFA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D7C2-C006-4C35-B4B3-F7412BF5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034E-398C-423B-8A6B-20882298A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3F30-1250-46F9-AE37-3F8096DC6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2891-1FFD-4DF2-82B1-B364D89D5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C7EA-38B5-4CF4-82CB-187EF986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DCD-6D28-449E-8C72-2245AF2E0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57B737-02F3-4DCA-AA21-DD3AC814A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2" r:id="rId2"/>
    <p:sldLayoutId id="2147483821" r:id="rId3"/>
    <p:sldLayoutId id="2147483820" r:id="rId4"/>
    <p:sldLayoutId id="2147483819" r:id="rId5"/>
    <p:sldLayoutId id="2147483818" r:id="rId6"/>
    <p:sldLayoutId id="2147483817" r:id="rId7"/>
    <p:sldLayoutId id="2147483816" r:id="rId8"/>
    <p:sldLayoutId id="2147483815" r:id="rId9"/>
    <p:sldLayoutId id="2147483814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24000" y="3503698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6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6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Calibri" pitchFamily="34" charset="0"/>
              </a:rPr>
              <a:t>Dan Weinberger, PhD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Calibri" pitchFamily="34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295401"/>
            <a:ext cx="121920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/>
              <a:t>Presenting our results on PCV impact in Latin America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33625" y="5728738"/>
            <a:ext cx="7239000" cy="800099"/>
            <a:chOff x="2445893" y="4655865"/>
            <a:chExt cx="6205815" cy="676275"/>
          </a:xfrm>
        </p:grpSpPr>
        <p:pic>
          <p:nvPicPr>
            <p:cNvPr id="8" name="Picture 2" descr="https://encrypted-tbn1.gstatic.com/images?q=tbn:ANd9GcRAhZjbuiW9AqixrgJO9c6wIPOaDDG_xCLKwnFapCX8eYfyelNmw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5893" y="4655865"/>
              <a:ext cx="576087" cy="676275"/>
            </a:xfrm>
            <a:prstGeom prst="rect">
              <a:avLst/>
            </a:prstGeom>
            <a:noFill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657725"/>
              <a:ext cx="5603708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6943725" y="0"/>
            <a:ext cx="3724275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FDC2-8F94-4777-8771-C43AAB8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x-axis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2037D-AFAC-4082-9B5D-1598D85E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6485714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9B1D-607E-49C3-921C-22A5CAB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CE2B-7B27-421E-8AF0-8BA60B7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4301D-B233-43CB-B507-8D1C1E2A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43" y="2156610"/>
            <a:ext cx="6685714" cy="3990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051337-EDEA-469E-A5A4-F7BC03475BD7}"/>
              </a:ext>
            </a:extLst>
          </p:cNvPr>
          <p:cNvSpPr/>
          <p:nvPr/>
        </p:nvSpPr>
        <p:spPr>
          <a:xfrm>
            <a:off x="304800" y="6398697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abline</a:t>
            </a:r>
            <a:r>
              <a:rPr lang="en-US" dirty="0"/>
              <a:t>(v=(</a:t>
            </a:r>
            <a:r>
              <a:rPr lang="en-US" dirty="0" err="1"/>
              <a:t>as.Date</a:t>
            </a:r>
            <a:r>
              <a:rPr lang="en-US" dirty="0"/>
              <a:t>("2010-01-01")), </a:t>
            </a:r>
            <a:r>
              <a:rPr lang="en-US" dirty="0" err="1"/>
              <a:t>lty</a:t>
            </a:r>
            <a:r>
              <a:rPr lang="en-US" dirty="0"/>
              <a:t>=2, col='gray')</a:t>
            </a:r>
          </a:p>
        </p:txBody>
      </p:sp>
    </p:spTree>
    <p:extLst>
      <p:ext uri="{BB962C8B-B14F-4D97-AF65-F5344CB8AC3E}">
        <p14:creationId xmlns:p14="http://schemas.microsoft.com/office/powerpoint/2010/main" val="62229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C62-29B1-4E3F-A42A-A0692D71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resolution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B4300F-6B64-4D94-8491-F9989BA6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5486400" cy="36576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EA1B10-6262-4569-8F70-0D84EEB7EFAC}"/>
              </a:ext>
            </a:extLst>
          </p:cNvPr>
          <p:cNvSpPr/>
          <p:nvPr/>
        </p:nvSpPr>
        <p:spPr>
          <a:xfrm>
            <a:off x="381000" y="5316049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tiff('C:\\Users\\dmw63\\Desktop\\</a:t>
            </a:r>
            <a:r>
              <a:rPr lang="en-US" sz="1200" dirty="0" err="1"/>
              <a:t>finalplot.tif</a:t>
            </a:r>
            <a:r>
              <a:rPr lang="en-US" sz="1200" dirty="0"/>
              <a:t>', width =6, height = 4, units = "</a:t>
            </a:r>
            <a:r>
              <a:rPr lang="en-US" sz="1200" dirty="0" err="1"/>
              <a:t>in",res</a:t>
            </a:r>
            <a:r>
              <a:rPr lang="en-US" sz="1200" dirty="0"/>
              <a:t>=800)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as.Date</a:t>
            </a:r>
            <a:r>
              <a:rPr lang="en-US" sz="1200" dirty="0"/>
              <a:t>(d1$date),d1$J12_18, type='l', </a:t>
            </a:r>
            <a:r>
              <a:rPr lang="en-US" sz="1200" dirty="0" err="1"/>
              <a:t>ylim</a:t>
            </a:r>
            <a:r>
              <a:rPr lang="en-US" sz="1200" dirty="0"/>
              <a:t>=c(0, max(d1$J12_18)), </a:t>
            </a:r>
            <a:r>
              <a:rPr lang="en-US" sz="1200" dirty="0" err="1"/>
              <a:t>bty</a:t>
            </a:r>
            <a:r>
              <a:rPr lang="en-US" sz="1200" dirty="0"/>
              <a:t>='l',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="Hospitalizations", </a:t>
            </a:r>
            <a:r>
              <a:rPr lang="en-US" sz="1200" dirty="0" err="1"/>
              <a:t>xlab</a:t>
            </a:r>
            <a:r>
              <a:rPr lang="en-US" sz="1200" dirty="0"/>
              <a:t>='Date', </a:t>
            </a:r>
            <a:r>
              <a:rPr lang="en-US" sz="1200" dirty="0" err="1"/>
              <a:t>xaxt</a:t>
            </a:r>
            <a:r>
              <a:rPr lang="en-US" sz="1200" dirty="0"/>
              <a:t>='n', </a:t>
            </a:r>
            <a:r>
              <a:rPr lang="en-US" sz="1200" dirty="0" err="1"/>
              <a:t>yaxt</a:t>
            </a:r>
            <a:r>
              <a:rPr lang="en-US" sz="1200" dirty="0"/>
              <a:t>='n')</a:t>
            </a:r>
          </a:p>
          <a:p>
            <a:r>
              <a:rPr lang="en-US" sz="1200" dirty="0" err="1"/>
              <a:t>date.labs</a:t>
            </a:r>
            <a:r>
              <a:rPr lang="en-US" sz="1200" dirty="0"/>
              <a:t>&lt;- </a:t>
            </a:r>
            <a:r>
              <a:rPr lang="en-US" sz="1200" dirty="0" err="1"/>
              <a:t>as.Date</a:t>
            </a:r>
            <a:r>
              <a:rPr lang="en-US" sz="1200" dirty="0"/>
              <a:t>(c("2004-01-01",'2006-01-01','2008-01-01', '2010-01-01','2012-01-01','2014-01-01'))</a:t>
            </a:r>
          </a:p>
          <a:p>
            <a:r>
              <a:rPr lang="en-US" sz="1200" dirty="0"/>
              <a:t>axis(side=1, at=</a:t>
            </a:r>
            <a:r>
              <a:rPr lang="en-US" sz="1200" dirty="0" err="1"/>
              <a:t>date.labs</a:t>
            </a:r>
            <a:r>
              <a:rPr lang="en-US" sz="1200" dirty="0"/>
              <a:t>, labels=c("2004","2006","2008","2010","2012","2014"))</a:t>
            </a:r>
          </a:p>
          <a:p>
            <a:r>
              <a:rPr lang="en-US" sz="1200" dirty="0"/>
              <a:t>axis(side=2, at=</a:t>
            </a:r>
            <a:r>
              <a:rPr lang="en-US" sz="1200" dirty="0" err="1"/>
              <a:t>seq</a:t>
            </a:r>
            <a:r>
              <a:rPr lang="en-US" sz="1200" dirty="0"/>
              <a:t>(from=0,to=20000, by=4000), labels=T)</a:t>
            </a:r>
          </a:p>
          <a:p>
            <a:r>
              <a:rPr lang="en-US" sz="1200" dirty="0" err="1"/>
              <a:t>abline</a:t>
            </a:r>
            <a:r>
              <a:rPr lang="en-US" sz="1200" dirty="0"/>
              <a:t>(v=(</a:t>
            </a:r>
            <a:r>
              <a:rPr lang="en-US" sz="1200" dirty="0" err="1"/>
              <a:t>as.Date</a:t>
            </a:r>
            <a:r>
              <a:rPr lang="en-US" sz="1200" dirty="0"/>
              <a:t>("2010-01-01")), </a:t>
            </a:r>
            <a:r>
              <a:rPr lang="en-US" sz="1200" dirty="0" err="1"/>
              <a:t>lty</a:t>
            </a:r>
            <a:r>
              <a:rPr lang="en-US" sz="1200" dirty="0"/>
              <a:t>=2, col='gray')</a:t>
            </a:r>
          </a:p>
          <a:p>
            <a:r>
              <a:rPr lang="en-US" sz="1200" dirty="0" err="1"/>
              <a:t>dev.off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75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B4300F-6B64-4D94-8491-F9989BA6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286000"/>
            <a:ext cx="5486400" cy="3657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B3080-5097-41F2-9161-09880A2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3600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0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A9E9-3749-4511-87FE-E420DC8A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9F41-F3EB-417E-8FDD-9595FC2F0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1000" b="1" dirty="0"/>
              <a:t>proc</a:t>
            </a:r>
            <a:r>
              <a:rPr lang="en-US" sz="1000" dirty="0"/>
              <a:t> </a:t>
            </a:r>
            <a:r>
              <a:rPr lang="en-US" sz="1000" b="1" dirty="0"/>
              <a:t>template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			   define style </a:t>
            </a:r>
            <a:r>
              <a:rPr lang="en-US" sz="1000" dirty="0" err="1"/>
              <a:t>nicestyle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			   parent=</a:t>
            </a:r>
            <a:r>
              <a:rPr lang="en-US" sz="1000" dirty="0" err="1"/>
              <a:t>styles.default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			      class </a:t>
            </a:r>
            <a:r>
              <a:rPr lang="en-US" sz="1000" dirty="0" err="1"/>
              <a:t>graphwalls</a:t>
            </a:r>
            <a:r>
              <a:rPr lang="en-US" sz="1000" dirty="0"/>
              <a:t> / </a:t>
            </a:r>
          </a:p>
          <a:p>
            <a:pPr marL="0" indent="0">
              <a:buNone/>
            </a:pPr>
            <a:r>
              <a:rPr lang="en-US" sz="1000" dirty="0"/>
              <a:t>				            frameborder=off;</a:t>
            </a:r>
          </a:p>
          <a:p>
            <a:pPr marL="0" indent="0">
              <a:buNone/>
            </a:pPr>
            <a:r>
              <a:rPr lang="en-US" sz="1000" dirty="0"/>
              <a:t>				      class </a:t>
            </a:r>
            <a:r>
              <a:rPr lang="en-US" sz="1000" dirty="0" err="1"/>
              <a:t>graphbackground</a:t>
            </a:r>
            <a:r>
              <a:rPr lang="en-US" sz="1000" dirty="0"/>
              <a:t> / </a:t>
            </a:r>
          </a:p>
          <a:p>
            <a:pPr marL="0" indent="0">
              <a:buNone/>
            </a:pPr>
            <a:r>
              <a:rPr lang="en-US" sz="1000" dirty="0"/>
              <a:t>				            color=white;</a:t>
            </a:r>
          </a:p>
          <a:p>
            <a:pPr marL="0" indent="0">
              <a:buNone/>
            </a:pPr>
            <a:r>
              <a:rPr lang="en-US" sz="1000" dirty="0"/>
              <a:t>				   end;</a:t>
            </a:r>
          </a:p>
          <a:p>
            <a:pPr marL="0" indent="0">
              <a:buNone/>
            </a:pPr>
            <a:r>
              <a:rPr lang="en-US" sz="1000" dirty="0"/>
              <a:t>				</a:t>
            </a:r>
            <a:r>
              <a:rPr lang="en-US" sz="1000" b="1" dirty="0"/>
              <a:t>run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	ODS listing  IMAGE_DPI=800 style=</a:t>
            </a:r>
            <a:r>
              <a:rPr lang="en-US" sz="1000" dirty="0" err="1"/>
              <a:t>nicestyle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ods</a:t>
            </a:r>
            <a:r>
              <a:rPr lang="en-US" sz="1000" dirty="0"/>
              <a:t> graphics on/ border=off  width=6in height=4in ;</a:t>
            </a:r>
          </a:p>
          <a:p>
            <a:pPr marL="0" indent="0">
              <a:buNone/>
            </a:pPr>
            <a:r>
              <a:rPr lang="en-US" sz="1000" dirty="0"/>
              <a:t>				proc </a:t>
            </a:r>
            <a:r>
              <a:rPr lang="en-US" sz="1000" dirty="0" err="1"/>
              <a:t>sgplot</a:t>
            </a:r>
            <a:r>
              <a:rPr lang="en-US" sz="1000" dirty="0"/>
              <a:t> data=ds1;</a:t>
            </a:r>
          </a:p>
          <a:p>
            <a:pPr marL="0" indent="0">
              <a:buNone/>
            </a:pPr>
            <a:r>
              <a:rPr lang="en-US" sz="1000" dirty="0"/>
              <a:t>				series x=date y=J12_18/</a:t>
            </a:r>
          </a:p>
          <a:p>
            <a:pPr marL="0" indent="0">
              <a:buNone/>
            </a:pPr>
            <a:r>
              <a:rPr lang="en-US" sz="1000" dirty="0"/>
              <a:t>				 </a:t>
            </a:r>
            <a:r>
              <a:rPr lang="en-US" sz="1000" dirty="0" err="1"/>
              <a:t>lineattrs</a:t>
            </a:r>
            <a:r>
              <a:rPr lang="en-US" sz="1000" dirty="0"/>
              <a:t>=(thickness=1 pattern=solid color=black);</a:t>
            </a:r>
          </a:p>
          <a:p>
            <a:pPr marL="0" indent="0">
              <a:buNone/>
            </a:pPr>
            <a:r>
              <a:rPr lang="en-US" sz="1000" dirty="0"/>
              <a:t>			run;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78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4FC-BE6A-402E-A2C0-D265559E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70F0-B444-4E89-BF0D-88E1909D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http://colorbrewer2.org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RColorBrewer</a:t>
            </a:r>
            <a:r>
              <a:rPr lang="en-US" dirty="0"/>
              <a:t> package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display.brewer.all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pal1&lt;- </a:t>
            </a:r>
            <a:r>
              <a:rPr lang="en-US" dirty="0" err="1"/>
              <a:t>brewer.pal</a:t>
            </a:r>
            <a:r>
              <a:rPr lang="en-US" dirty="0"/>
              <a:t>(4, 'Set1’) #4 color palette from color Set1</a:t>
            </a:r>
          </a:p>
        </p:txBody>
      </p:sp>
    </p:spTree>
    <p:extLst>
      <p:ext uri="{BB962C8B-B14F-4D97-AF65-F5344CB8AC3E}">
        <p14:creationId xmlns:p14="http://schemas.microsoft.com/office/powerpoint/2010/main" val="384755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70F8-162E-44F9-9E70-9C0D8D51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EB6A9-D90E-4C63-8AA5-A7E0BFA3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5486400" cy="36576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CB15B-0BF9-4C7B-85FB-B8F6F564F888}"/>
              </a:ext>
            </a:extLst>
          </p:cNvPr>
          <p:cNvSpPr/>
          <p:nvPr/>
        </p:nvSpPr>
        <p:spPr>
          <a:xfrm>
            <a:off x="152400" y="4038600"/>
            <a:ext cx="12877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library(</a:t>
            </a:r>
            <a:r>
              <a:rPr lang="en-US" sz="1000" dirty="0" err="1"/>
              <a:t>RColorBrewer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display.brewer.all</a:t>
            </a:r>
            <a:r>
              <a:rPr lang="en-US" sz="1000" dirty="0"/>
              <a:t>()</a:t>
            </a:r>
          </a:p>
          <a:p>
            <a:r>
              <a:rPr lang="en-US" sz="1000" dirty="0"/>
              <a:t>pal1&lt;- </a:t>
            </a:r>
            <a:r>
              <a:rPr lang="en-US" sz="1000" dirty="0" err="1"/>
              <a:t>brewer.pal</a:t>
            </a:r>
            <a:r>
              <a:rPr lang="en-US" sz="1000" dirty="0"/>
              <a:t>(4, 'Set1')</a:t>
            </a:r>
          </a:p>
          <a:p>
            <a:endParaRPr lang="en-US" sz="1000" dirty="0"/>
          </a:p>
          <a:p>
            <a:r>
              <a:rPr lang="en-US" sz="1000" dirty="0"/>
              <a:t>tiff('C:\\Users\\dmw63\\Desktop\\</a:t>
            </a:r>
            <a:r>
              <a:rPr lang="en-US" sz="1000" dirty="0" err="1"/>
              <a:t>finalplot.tif</a:t>
            </a:r>
            <a:r>
              <a:rPr lang="en-US" sz="1000" dirty="0"/>
              <a:t>', width =6, height = 4, units = "</a:t>
            </a:r>
            <a:r>
              <a:rPr lang="en-US" sz="1000" dirty="0" err="1"/>
              <a:t>in",res</a:t>
            </a:r>
            <a:r>
              <a:rPr lang="en-US" sz="1000" dirty="0"/>
              <a:t>=800)</a:t>
            </a:r>
          </a:p>
          <a:p>
            <a:r>
              <a:rPr lang="en-US" sz="1000" dirty="0"/>
              <a:t>plot(</a:t>
            </a:r>
            <a:r>
              <a:rPr lang="en-US" sz="1000" dirty="0" err="1"/>
              <a:t>as.Date</a:t>
            </a:r>
            <a:r>
              <a:rPr lang="en-US" sz="1000" dirty="0"/>
              <a:t>(d1$date),d1$J12_18, type='l', </a:t>
            </a:r>
            <a:r>
              <a:rPr lang="en-US" sz="1000" dirty="0" err="1"/>
              <a:t>ylim</a:t>
            </a:r>
            <a:r>
              <a:rPr lang="en-US" sz="1000" dirty="0"/>
              <a:t>=c(0, max(d1$J12_18)), </a:t>
            </a:r>
            <a:r>
              <a:rPr lang="en-US" sz="1000" dirty="0" err="1"/>
              <a:t>bty</a:t>
            </a:r>
            <a:r>
              <a:rPr lang="en-US" sz="1000" dirty="0"/>
              <a:t>='l', 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ylab</a:t>
            </a:r>
            <a:r>
              <a:rPr lang="en-US" sz="1000" dirty="0"/>
              <a:t>="Hospitalizations", </a:t>
            </a:r>
            <a:r>
              <a:rPr lang="en-US" sz="1000" dirty="0" err="1"/>
              <a:t>xlab</a:t>
            </a:r>
            <a:r>
              <a:rPr lang="en-US" sz="1000" dirty="0"/>
              <a:t>='Date', </a:t>
            </a:r>
            <a:r>
              <a:rPr lang="en-US" sz="1000" dirty="0" err="1"/>
              <a:t>xaxt</a:t>
            </a:r>
            <a:r>
              <a:rPr lang="en-US" sz="1000" dirty="0"/>
              <a:t>='n', </a:t>
            </a:r>
            <a:r>
              <a:rPr lang="en-US" sz="1000" dirty="0" err="1"/>
              <a:t>yaxt</a:t>
            </a:r>
            <a:r>
              <a:rPr lang="en-US" sz="1000" dirty="0"/>
              <a:t>='n')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d1$A00_A09, col=pal1[1], type='l')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d1$E00_99, col=pal1[2], type='l')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d1$I00_99, col=pal1[3], type='l')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d1$ach_noj, col=pal1[4], type='l')</a:t>
            </a:r>
          </a:p>
          <a:p>
            <a:r>
              <a:rPr lang="en-US" sz="1000" dirty="0" err="1"/>
              <a:t>date.labs</a:t>
            </a:r>
            <a:r>
              <a:rPr lang="en-US" sz="1000" dirty="0"/>
              <a:t>&lt;- </a:t>
            </a:r>
            <a:r>
              <a:rPr lang="en-US" sz="1000" dirty="0" err="1"/>
              <a:t>as.Date</a:t>
            </a:r>
            <a:r>
              <a:rPr lang="en-US" sz="1000" dirty="0"/>
              <a:t>(c("2004-01-01",'2006-01-01','2008-01-01', '2010-01-01','2012-01-01','2014-01-01'))</a:t>
            </a:r>
          </a:p>
          <a:p>
            <a:r>
              <a:rPr lang="en-US" sz="1000" dirty="0"/>
              <a:t>axis(side=1, at=</a:t>
            </a:r>
            <a:r>
              <a:rPr lang="en-US" sz="1000" dirty="0" err="1"/>
              <a:t>date.labs</a:t>
            </a:r>
            <a:r>
              <a:rPr lang="en-US" sz="1000" dirty="0"/>
              <a:t>, labels=c("2004","2006","2008","2010","2012","2014"))</a:t>
            </a:r>
          </a:p>
          <a:p>
            <a:r>
              <a:rPr lang="en-US" sz="1000" dirty="0"/>
              <a:t>axis(side=2, at=</a:t>
            </a:r>
            <a:r>
              <a:rPr lang="en-US" sz="1000" dirty="0" err="1"/>
              <a:t>seq</a:t>
            </a:r>
            <a:r>
              <a:rPr lang="en-US" sz="1000" dirty="0"/>
              <a:t>(from=0,to=20000, by=4000), labels=T)</a:t>
            </a:r>
          </a:p>
          <a:p>
            <a:r>
              <a:rPr lang="en-US" sz="1000" dirty="0" err="1"/>
              <a:t>abline</a:t>
            </a:r>
            <a:r>
              <a:rPr lang="en-US" sz="1000" dirty="0"/>
              <a:t>(v=(</a:t>
            </a:r>
            <a:r>
              <a:rPr lang="en-US" sz="1000" dirty="0" err="1"/>
              <a:t>as.Date</a:t>
            </a:r>
            <a:r>
              <a:rPr lang="en-US" sz="1000" dirty="0"/>
              <a:t>("2010-01-01")), </a:t>
            </a:r>
            <a:r>
              <a:rPr lang="en-US" sz="1000" dirty="0" err="1"/>
              <a:t>lty</a:t>
            </a:r>
            <a:r>
              <a:rPr lang="en-US" sz="1000" dirty="0"/>
              <a:t>=2, col='gray')</a:t>
            </a:r>
          </a:p>
          <a:p>
            <a:r>
              <a:rPr lang="en-US" sz="1000" dirty="0" err="1"/>
              <a:t>dev.off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995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0291-474F-46EB-96F3-6C6B5D16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10972800" cy="1143000"/>
          </a:xfrm>
        </p:spPr>
        <p:txBody>
          <a:bodyPr/>
          <a:lstStyle/>
          <a:p>
            <a:r>
              <a:rPr lang="en-US" dirty="0"/>
              <a:t>Wrapping up the case</a:t>
            </a:r>
          </a:p>
        </p:txBody>
      </p:sp>
    </p:spTree>
    <p:extLst>
      <p:ext uri="{BB962C8B-B14F-4D97-AF65-F5344CB8AC3E}">
        <p14:creationId xmlns:p14="http://schemas.microsoft.com/office/powerpoint/2010/main" val="114067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9BED-0032-4C68-9169-7D8C62BF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about 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1076-61B5-429F-9BCC-D55CF6A0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working as consultants to the Pan American Health Organization on the evaluation of PCVs in Latin America</a:t>
            </a:r>
          </a:p>
          <a:p>
            <a:r>
              <a:rPr lang="en-US" dirty="0"/>
              <a:t>We are expected to present the findings of our analyses to different stakeholders</a:t>
            </a:r>
          </a:p>
        </p:txBody>
      </p:sp>
    </p:spTree>
    <p:extLst>
      <p:ext uri="{BB962C8B-B14F-4D97-AF65-F5344CB8AC3E}">
        <p14:creationId xmlns:p14="http://schemas.microsoft.com/office/powerpoint/2010/main" val="695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301E-8468-40B8-9FDA-A9913534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for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D9A8-F413-4FB0-B5D4-C66DB56D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credible, transparent of the analyses</a:t>
            </a:r>
          </a:p>
          <a:p>
            <a:r>
              <a:rPr lang="en-US" dirty="0"/>
              <a:t>Technical detail must be appropriate for audience</a:t>
            </a:r>
          </a:p>
          <a:p>
            <a:r>
              <a:rPr lang="en-US" dirty="0"/>
              <a:t>Use graphs and summary statistics sparingly but strategically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1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60CB-6EED-40B5-B81D-0D051E74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A6E2-484B-49FA-B0B4-C56DD7AA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general comments on data visualization</a:t>
            </a:r>
          </a:p>
          <a:p>
            <a:r>
              <a:rPr lang="en-US" dirty="0"/>
              <a:t>30 min: Huddle with groups to summarize findings, answer questions posed on next slide</a:t>
            </a:r>
          </a:p>
          <a:p>
            <a:r>
              <a:rPr lang="en-US" dirty="0"/>
              <a:t>5 min “Chalk talk” presentation by group</a:t>
            </a:r>
          </a:p>
        </p:txBody>
      </p:sp>
    </p:spTree>
    <p:extLst>
      <p:ext uri="{BB962C8B-B14F-4D97-AF65-F5344CB8AC3E}">
        <p14:creationId xmlns:p14="http://schemas.microsoft.com/office/powerpoint/2010/main" val="271175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7603-81E0-4D51-BA53-03B072E1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groups for today. Presenting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2E79-3740-4703-B9AA-26F5E064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17" y="1752600"/>
            <a:ext cx="10871200" cy="3124199"/>
          </a:xfrm>
        </p:spPr>
        <p:txBody>
          <a:bodyPr/>
          <a:lstStyle/>
          <a:p>
            <a:r>
              <a:rPr lang="en-US" dirty="0"/>
              <a:t>Brazilian Ministry of Health (higher-ups)</a:t>
            </a:r>
          </a:p>
          <a:p>
            <a:r>
              <a:rPr lang="en-US" dirty="0"/>
              <a:t>Brazilian Ministry of Finance (higher-ups)</a:t>
            </a:r>
          </a:p>
          <a:p>
            <a:r>
              <a:rPr lang="en-US"/>
              <a:t>Field epidemiologists in </a:t>
            </a:r>
            <a:r>
              <a:rPr lang="en-US" dirty="0"/>
              <a:t>Ministry of Health</a:t>
            </a:r>
          </a:p>
          <a:p>
            <a:r>
              <a:rPr lang="en-US" dirty="0"/>
              <a:t>Gates Foundation </a:t>
            </a:r>
          </a:p>
          <a:p>
            <a:r>
              <a:rPr lang="en-US" dirty="0"/>
              <a:t>PAHO/WHO </a:t>
            </a:r>
          </a:p>
          <a:p>
            <a:r>
              <a:rPr lang="en-US" dirty="0"/>
              <a:t>National Immunization Technical Advisory Groups (NITAG)</a:t>
            </a:r>
          </a:p>
        </p:txBody>
      </p:sp>
    </p:spTree>
    <p:extLst>
      <p:ext uri="{BB962C8B-B14F-4D97-AF65-F5344CB8AC3E}">
        <p14:creationId xmlns:p14="http://schemas.microsoft.com/office/powerpoint/2010/main" val="4289919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6181-69D8-47A6-B763-D4C0ECC0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B53F-CF91-4972-A67C-39FF6760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752600"/>
            <a:ext cx="10871200" cy="4144963"/>
          </a:xfrm>
        </p:spPr>
        <p:txBody>
          <a:bodyPr/>
          <a:lstStyle/>
          <a:p>
            <a:r>
              <a:rPr lang="en-US" dirty="0"/>
              <a:t>30 minutes: huddle with your groups to discuss:</a:t>
            </a:r>
          </a:p>
          <a:p>
            <a:pPr marL="0" indent="0">
              <a:buNone/>
            </a:pPr>
            <a:r>
              <a:rPr lang="en-US" dirty="0"/>
              <a:t>	1) What does your stakeholder most want to know?</a:t>
            </a:r>
          </a:p>
          <a:p>
            <a:pPr marL="0" indent="0">
              <a:buNone/>
            </a:pPr>
            <a:r>
              <a:rPr lang="en-US" dirty="0"/>
              <a:t>	2) Which analyses and sets of results will you present? 			2a) How much do the results depend on the 				method used for analysis?</a:t>
            </a:r>
          </a:p>
          <a:p>
            <a:pPr marL="0" indent="0">
              <a:buNone/>
            </a:pPr>
            <a:r>
              <a:rPr lang="en-US" dirty="0"/>
              <a:t>	3) How can you best summarize the findings in a single 			plot?</a:t>
            </a:r>
          </a:p>
          <a:p>
            <a:pPr marL="0" indent="0">
              <a:buNone/>
            </a:pPr>
            <a:r>
              <a:rPr lang="en-US" dirty="0"/>
              <a:t>	4) What is going to be your final estimate for vaccine </a:t>
            </a:r>
          </a:p>
          <a:p>
            <a:pPr marL="0" indent="0">
              <a:buNone/>
            </a:pPr>
            <a:r>
              <a:rPr lang="en-US" dirty="0"/>
              <a:t>		effect?</a:t>
            </a:r>
          </a:p>
        </p:txBody>
      </p:sp>
    </p:spTree>
    <p:extLst>
      <p:ext uri="{BB962C8B-B14F-4D97-AF65-F5344CB8AC3E}">
        <p14:creationId xmlns:p14="http://schemas.microsoft.com/office/powerpoint/2010/main" val="32935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464D-0607-4AFD-8FBA-6315B1B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49" y="611312"/>
            <a:ext cx="10972800" cy="1143000"/>
          </a:xfrm>
        </p:spPr>
        <p:txBody>
          <a:bodyPr/>
          <a:lstStyle/>
          <a:p>
            <a:r>
              <a:rPr lang="en-US" dirty="0"/>
              <a:t>Data viz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FE308-D9E8-4FBD-A2DD-C2DC7FDF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00200"/>
            <a:ext cx="4137498" cy="518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16279-37E9-4096-852C-84A1035FCE11}"/>
              </a:ext>
            </a:extLst>
          </p:cNvPr>
          <p:cNvSpPr txBox="1"/>
          <p:nvPr/>
        </p:nvSpPr>
        <p:spPr>
          <a:xfrm>
            <a:off x="381000" y="32004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“</a:t>
            </a:r>
            <a:r>
              <a:rPr lang="en-US" dirty="0" err="1"/>
              <a:t>Data:Ink</a:t>
            </a:r>
            <a:r>
              <a:rPr lang="en-US" dirty="0"/>
              <a:t>” ratio!</a:t>
            </a:r>
          </a:p>
        </p:txBody>
      </p:sp>
    </p:spTree>
    <p:extLst>
      <p:ext uri="{BB962C8B-B14F-4D97-AF65-F5344CB8AC3E}">
        <p14:creationId xmlns:p14="http://schemas.microsoft.com/office/powerpoint/2010/main" val="369283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EB5D-68DA-46E6-9777-E471800F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dirty="0"/>
              <a:t>Plotting tips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07DD3-8E90-49C2-AE3E-22927FEA4D9C}"/>
              </a:ext>
            </a:extLst>
          </p:cNvPr>
          <p:cNvSpPr/>
          <p:nvPr/>
        </p:nvSpPr>
        <p:spPr>
          <a:xfrm>
            <a:off x="228600" y="59138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(par(</a:t>
            </a:r>
            <a:r>
              <a:rPr lang="en-US" dirty="0" err="1"/>
              <a:t>bg</a:t>
            </a:r>
            <a:r>
              <a:rPr lang="en-US" dirty="0"/>
              <a:t> = 'gray'))</a:t>
            </a:r>
          </a:p>
          <a:p>
            <a:r>
              <a:rPr lang="en-US" dirty="0"/>
              <a:t>plot(d1$J12_18, type=‘l’,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 err="1"/>
              <a:t>abline</a:t>
            </a:r>
            <a:r>
              <a:rPr lang="en-US" dirty="0"/>
              <a:t>(h=</a:t>
            </a:r>
            <a:r>
              <a:rPr lang="en-US" dirty="0" err="1"/>
              <a:t>seq</a:t>
            </a:r>
            <a:r>
              <a:rPr lang="en-US" dirty="0"/>
              <a:t>(from=6000,to=20000, by=2000), col='white')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5F378-6166-4F06-8933-0391E8E6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28800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4FECCA-96CF-4B2B-8CF9-C59486D7A84A}"/>
              </a:ext>
            </a:extLst>
          </p:cNvPr>
          <p:cNvSpPr/>
          <p:nvPr/>
        </p:nvSpPr>
        <p:spPr>
          <a:xfrm>
            <a:off x="711200" y="57407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(par(</a:t>
            </a:r>
            <a:r>
              <a:rPr lang="en-US" dirty="0" err="1"/>
              <a:t>bg</a:t>
            </a:r>
            <a:r>
              <a:rPr lang="en-US" dirty="0"/>
              <a:t> = 'white'))</a:t>
            </a:r>
          </a:p>
          <a:p>
            <a:r>
              <a:rPr lang="en-US" dirty="0"/>
              <a:t>plot(d1$J12_18, type='l')</a:t>
            </a:r>
          </a:p>
          <a:p>
            <a:r>
              <a:rPr lang="en-US" dirty="0" err="1"/>
              <a:t>abline</a:t>
            </a:r>
            <a:r>
              <a:rPr lang="en-US" dirty="0"/>
              <a:t>(h=</a:t>
            </a:r>
            <a:r>
              <a:rPr lang="en-US" dirty="0" err="1"/>
              <a:t>seq</a:t>
            </a:r>
            <a:r>
              <a:rPr lang="en-US" dirty="0"/>
              <a:t>(from=6000,to=20000, by=2000), col='black')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C5A47-965D-4DC2-9918-FFE28FCF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09" y="1828800"/>
            <a:ext cx="3752381" cy="35809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48FB59-E672-4C2E-B304-E95DF62E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790938"/>
            <a:ext cx="10972800" cy="1143000"/>
          </a:xfrm>
        </p:spPr>
        <p:txBody>
          <a:bodyPr/>
          <a:lstStyle/>
          <a:p>
            <a:r>
              <a:rPr lang="en-US" dirty="0"/>
              <a:t>Get rid of gray background</a:t>
            </a:r>
          </a:p>
        </p:txBody>
      </p:sp>
    </p:spTree>
    <p:extLst>
      <p:ext uri="{BB962C8B-B14F-4D97-AF65-F5344CB8AC3E}">
        <p14:creationId xmlns:p14="http://schemas.microsoft.com/office/powerpoint/2010/main" val="26035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8C56-10F6-41A5-9C95-FFDCB7CB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721664"/>
            <a:ext cx="10972800" cy="1143000"/>
          </a:xfrm>
        </p:spPr>
        <p:txBody>
          <a:bodyPr/>
          <a:lstStyle/>
          <a:p>
            <a:r>
              <a:rPr lang="en-US" dirty="0"/>
              <a:t>Get rid of horizontal guidelines</a:t>
            </a:r>
            <a:br>
              <a:rPr lang="en-US" dirty="0"/>
            </a:br>
            <a:r>
              <a:rPr lang="en-US" dirty="0"/>
              <a:t>“Chart junk”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77C3-62B7-4470-944F-B714EC32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54" y="2145001"/>
            <a:ext cx="10871200" cy="4144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10157-005B-4319-9A10-9626E76F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64664"/>
            <a:ext cx="3752381" cy="3580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1D33A1-DD50-4323-BB4F-BDEB3EA09031}"/>
              </a:ext>
            </a:extLst>
          </p:cNvPr>
          <p:cNvSpPr/>
          <p:nvPr/>
        </p:nvSpPr>
        <p:spPr>
          <a:xfrm>
            <a:off x="76200" y="6324600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plot(d1$J12_18, type='l')</a:t>
            </a:r>
          </a:p>
        </p:txBody>
      </p:sp>
    </p:spTree>
    <p:extLst>
      <p:ext uri="{BB962C8B-B14F-4D97-AF65-F5344CB8AC3E}">
        <p14:creationId xmlns:p14="http://schemas.microsoft.com/office/powerpoint/2010/main" val="21900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FDAF-53B9-4383-8070-028AA792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y axis to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D609-3AD1-432C-AC50-AD47028C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3BBD2-60F6-4A89-83A5-ED2EF63E3F30}"/>
              </a:ext>
            </a:extLst>
          </p:cNvPr>
          <p:cNvSpPr/>
          <p:nvPr/>
        </p:nvSpPr>
        <p:spPr>
          <a:xfrm>
            <a:off x="76200" y="6400800"/>
            <a:ext cx="561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plot(d1$J12_18, type='l', 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=c(0, max(d1$J12_18)))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1FF46-2A96-476A-87B8-6FD0B8E2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06565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10A8-DC02-4E41-84F9-5C235687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unnecessary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2BD-3298-4D54-AF5D-B65524A5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39E11-86DF-4B15-B853-5590B45C852C}"/>
              </a:ext>
            </a:extLst>
          </p:cNvPr>
          <p:cNvSpPr/>
          <p:nvPr/>
        </p:nvSpPr>
        <p:spPr>
          <a:xfrm>
            <a:off x="457200" y="6097369"/>
            <a:ext cx="1082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plot(d1$J12_18, type='l', </a:t>
            </a:r>
            <a:r>
              <a:rPr lang="en-US" dirty="0" err="1"/>
              <a:t>ylim</a:t>
            </a:r>
            <a:r>
              <a:rPr lang="en-US" dirty="0"/>
              <a:t>=c(0, max(d1$J12_18)),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bty</a:t>
            </a:r>
            <a:r>
              <a:rPr lang="en-US" dirty="0">
                <a:solidFill>
                  <a:srgbClr val="FF0000"/>
                </a:solidFill>
              </a:rPr>
              <a:t>='l')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D9C4-B740-41EA-817E-5AF08350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9" y="1981201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971-ED5B-4579-ABC8-16F8399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axes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ADB2E-DC84-4552-AC1B-BA9C3B2C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09" y="1676400"/>
            <a:ext cx="3752381" cy="3580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D729E1-41DD-479D-896D-0097E49BC21A}"/>
              </a:ext>
            </a:extLst>
          </p:cNvPr>
          <p:cNvSpPr/>
          <p:nvPr/>
        </p:nvSpPr>
        <p:spPr>
          <a:xfrm>
            <a:off x="914400" y="5604611"/>
            <a:ext cx="9829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plot(</a:t>
            </a:r>
            <a:r>
              <a:rPr lang="en-US" sz="1400" dirty="0" err="1"/>
              <a:t>as.Date</a:t>
            </a:r>
            <a:r>
              <a:rPr lang="en-US" sz="1400" dirty="0"/>
              <a:t>(d1$date),d1$J12_18, type='l', </a:t>
            </a:r>
            <a:r>
              <a:rPr lang="en-US" sz="1400" dirty="0" err="1"/>
              <a:t>ylim</a:t>
            </a:r>
            <a:r>
              <a:rPr lang="en-US" sz="1400" dirty="0"/>
              <a:t>=c(0, max(d1$J12_18)), </a:t>
            </a:r>
            <a:r>
              <a:rPr lang="en-US" sz="1400" dirty="0" err="1"/>
              <a:t>bty</a:t>
            </a:r>
            <a:r>
              <a:rPr lang="en-US" sz="1400" dirty="0"/>
              <a:t>='l', 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ylab</a:t>
            </a:r>
            <a:r>
              <a:rPr lang="en-US" sz="1400" dirty="0"/>
              <a:t>="Hospitalizations", </a:t>
            </a:r>
            <a:r>
              <a:rPr lang="en-US" sz="1400" dirty="0" err="1"/>
              <a:t>xlab</a:t>
            </a:r>
            <a:r>
              <a:rPr lang="en-US" sz="1400" dirty="0"/>
              <a:t>='Date', </a:t>
            </a:r>
            <a:r>
              <a:rPr lang="en-US" sz="1400" dirty="0" err="1"/>
              <a:t>xaxt</a:t>
            </a:r>
            <a:r>
              <a:rPr lang="en-US" sz="1400" dirty="0"/>
              <a:t>='n', </a:t>
            </a:r>
            <a:r>
              <a:rPr lang="en-US" sz="1400" dirty="0" err="1"/>
              <a:t>yaxt</a:t>
            </a:r>
            <a:r>
              <a:rPr lang="en-US" sz="1400" dirty="0"/>
              <a:t>='n')</a:t>
            </a:r>
          </a:p>
          <a:p>
            <a:r>
              <a:rPr lang="en-US" sz="1400" dirty="0" err="1"/>
              <a:t>date.labs</a:t>
            </a:r>
            <a:r>
              <a:rPr lang="en-US" sz="1400" dirty="0"/>
              <a:t>&lt;- </a:t>
            </a:r>
            <a:r>
              <a:rPr lang="en-US" sz="1400" dirty="0" err="1"/>
              <a:t>as.Date</a:t>
            </a:r>
            <a:r>
              <a:rPr lang="en-US" sz="1400" dirty="0"/>
              <a:t>(c("2004-01-01",'2006-01-01','2008-01-01', '2010-01-01','2012-01-01','2014-01-01'))</a:t>
            </a:r>
          </a:p>
          <a:p>
            <a:r>
              <a:rPr lang="en-US" sz="1400" dirty="0"/>
              <a:t>axis(side=1, at=</a:t>
            </a:r>
            <a:r>
              <a:rPr lang="en-US" sz="1400" dirty="0" err="1"/>
              <a:t>date.labs</a:t>
            </a:r>
            <a:r>
              <a:rPr lang="en-US" sz="1400" dirty="0"/>
              <a:t>, labels=c("2004","2006","2008","2010","2012","2014"))</a:t>
            </a:r>
          </a:p>
          <a:p>
            <a:r>
              <a:rPr lang="en-US" sz="1400" dirty="0"/>
              <a:t>axis(side=2, at=</a:t>
            </a:r>
            <a:r>
              <a:rPr lang="en-US" sz="1400" dirty="0" err="1"/>
              <a:t>seq</a:t>
            </a:r>
            <a:r>
              <a:rPr lang="en-US" sz="1400" dirty="0"/>
              <a:t>(from=0,to=20000, by=4000), labels=T)</a:t>
            </a:r>
          </a:p>
        </p:txBody>
      </p:sp>
    </p:spTree>
    <p:extLst>
      <p:ext uri="{BB962C8B-B14F-4D97-AF65-F5344CB8AC3E}">
        <p14:creationId xmlns:p14="http://schemas.microsoft.com/office/powerpoint/2010/main" val="22423728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47766</TotalTime>
  <Words>1005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1_Office Theme</vt:lpstr>
      <vt:lpstr>PowerPoint Presentation</vt:lpstr>
      <vt:lpstr>Format for today</vt:lpstr>
      <vt:lpstr>Data viz</vt:lpstr>
      <vt:lpstr>Plotting tips</vt:lpstr>
      <vt:lpstr>Get rid of gray background</vt:lpstr>
      <vt:lpstr>Get rid of horizontal guidelines “Chart junk”</vt:lpstr>
      <vt:lpstr>Extend y axis to 0</vt:lpstr>
      <vt:lpstr>Remove unnecessary borders</vt:lpstr>
      <vt:lpstr>Fix axes</vt:lpstr>
      <vt:lpstr>Stretch x-axis</vt:lpstr>
      <vt:lpstr>Add ref line</vt:lpstr>
      <vt:lpstr>Increase resolution</vt:lpstr>
      <vt:lpstr>PowerPoint Presentation</vt:lpstr>
      <vt:lpstr>In SAS</vt:lpstr>
      <vt:lpstr>Using colors</vt:lpstr>
      <vt:lpstr>PowerPoint Presentation</vt:lpstr>
      <vt:lpstr>Wrapping up the case</vt:lpstr>
      <vt:lpstr>A reminder about who we are</vt:lpstr>
      <vt:lpstr>Keys for presentations</vt:lpstr>
      <vt:lpstr>6 groups for today. Presenting to:</vt:lpstr>
      <vt:lpstr>Today’s task</vt:lpstr>
    </vt:vector>
  </TitlesOfParts>
  <Company>National Cancer Institute, 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Weinberger</dc:creator>
  <cp:lastModifiedBy>Weinberger, Daniel</cp:lastModifiedBy>
  <cp:revision>1915</cp:revision>
  <dcterms:created xsi:type="dcterms:W3CDTF">2011-01-12T16:45:02Z</dcterms:created>
  <dcterms:modified xsi:type="dcterms:W3CDTF">2019-04-08T02:02:51Z</dcterms:modified>
</cp:coreProperties>
</file>