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ucida Sans Unicode" panose="020B0602030504020204" pitchFamily="34" charset="0"/>
      <p:regular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464" autoAdjust="0"/>
  </p:normalViewPr>
  <p:slideViewPr>
    <p:cSldViewPr snapToGrid="0">
      <p:cViewPr varScale="1">
        <p:scale>
          <a:sx n="32" d="100"/>
          <a:sy n="32" d="100"/>
        </p:scale>
        <p:origin x="24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118E-E5BA-4842-91B7-49A7B5D3EF4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818B7-58CC-47A4-B5B6-9D615DA47BA8}">
      <dgm:prSet phldrT="[Text]" custT="1"/>
      <dgm:spPr>
        <a:solidFill>
          <a:schemeClr val="accent2">
            <a:lumMod val="60000"/>
            <a:lumOff val="4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Employees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8AD97B-2328-420F-8100-0E35F68BEEC4}" type="parTrans" cxnId="{D3EAAD68-573E-45DB-80D6-D64EBB0B01BF}">
      <dgm:prSet/>
      <dgm:spPr/>
      <dgm:t>
        <a:bodyPr/>
        <a:lstStyle/>
        <a:p>
          <a:endParaRPr lang="en-US"/>
        </a:p>
      </dgm:t>
    </dgm:pt>
    <dgm:pt modelId="{876C481B-0AF2-44C4-BF9B-56BD85B581E3}" type="sibTrans" cxnId="{D3EAAD68-573E-45DB-80D6-D64EBB0B01BF}">
      <dgm:prSet/>
      <dgm:spPr/>
      <dgm:t>
        <a:bodyPr/>
        <a:lstStyle/>
        <a:p>
          <a:endParaRPr lang="en-US"/>
        </a:p>
      </dgm:t>
    </dgm:pt>
    <dgm:pt modelId="{B75D3A82-7CBA-434E-A527-BF9ED3155D7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Customers</a:t>
          </a:r>
        </a:p>
      </dgm:t>
    </dgm:pt>
    <dgm:pt modelId="{2335E9FB-1AB0-4A69-B8D3-5B374650D1A0}" type="parTrans" cxnId="{CD89D384-AC8A-4DFE-89CB-EA2FECE59EA1}">
      <dgm:prSet/>
      <dgm:spPr/>
      <dgm:t>
        <a:bodyPr/>
        <a:lstStyle/>
        <a:p>
          <a:endParaRPr lang="en-US"/>
        </a:p>
      </dgm:t>
    </dgm:pt>
    <dgm:pt modelId="{0D201BA1-C9CD-4C5E-A2BB-846593FA7095}" type="sibTrans" cxnId="{CD89D384-AC8A-4DFE-89CB-EA2FECE59EA1}">
      <dgm:prSet/>
      <dgm:spPr/>
      <dgm:t>
        <a:bodyPr/>
        <a:lstStyle/>
        <a:p>
          <a:endParaRPr lang="en-US"/>
        </a:p>
      </dgm:t>
    </dgm:pt>
    <dgm:pt modelId="{CE5391BE-999A-4D82-887F-9F278D5FEB58}" type="pres">
      <dgm:prSet presAssocID="{C642118E-E5BA-4842-91B7-49A7B5D3EF43}" presName="Name0" presStyleCnt="0">
        <dgm:presLayoutVars>
          <dgm:dir/>
          <dgm:resizeHandles val="exact"/>
        </dgm:presLayoutVars>
      </dgm:prSet>
      <dgm:spPr/>
    </dgm:pt>
    <dgm:pt modelId="{10DBD5E5-1366-490F-B85F-643ED46699A5}" type="pres">
      <dgm:prSet presAssocID="{2D3818B7-58CC-47A4-B5B6-9D615DA47BA8}" presName="Name5" presStyleLbl="vennNode1" presStyleIdx="0" presStyleCnt="2" custLinFactNeighborX="13120" custLinFactNeighborY="-1134">
        <dgm:presLayoutVars>
          <dgm:bulletEnabled val="1"/>
        </dgm:presLayoutVars>
      </dgm:prSet>
      <dgm:spPr/>
    </dgm:pt>
    <dgm:pt modelId="{57756140-B4A4-4E48-8F9E-C5B1C0612404}" type="pres">
      <dgm:prSet presAssocID="{876C481B-0AF2-44C4-BF9B-56BD85B581E3}" presName="space" presStyleCnt="0"/>
      <dgm:spPr/>
    </dgm:pt>
    <dgm:pt modelId="{C0E9DB4D-ED0C-4C5C-BAF4-6E935488481F}" type="pres">
      <dgm:prSet presAssocID="{B75D3A82-7CBA-434E-A527-BF9ED3155D7C}" presName="Name5" presStyleLbl="vennNode1" presStyleIdx="1" presStyleCnt="2" custLinFactNeighborX="36513" custLinFactNeighborY="-1153">
        <dgm:presLayoutVars>
          <dgm:bulletEnabled val="1"/>
        </dgm:presLayoutVars>
      </dgm:prSet>
      <dgm:spPr/>
    </dgm:pt>
  </dgm:ptLst>
  <dgm:cxnLst>
    <dgm:cxn modelId="{72D7E937-955F-49F4-A460-213AB280A177}" type="presOf" srcId="{B75D3A82-7CBA-434E-A527-BF9ED3155D7C}" destId="{C0E9DB4D-ED0C-4C5C-BAF4-6E935488481F}" srcOrd="0" destOrd="0" presId="urn:microsoft.com/office/officeart/2005/8/layout/venn3"/>
    <dgm:cxn modelId="{417DC247-6C10-4871-98FC-0740B6EFC54E}" type="presOf" srcId="{2D3818B7-58CC-47A4-B5B6-9D615DA47BA8}" destId="{10DBD5E5-1366-490F-B85F-643ED46699A5}" srcOrd="0" destOrd="0" presId="urn:microsoft.com/office/officeart/2005/8/layout/venn3"/>
    <dgm:cxn modelId="{D3EAAD68-573E-45DB-80D6-D64EBB0B01BF}" srcId="{C642118E-E5BA-4842-91B7-49A7B5D3EF43}" destId="{2D3818B7-58CC-47A4-B5B6-9D615DA47BA8}" srcOrd="0" destOrd="0" parTransId="{D98AD97B-2328-420F-8100-0E35F68BEEC4}" sibTransId="{876C481B-0AF2-44C4-BF9B-56BD85B581E3}"/>
    <dgm:cxn modelId="{CD89D384-AC8A-4DFE-89CB-EA2FECE59EA1}" srcId="{C642118E-E5BA-4842-91B7-49A7B5D3EF43}" destId="{B75D3A82-7CBA-434E-A527-BF9ED3155D7C}" srcOrd="1" destOrd="0" parTransId="{2335E9FB-1AB0-4A69-B8D3-5B374650D1A0}" sibTransId="{0D201BA1-C9CD-4C5E-A2BB-846593FA7095}"/>
    <dgm:cxn modelId="{CDC45492-55FA-414A-9BE4-37B2D91099CF}" type="presOf" srcId="{C642118E-E5BA-4842-91B7-49A7B5D3EF43}" destId="{CE5391BE-999A-4D82-887F-9F278D5FEB58}" srcOrd="0" destOrd="0" presId="urn:microsoft.com/office/officeart/2005/8/layout/venn3"/>
    <dgm:cxn modelId="{36C7AFDD-39D3-4E1D-B198-E3F4A3A3FF0B}" type="presParOf" srcId="{CE5391BE-999A-4D82-887F-9F278D5FEB58}" destId="{10DBD5E5-1366-490F-B85F-643ED46699A5}" srcOrd="0" destOrd="0" presId="urn:microsoft.com/office/officeart/2005/8/layout/venn3"/>
    <dgm:cxn modelId="{91836BD8-90B2-48E1-8C9C-2253A16FBD31}" type="presParOf" srcId="{CE5391BE-999A-4D82-887F-9F278D5FEB58}" destId="{57756140-B4A4-4E48-8F9E-C5B1C0612404}" srcOrd="1" destOrd="0" presId="urn:microsoft.com/office/officeart/2005/8/layout/venn3"/>
    <dgm:cxn modelId="{08110009-EA55-4D84-9787-F980A9F021A3}" type="presParOf" srcId="{CE5391BE-999A-4D82-887F-9F278D5FEB58}" destId="{C0E9DB4D-ED0C-4C5C-BAF4-6E935488481F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BD5E5-1366-490F-B85F-643ED46699A5}">
      <dsp:nvSpPr>
        <dsp:cNvPr id="0" name=""/>
        <dsp:cNvSpPr/>
      </dsp:nvSpPr>
      <dsp:spPr>
        <a:xfrm>
          <a:off x="503851" y="0"/>
          <a:ext cx="2427624" cy="2427624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00" tIns="25400" rIns="1336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Employees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59368" y="355517"/>
        <a:ext cx="1716590" cy="1716590"/>
      </dsp:txXfrm>
    </dsp:sp>
    <dsp:sp modelId="{C0E9DB4D-ED0C-4C5C-BAF4-6E935488481F}">
      <dsp:nvSpPr>
        <dsp:cNvPr id="0" name=""/>
        <dsp:cNvSpPr/>
      </dsp:nvSpPr>
      <dsp:spPr>
        <a:xfrm>
          <a:off x="2559530" y="0"/>
          <a:ext cx="2427624" cy="242762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00" tIns="25400" rIns="1336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Customers</a:t>
          </a:r>
        </a:p>
      </dsp:txBody>
      <dsp:txXfrm>
        <a:off x="2915047" y="355517"/>
        <a:ext cx="1716590" cy="171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9B366-DD78-4070-AE4B-D686DE0C5C85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12D7E-3E3B-4C04-97AD-626FC516597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3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740181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77915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31620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157516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405732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06873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7031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54812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382632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164296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18432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5173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2D7E-3E3B-4C04-97AD-626FC5165971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12: Using Set Operators</a:t>
            </a:r>
          </a:p>
        </p:txBody>
      </p:sp>
    </p:spTree>
    <p:extLst>
      <p:ext uri="{BB962C8B-B14F-4D97-AF65-F5344CB8AC3E}">
        <p14:creationId xmlns:p14="http://schemas.microsoft.com/office/powerpoint/2010/main" val="72199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operadores</a:t>
            </a:r>
            <a:r>
              <a:rPr lang="en-GB" dirty="0"/>
              <a:t> de set 
</a:t>
            </a:r>
          </a:p>
        </p:txBody>
      </p:sp>
    </p:spTree>
    <p:extLst>
      <p:ext uri="{BB962C8B-B14F-4D97-AF65-F5344CB8AC3E}">
        <p14:creationId xmlns:p14="http://schemas.microsoft.com/office/powerpoint/2010/main" val="127819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Uso de APPLY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Uso del operador APPLY</a:t>
            </a:r>
          </a:p>
          <a:p>
            <a:r>
              <a:rPr lang="es-GT" dirty="0"/>
              <a:t>Utilizar el operador CROSS APPLY</a:t>
            </a:r>
          </a:p>
          <a:p>
            <a:r>
              <a:rPr lang="es-GT" dirty="0"/>
              <a:t>Uso del operador APPLICACIÓN EXTERIOR</a:t>
            </a:r>
          </a:p>
          <a:p>
            <a:r>
              <a:rPr lang="es-GT" dirty="0"/>
              <a:t>Demostración: Uso de CROSS APPLY y </a:t>
            </a:r>
            <a:r>
              <a:rPr lang="en-GB" dirty="0"/>
              <a:t>OUTER APPLY</a:t>
            </a:r>
          </a:p>
        </p:txBody>
      </p:sp>
    </p:spTree>
    <p:extLst>
      <p:ext uri="{BB962C8B-B14F-4D97-AF65-F5344CB8AC3E}">
        <p14:creationId xmlns:p14="http://schemas.microsoft.com/office/powerpoint/2010/main" val="24504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del </a:t>
            </a:r>
            <a:r>
              <a:rPr lang="en-GB" dirty="0" err="1"/>
              <a:t>operador</a:t>
            </a:r>
            <a:r>
              <a:rPr lang="en-GB" dirty="0"/>
              <a:t> APPLY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dirty="0"/>
              <a:t>APPLY es un operador de tabla utilizado en la cláusula FROM</a:t>
            </a:r>
          </a:p>
          <a:p>
            <a:r>
              <a:rPr lang="es-GT" dirty="0"/>
              <a:t>Incluye CROSS APPLY y OUTER APPLY</a:t>
            </a:r>
          </a:p>
          <a:p>
            <a:r>
              <a:rPr lang="es-GT" dirty="0"/>
              <a:t>Funciona en dos tablas de entrada, izquierda y derecha</a:t>
            </a:r>
          </a:p>
          <a:p>
            <a:r>
              <a:rPr lang="es-GT" dirty="0"/>
              <a:t>La tabla derecha es a menudo una tabla derivada o una función de valor de tabla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67497" y="4755068"/>
            <a:ext cx="7735183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&lt;column_list&gt;</a:t>
            </a: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&lt;left_table&gt;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&lt;alias&gt;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CROSS/OUTER APPLY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&lt;derived_table_expression or inline_TVF&gt;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&lt;alias&gt;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1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Utilizar el operador CROSS APPLY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dirty="0"/>
              <a:t>CROSS APPLY aplica la expresión de tabla derecha a cada fila de la tabla izquierda</a:t>
            </a:r>
          </a:p>
          <a:p>
            <a:pPr lvl="1"/>
            <a:r>
              <a:rPr lang="es-GT" dirty="0"/>
              <a:t>Conceptualmente similar a CROSS JOIN entre dos tablas pero puede correlacionar datos entre fuentes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1865" y="3616659"/>
            <a:ext cx="8220270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supplierid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companyname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P.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P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productname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Suppliers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CROSS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APPLY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dbo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fn_TopProductsByShipper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supplierid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del </a:t>
            </a:r>
            <a:r>
              <a:rPr lang="en-GB" dirty="0" err="1"/>
              <a:t>operacor</a:t>
            </a:r>
            <a:r>
              <a:rPr lang="en-GB" dirty="0"/>
              <a:t> OUTER APPLY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dirty="0"/>
              <a:t>Conceptualmente similar a LEFT OUTER JOIN entre dos tablas</a:t>
            </a:r>
          </a:p>
          <a:p>
            <a:r>
              <a:rPr lang="es-GT" dirty="0"/>
              <a:t>LA APLICACIÓN EXTERNA añade un paso al procesamiento utilizado por CROSS APPLY:</a:t>
            </a:r>
          </a:p>
          <a:p>
            <a:pPr marL="746125" lvl="1" indent="-457200">
              <a:buFont typeface="+mj-lt"/>
              <a:buAutoNum type="arabicPeriod"/>
            </a:pPr>
            <a:r>
              <a:rPr lang="es-GT" dirty="0"/>
              <a:t>APPLICACIÓN EXTERNA aplica la expresión de tabla derecha a cada fila de la tabla izquierda</a:t>
            </a:r>
          </a:p>
          <a:p>
            <a:pPr marL="746125" lvl="1" indent="-457200">
              <a:buFont typeface="+mj-lt"/>
              <a:buAutoNum type="arabicPeriod"/>
            </a:pPr>
            <a:r>
              <a:rPr lang="es-GT" dirty="0"/>
              <a:t>APPLICACIÓN EXTERNA agrega filas para aquellos con NULL en columnas para la tabla derecha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85397" y="4726761"/>
            <a:ext cx="8220270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supplierid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companyname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P.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P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Suppliers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APPLY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dbo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fn_TopProductsByShipper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supplierid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5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Escribiendo consultas con el operador de UNION</a:t>
            </a:r>
          </a:p>
          <a:p>
            <a:r>
              <a:rPr lang="es-GT" dirty="0"/>
              <a:t>Utilizar EXCEPT y INTERSECT</a:t>
            </a:r>
          </a:p>
          <a:p>
            <a:r>
              <a:rPr lang="es-GT" dirty="0"/>
              <a:t>Uso de APPLY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23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-2"/>
            <a:ext cx="8369300" cy="740664"/>
          </a:xfrm>
        </p:spPr>
        <p:txBody>
          <a:bodyPr/>
          <a:lstStyle/>
          <a:p>
            <a:r>
              <a:rPr lang="es-GT" dirty="0"/>
              <a:t>Lección 1: Escribir consultas con el operador de UNION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Interacciones entre conjuntos</a:t>
            </a:r>
          </a:p>
          <a:p>
            <a:r>
              <a:rPr lang="es-GT" dirty="0"/>
              <a:t>Uso del operador UNION</a:t>
            </a:r>
          </a:p>
          <a:p>
            <a:r>
              <a:rPr lang="es-GT" dirty="0"/>
              <a:t>Utilización del operador UNION ALL</a:t>
            </a:r>
          </a:p>
        </p:txBody>
      </p:sp>
    </p:spTree>
    <p:extLst>
      <p:ext uri="{BB962C8B-B14F-4D97-AF65-F5344CB8AC3E}">
        <p14:creationId xmlns:p14="http://schemas.microsoft.com/office/powerpoint/2010/main" val="143109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Interacciones</a:t>
            </a:r>
            <a:r>
              <a:rPr lang="en-GB" dirty="0"/>
              <a:t> entre </a:t>
            </a:r>
            <a:r>
              <a:rPr lang="en-GB" dirty="0" err="1"/>
              <a:t>conjuntos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600" kern="0" dirty="0"/>
              <a:t>Los resultados de dos consultas de entrada pueden manipularse más</a:t>
            </a:r>
          </a:p>
          <a:p>
            <a:r>
              <a:rPr lang="es-GT" sz="2600" kern="0" dirty="0"/>
              <a:t>Los juegos pueden ser combinados, comparados o operados uno contra el otro</a:t>
            </a:r>
          </a:p>
          <a:p>
            <a:r>
              <a:rPr lang="es-GT" sz="2600" kern="0" dirty="0"/>
              <a:t>Ambos conjuntos deben tener el mismo número de columnas compatibles</a:t>
            </a:r>
          </a:p>
          <a:p>
            <a:r>
              <a:rPr lang="es-GT" sz="2600" kern="0" dirty="0"/>
              <a:t>ORDER BY no está permitido en las consultas de entrada, pero puede utilizarse para el resultado de la operación de conjunto</a:t>
            </a:r>
          </a:p>
          <a:p>
            <a:r>
              <a:rPr lang="es-GT" sz="2600" kern="0" dirty="0" err="1"/>
              <a:t>NULLs</a:t>
            </a:r>
            <a:r>
              <a:rPr lang="es-GT" sz="2600" kern="0" dirty="0"/>
              <a:t> considerados iguales cuando se comparan conjuntos</a:t>
            </a:r>
            <a:endParaRPr lang="en-US" sz="2600" kern="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06490" y="5322708"/>
            <a:ext cx="7959012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query_1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set_operator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query_2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&lt;sort_list&gt;]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del </a:t>
            </a:r>
            <a:r>
              <a:rPr lang="en-GB" dirty="0" err="1"/>
              <a:t>operador</a:t>
            </a:r>
            <a:r>
              <a:rPr lang="en-GB" dirty="0"/>
              <a:t> UNION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UNION devuelve un conjunto de resultados de filas distintas combinadas de ambos lados</a:t>
            </a:r>
          </a:p>
          <a:p>
            <a:r>
              <a:rPr lang="es-GT" kern="0" dirty="0"/>
              <a:t>Los Duplicados son eliminados durante el procesamiento de consultas (afecta el rendimiento)</a:t>
            </a:r>
            <a:endParaRPr lang="en-US" b="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06490" y="3500574"/>
            <a:ext cx="7959012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only distinct rows from both queries are returned</a:t>
            </a:r>
            <a:endParaRPr lang="en-US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UNION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Customers;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Utilización del operador UNION ALL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7059" y="3619292"/>
            <a:ext cx="7679094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all rows from both queries will be returned</a:t>
            </a:r>
            <a:endParaRPr lang="en-US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UNION ALL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Customers;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25513"/>
            <a:ext cx="7751762" cy="225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UNION ALL devuelve un conjunto de resultados con todas las filas de ambos conjuntos</a:t>
            </a:r>
          </a:p>
          <a:p>
            <a:r>
              <a:rPr lang="es-GT" kern="0" dirty="0"/>
              <a:t>Para evitar la penalización de rendimiento, utilice UNION ALL incluso si sabe que no hay duplicados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86033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Utilizar EXCEPT y INTERSECT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Uso del operador INTERSECT</a:t>
            </a:r>
          </a:p>
          <a:p>
            <a:r>
              <a:rPr lang="es-GT" dirty="0"/>
              <a:t>Uso del operador EXCEPT</a:t>
            </a:r>
          </a:p>
        </p:txBody>
      </p:sp>
    </p:spTree>
    <p:extLst>
      <p:ext uri="{BB962C8B-B14F-4D97-AF65-F5344CB8AC3E}">
        <p14:creationId xmlns:p14="http://schemas.microsoft.com/office/powerpoint/2010/main" val="15169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del </a:t>
            </a:r>
            <a:r>
              <a:rPr lang="en-GB" dirty="0" err="1"/>
              <a:t>operador</a:t>
            </a:r>
            <a:r>
              <a:rPr lang="en-GB" dirty="0"/>
              <a:t> INTERSECT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dirty="0"/>
              <a:t>INTERSECT devuelve sólo filas distintas que aparecen en ambos conjuntos de resultados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4502" y="2344044"/>
            <a:ext cx="8014996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only rows that exist in both queries will be returned</a:t>
            </a:r>
            <a:endParaRPr lang="en-US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INTERSECT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Customers;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el </a:t>
            </a:r>
            <a:r>
              <a:rPr lang="en-GB" dirty="0" err="1"/>
              <a:t>operador</a:t>
            </a:r>
            <a:r>
              <a:rPr lang="en-GB" dirty="0"/>
              <a:t> EXCEPT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EXCEPT devuelve sólo filas distintas que aparecen en el conjunto de la izquierda, pero no el derecho</a:t>
            </a:r>
          </a:p>
          <a:p>
            <a:pPr lvl="1"/>
            <a:r>
              <a:rPr lang="es-GT" sz="2000" kern="0" dirty="0"/>
              <a:t>Orden en que se especifican los conjuntos de asuntos</a:t>
            </a:r>
            <a:endParaRPr lang="en-US" sz="200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886407" y="4988594"/>
            <a:ext cx="7679094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only rows from Employees will be returned</a:t>
            </a:r>
            <a:endParaRPr lang="en-US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EXCEPT</a:t>
            </a:r>
            <a:endParaRPr lang="en-US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region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Customers;</a:t>
            </a:r>
            <a:endParaRPr lang="en-US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20322644"/>
              </p:ext>
            </p:extLst>
          </p:nvPr>
        </p:nvGraphicFramePr>
        <p:xfrm>
          <a:off x="1810138" y="2366200"/>
          <a:ext cx="5250026" cy="2428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3932719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240</TotalTime>
  <Words>677</Words>
  <Application>Microsoft Office PowerPoint</Application>
  <PresentationFormat>Presentación en pantalla (4:3)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Segoe UI</vt:lpstr>
      <vt:lpstr>Calibri</vt:lpstr>
      <vt:lpstr>Lucida Sans Unicode</vt:lpstr>
      <vt:lpstr>Arial</vt:lpstr>
      <vt:lpstr>Verdana</vt:lpstr>
      <vt:lpstr>Wingdings</vt:lpstr>
      <vt:lpstr>Times New Roman</vt:lpstr>
      <vt:lpstr>NG_MOC_Core_ModuleNew2</vt:lpstr>
      <vt:lpstr>Módulo 12</vt:lpstr>
      <vt:lpstr>Temas</vt:lpstr>
      <vt:lpstr>Lección 1: Escribir consultas con el operador de UNION</vt:lpstr>
      <vt:lpstr>Interacciones entre conjuntos</vt:lpstr>
      <vt:lpstr>Uso del operador UNION</vt:lpstr>
      <vt:lpstr>Utilización del operador UNION ALL</vt:lpstr>
      <vt:lpstr>Lección 2: Utilizar EXCEPT y INTERSECT</vt:lpstr>
      <vt:lpstr>Uso del operador INTERSECT</vt:lpstr>
      <vt:lpstr>Usar el operador EXCEPT</vt:lpstr>
      <vt:lpstr>Lección 3: Uso de APPLY</vt:lpstr>
      <vt:lpstr>Uso del operador APPLY</vt:lpstr>
      <vt:lpstr>Utilizar el operador CROSS APPLY</vt:lpstr>
      <vt:lpstr>Uso del operacor OUTER APPLY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12</dc:title>
  <dc:creator>Richard Strange</dc:creator>
  <cp:lastModifiedBy>Víctor Hugo Cárdenas Valenzuela</cp:lastModifiedBy>
  <cp:revision>12</cp:revision>
  <dcterms:created xsi:type="dcterms:W3CDTF">2014-08-05T11:20:42Z</dcterms:created>
  <dcterms:modified xsi:type="dcterms:W3CDTF">2018-01-06T03:20:55Z</dcterms:modified>
</cp:coreProperties>
</file>