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8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9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</p:sldMasterIdLst>
  <p:notesMasterIdLst>
    <p:notesMasterId r:id="rId36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29" autoAdjust="0"/>
  </p:normalViewPr>
  <p:slideViewPr>
    <p:cSldViewPr snapToGrid="0">
      <p:cViewPr varScale="1">
        <p:scale>
          <a:sx n="48" d="100"/>
          <a:sy n="48" d="100"/>
        </p:scale>
        <p:origin x="193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font" Target="fonts/font5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E275-5923-40A5-94AF-4FDE2CCA023D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60C12-D4AF-4F4B-B88A-DA25CE43A95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10159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066785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35479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69483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66401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3234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6517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11149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47845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1289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12587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76987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66336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92756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60C12-D4AF-4F4B-B88A-DA25CE43A959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13: Using Window Ranking, Offset,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4026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3108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96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372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43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4551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558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7852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518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878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8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02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0146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110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399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5803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6131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16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3882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4775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49922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9686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984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231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066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094031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6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836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815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271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4419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40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01792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71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6409110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2618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291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5282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058361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548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94782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701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085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4824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1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48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1910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416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536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328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4011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771124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99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7072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23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3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6206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49596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96828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98589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4094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9143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15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43083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6562807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119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04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776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8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16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45222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14027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4225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08250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127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309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438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987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6081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2832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0507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6929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7344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97181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13301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71776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754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7838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31480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2667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18757275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86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08853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1675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97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89482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80892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8087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487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623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972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6650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7356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5213771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642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40046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656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978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03156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62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2591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35606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14106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9686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9611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2973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0596365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9291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30278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4666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6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55757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0481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26720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501717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63699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13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632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4540638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4155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48847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542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790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651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28434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3443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01199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413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376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69016846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201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796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991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5704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637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64190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66275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23181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73656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8323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00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4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45862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8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857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768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8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5544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452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79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938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17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607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78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177370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1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19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435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9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30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7467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906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5549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8810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836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82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83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294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52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7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48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1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84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3185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2981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7737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4552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515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3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9488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370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716270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26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100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09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42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168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352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8829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38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365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130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993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21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435173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25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4268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02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99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7932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4634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9854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8893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49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9782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526927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92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7984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80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88459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4549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4100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6430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946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887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16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725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533840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88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1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8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2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84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268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37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2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94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4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88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1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6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078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5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1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72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1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43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GT" dirty="0"/>
              <a:t>Uso de funciones de clasificación de ventanas, desplazamiento y agregado 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1491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Definición de funciones de ventana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Una función de ventana es una función aplicada a una ventana o conjunto de filas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Las funciones de ventana incluyen funciones agregadas, de clasificación, de distribución y de compensación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Las funciones de la ventana dependen del conjunto creado por OVER ()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5424" y="4531290"/>
            <a:ext cx="7038490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RANK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DESC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pricerank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pricerank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2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agregadas</a:t>
            </a:r>
            <a:r>
              <a:rPr lang="en-GB" dirty="0"/>
              <a:t> de </a:t>
            </a:r>
            <a:r>
              <a:rPr lang="en-GB" dirty="0" err="1"/>
              <a:t>ventana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Similar a las funciones agregadas agrupadas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SUM, MIN, MAX, y así sucesivamente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Aplicada a las ventanas definidas por la cláusula OVER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Las funciones de agregado de ventanas soportan el </a:t>
            </a:r>
            <a:r>
              <a:rPr lang="es-GT" kern="0" dirty="0" err="1">
                <a:solidFill>
                  <a:srgbClr val="000000"/>
                </a:solidFill>
              </a:rPr>
              <a:t>particionamiento</a:t>
            </a:r>
            <a:r>
              <a:rPr lang="es-GT" kern="0" dirty="0">
                <a:solidFill>
                  <a:srgbClr val="000000"/>
                </a:solidFill>
              </a:rPr>
              <a:t>, la ordenación y el diseño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74871" y="4551427"/>
            <a:ext cx="7763069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custid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ordermonth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</a:t>
            </a:r>
            <a:r>
              <a:rPr lang="en-US" sz="200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		totalpercust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CustOrders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002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Funciones de clasificación de ventanas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90778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funciones de clasificación requieren una cláusula de orden de ventana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El particionamiento es opcional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Para mostrar los resultados en orden ordenado sigue siendo necesario ORDER BY!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95198"/>
              </p:ext>
            </p:extLst>
          </p:nvPr>
        </p:nvGraphicFramePr>
        <p:xfrm>
          <a:off x="802366" y="2854252"/>
          <a:ext cx="7517363" cy="3474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3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el Rank o posición de cada fila dentro de la partición de un conjunto de resultados.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DENSE_RANK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el rango de cada fila dentro de la partición de un conjunto de resultados. Puede incluir lazos. No incluirá las lagunas.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un número de fila secuencial único dentro de la partición basado en el orden actual.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Distribuye las filas de una partición ordenada en un número especificado de grupos. Devuelve el número del grupo al que pertenece la fila actual.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2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ce6d81c-772c-4496-9d6c-7fd437d24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Funciones de distribución de ventana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Las funciones de distribución de ventanas realizan análisis estadísticos en datos y requieren una cláusula de orden de ventana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Distribución de rango realizada con PERCENT_RANK y CUME_DIST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Distribución inversa realizada con PERCENTILE_CONT y PERCENTILE_DISC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5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31b53fa-d268-4819-98c0-2e59972a8d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Funciones de desplazamiento de ventana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74066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200" kern="0" dirty="0">
                <a:solidFill>
                  <a:srgbClr val="000000"/>
                </a:solidFill>
              </a:rPr>
              <a:t>Las funciones de desplazamiento de ventana permiten realizar comparaciones entre filas en un conjunto sin la necesidad de una unión automática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Las funciones de desplazamiento operan en una posición relativa a la fila actual, o al inicio o al final del marco de la ventana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7545"/>
              </p:ext>
            </p:extLst>
          </p:nvPr>
        </p:nvGraphicFramePr>
        <p:xfrm>
          <a:off x="693187" y="2876708"/>
          <a:ext cx="7517363" cy="402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8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Función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Descripción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una expresión de una fila anterior que es un desplazamiento definido de la fila actual. Devuelve NULL si no hay fila en la posición especificada.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una expresión de una fila posterior que es un desplazamiento definido de la fila actual. Devuelve NULL si no hay fila en la posición especificada.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el primer valor en el marco de la ventana actual. Requiere que el orden de las ventanas sea significativo.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Devuelve el último valor en el marco de la ventana actual. Requiere que el orden de las ventanas sea significativo.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87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b889ceaa-60ed-4919-877b-db5041bf6a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</a:t>
            </a:r>
            <a:r>
              <a:rPr lang="en-GB" dirty="0"/>
              <a:t>: </a:t>
            </a:r>
            <a:r>
              <a:rPr lang="en-GB" dirty="0" err="1"/>
              <a:t>Función</a:t>
            </a:r>
            <a:r>
              <a:rPr lang="en-GB" dirty="0"/>
              <a:t> de Ventana LEAD Offset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69925" y="1230366"/>
            <a:ext cx="7763069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employee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totalsales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currsales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LEAD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totalsales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employee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nextsales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OrdersByEmployeeYear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employee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95476" y="3254549"/>
            <a:ext cx="7763069" cy="297305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 orderyear currsales nextsales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 --------- --------- ---------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1        2006      38789.00  97533.58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1        2007      97533.58  65821.13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1        2008      65821.13  0.00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2        2006      22834.70  74958.60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2        2007      74958.60  79955.96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2        2008      79955.96  0.00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3        2006      19231.80  111788.61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3        2007      111788.61 82030.89</a:t>
            </a:r>
          </a:p>
        </p:txBody>
      </p:sp>
    </p:spTree>
    <p:extLst>
      <p:ext uri="{BB962C8B-B14F-4D97-AF65-F5344CB8AC3E}">
        <p14:creationId xmlns:p14="http://schemas.microsoft.com/office/powerpoint/2010/main" val="155065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Creación de Windows con OVER</a:t>
            </a:r>
          </a:p>
          <a:p>
            <a:r>
              <a:rPr lang="es-GT" dirty="0"/>
              <a:t>Exploración de funciones de ventana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8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Creación de Windows con OVER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SQL Server</a:t>
            </a:r>
          </a:p>
          <a:p>
            <a:r>
              <a:rPr lang="es-GT" dirty="0"/>
              <a:t>Componentes de ventana</a:t>
            </a:r>
          </a:p>
          <a:p>
            <a:r>
              <a:rPr lang="es-GT" dirty="0"/>
              <a:t>Uso de OVER</a:t>
            </a:r>
          </a:p>
          <a:p>
            <a:r>
              <a:rPr lang="es-GT" dirty="0"/>
              <a:t>Ventanas de partición</a:t>
            </a:r>
          </a:p>
          <a:p>
            <a:r>
              <a:rPr lang="es-GT" dirty="0"/>
              <a:t>Ordenación y Enmarco</a:t>
            </a:r>
          </a:p>
        </p:txBody>
      </p:sp>
    </p:spTree>
    <p:extLst>
      <p:ext uri="{BB962C8B-B14F-4D97-AF65-F5344CB8AC3E}">
        <p14:creationId xmlns:p14="http://schemas.microsoft.com/office/powerpoint/2010/main" val="26094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Ventana SQL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90465" y="4575022"/>
            <a:ext cx="7763069" cy="21099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BETWEEN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UNBOUNDED PRECEDING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CURRENT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RunningQty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CategoryQtyYear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Windows extiende el enfoque basado en T-SQL</a:t>
            </a:r>
          </a:p>
          <a:p>
            <a:r>
              <a:rPr lang="es-GT" sz="2400" kern="0" dirty="0"/>
              <a:t>Windows le permite especificar un pedido como parte de un cálculo, sin tener en cuenta el orden de entrada o el orden de salida final</a:t>
            </a:r>
          </a:p>
          <a:p>
            <a:r>
              <a:rPr lang="es-GT" sz="2400" kern="0" dirty="0"/>
              <a:t>Windows permite </a:t>
            </a:r>
            <a:r>
              <a:rPr lang="es-GT" sz="2400" kern="0" dirty="0" err="1"/>
              <a:t>particionar</a:t>
            </a:r>
            <a:r>
              <a:rPr lang="es-GT" sz="2400" kern="0" dirty="0"/>
              <a:t> y enmarcar las filas para soportar funciones</a:t>
            </a:r>
          </a:p>
          <a:p>
            <a:r>
              <a:rPr lang="es-GT" sz="2400" kern="0" dirty="0"/>
              <a:t>Las funciones de la ventana pueden simplificar las consultas que necesitan encontrar totales en ejecución, promedios móviles o lagunas en los datos</a:t>
            </a: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9007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Componentes</a:t>
            </a:r>
            <a:r>
              <a:rPr lang="en-GB" dirty="0"/>
              <a:t> de </a:t>
            </a:r>
            <a:r>
              <a:rPr lang="en-GB" dirty="0" err="1"/>
              <a:t>Ventana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 bwMode="auto">
          <a:xfrm>
            <a:off x="3601613" y="1621855"/>
            <a:ext cx="4231391" cy="4231391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341091" y="2452171"/>
            <a:ext cx="2757541" cy="260109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52108" y="3084964"/>
            <a:ext cx="1335505" cy="1335505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Relación conceptual entre elementos de ventana </a:t>
            </a:r>
            <a:r>
              <a:rPr lang="en-US" kern="0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636" y="2198255"/>
            <a:ext cx="28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Conjunto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(OVER)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636" y="2974155"/>
            <a:ext cx="2516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Particion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Ventana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(PARTITION BY)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636" y="4027055"/>
            <a:ext cx="2237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Marco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(ROWS BETWEEN)</a:t>
            </a:r>
          </a:p>
        </p:txBody>
      </p: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 flipV="1">
            <a:off x="3297066" y="2198256"/>
            <a:ext cx="2023079" cy="353942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5" idx="3"/>
          </p:cNvCxnSpPr>
          <p:nvPr/>
        </p:nvCxnSpPr>
        <p:spPr bwMode="auto">
          <a:xfrm flipV="1">
            <a:off x="2931646" y="2907188"/>
            <a:ext cx="2612919" cy="42091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6" idx="3"/>
          </p:cNvCxnSpPr>
          <p:nvPr/>
        </p:nvCxnSpPr>
        <p:spPr bwMode="auto">
          <a:xfrm flipV="1">
            <a:off x="2653428" y="3752718"/>
            <a:ext cx="3063880" cy="62828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412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OVER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200" kern="0" dirty="0">
                <a:solidFill>
                  <a:srgbClr val="000000"/>
                </a:solidFill>
              </a:rPr>
              <a:t>OVER define una ventana o conjunto de filas que debe utilizar una función de ventana, incluyendo cualquier orden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Con una cláusula de partición de ventana especificada, la cláusula OVER restringe el conjunto de filas a aquellos con los mismos valores en los elementos de </a:t>
            </a:r>
            <a:r>
              <a:rPr lang="es-GT" sz="2200" kern="0" dirty="0" err="1">
                <a:solidFill>
                  <a:srgbClr val="000000"/>
                </a:solidFill>
              </a:rPr>
              <a:t>particionamiento</a:t>
            </a:r>
            <a:endParaRPr lang="es-GT" sz="2200" kern="0" dirty="0">
              <a:solidFill>
                <a:srgbClr val="000000"/>
              </a:solidFill>
            </a:endParaRP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Por sí mismo, OVER () no está restringido e incluye todas las filas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Se pueden usar cláusulas OVER múltiples en una sola consulta, cada una con su propio </a:t>
            </a:r>
            <a:r>
              <a:rPr lang="es-GT" sz="2200" kern="0" dirty="0" err="1">
                <a:solidFill>
                  <a:srgbClr val="000000"/>
                </a:solidFill>
              </a:rPr>
              <a:t>particionamiento</a:t>
            </a:r>
            <a:r>
              <a:rPr lang="es-GT" sz="2200" kern="0" dirty="0">
                <a:solidFill>
                  <a:srgbClr val="000000"/>
                </a:solidFill>
              </a:rPr>
              <a:t> y ordenación, si es necesario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12040" y="5079126"/>
            <a:ext cx="6256338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[ &lt;PARTITION BY clause&gt; 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[ &lt;ORDER BY clause&gt; 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[ &lt;ROWS or RANGE clause&gt; 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36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02d40d2-1a9e-4f63-a9b4-602ccd710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Particionamiento</a:t>
            </a:r>
            <a:r>
              <a:rPr lang="en-GB" dirty="0"/>
              <a:t> de </a:t>
            </a:r>
            <a:r>
              <a:rPr lang="en-GB" dirty="0" err="1"/>
              <a:t>Ventana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159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El </a:t>
            </a:r>
            <a:r>
              <a:rPr lang="es-GT" sz="2400" kern="0" dirty="0" err="1">
                <a:solidFill>
                  <a:srgbClr val="000000"/>
                </a:solidFill>
              </a:rPr>
              <a:t>particionamiento</a:t>
            </a:r>
            <a:r>
              <a:rPr lang="es-GT" sz="2400" kern="0" dirty="0">
                <a:solidFill>
                  <a:srgbClr val="000000"/>
                </a:solidFill>
              </a:rPr>
              <a:t> limita un conjunto a filas con el mismo valor en la columna de </a:t>
            </a:r>
            <a:r>
              <a:rPr lang="es-GT" sz="2400" kern="0" dirty="0" err="1">
                <a:solidFill>
                  <a:srgbClr val="000000"/>
                </a:solidFill>
              </a:rPr>
              <a:t>particionamiento</a:t>
            </a:r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Utilice PARTITION BY en la cláusula OVER ()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Sin una cláusula PARTITION BY definida, OVER () crea una sola partición de todas las filas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43409" y="3135550"/>
            <a:ext cx="7176860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ordermonth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	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totalbycust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CustOrders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43409" y="4681464"/>
            <a:ext cx="7176860" cy="18861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 ordermonth              qty totalbycust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 ----------------------- --- -----------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2007-08-01 00:00:00.000 38  174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2007-10-01 00:00:00.000 41  174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2006-09-01 00:00:00.000 6   63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2007-08-01 00:00:00.000 18  63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      2006-11-01 00:00:00.000 24  359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      2007-04-01 00:00:00.000 30  359</a:t>
            </a:r>
          </a:p>
        </p:txBody>
      </p:sp>
    </p:spTree>
    <p:extLst>
      <p:ext uri="{BB962C8B-B14F-4D97-AF65-F5344CB8AC3E}">
        <p14:creationId xmlns:p14="http://schemas.microsoft.com/office/powerpoint/2010/main" val="389431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e0df380-db1d-478a-a616-b8633a3b9f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Orden y </a:t>
            </a:r>
            <a:r>
              <a:rPr lang="en-GB" dirty="0" err="1"/>
              <a:t>Enmarcado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>
            <a:noAutofit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El enmarcado de ventana le permite establecer límites de inicio y fin dentro de una partición de ventana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UNBOUNDED significa ir todo el camino al límite en la dirección especificada por PRECEDING o FOLLOWING (comienzo o final)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CURRENT ROW indica inicio o final en la fila actual en la partición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ROWS BETWEEN le permite definir un rango de filas entre dos puntos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El ordenamiento de ventanas proporciona un contexto al marco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 clasificación por un atributo permite una posición significativa de un límite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Sin ordenar, "empezar en la primera fila" no es útil porque un conjunto no tiene orden</a:t>
            </a:r>
            <a:endParaRPr 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Exploración de las funciones de la ventana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Definición de funciones de ventana</a:t>
            </a:r>
          </a:p>
          <a:p>
            <a:r>
              <a:rPr lang="es-GT" dirty="0"/>
              <a:t>Funciones agregadas de ventana</a:t>
            </a:r>
          </a:p>
          <a:p>
            <a:r>
              <a:rPr lang="es-GT" dirty="0"/>
              <a:t>Funciones de clasificación de ventanas</a:t>
            </a:r>
          </a:p>
          <a:p>
            <a:r>
              <a:rPr lang="es-GT" dirty="0"/>
              <a:t>Funciones de distribución de ventanas</a:t>
            </a:r>
          </a:p>
          <a:p>
            <a:r>
              <a:rPr lang="es-GT" dirty="0"/>
              <a:t>Funciones de desplazamiento de ventana</a:t>
            </a:r>
          </a:p>
        </p:txBody>
      </p:sp>
    </p:spTree>
    <p:extLst>
      <p:ext uri="{BB962C8B-B14F-4D97-AF65-F5344CB8AC3E}">
        <p14:creationId xmlns:p14="http://schemas.microsoft.com/office/powerpoint/2010/main" val="38185242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448</TotalTime>
  <Words>1203</Words>
  <Application>Microsoft Office PowerPoint</Application>
  <PresentationFormat>Presentación en pantalla (4:3)</PresentationFormat>
  <Paragraphs>183</Paragraphs>
  <Slides>15</Slides>
  <Notes>15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20</vt:i4>
      </vt:variant>
      <vt:variant>
        <vt:lpstr>Títulos de diapositiva</vt:lpstr>
      </vt:variant>
      <vt:variant>
        <vt:i4>15</vt:i4>
      </vt:variant>
    </vt:vector>
  </HeadingPairs>
  <TitlesOfParts>
    <vt:vector size="42" baseType="lpstr">
      <vt:lpstr>Segoe UI</vt:lpstr>
      <vt:lpstr>Calibri</vt:lpstr>
      <vt:lpstr>Lucida Sans Unicode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18_NG_MOC_Core_ModuleNew2</vt:lpstr>
      <vt:lpstr>19_NG_MOC_Core_ModuleNew2</vt:lpstr>
      <vt:lpstr>Módulo 13</vt:lpstr>
      <vt:lpstr>Temas</vt:lpstr>
      <vt:lpstr>Lección 1: Creación de Windows con OVER</vt:lpstr>
      <vt:lpstr>Ventana SQL</vt:lpstr>
      <vt:lpstr>Componentes de Ventana</vt:lpstr>
      <vt:lpstr>Usar OVER</vt:lpstr>
      <vt:lpstr>Particionamiento de Ventana</vt:lpstr>
      <vt:lpstr>Orden y Enmarcado</vt:lpstr>
      <vt:lpstr>Lección 2: Exploración de las funciones de la ventana</vt:lpstr>
      <vt:lpstr>Definición de funciones de ventana</vt:lpstr>
      <vt:lpstr>Funciones agregadas de ventana</vt:lpstr>
      <vt:lpstr>Funciones de clasificación de ventanas</vt:lpstr>
      <vt:lpstr>Funciones de distribución de ventana</vt:lpstr>
      <vt:lpstr>Funciones de desplazamiento de ventana</vt:lpstr>
      <vt:lpstr>Ejemplo: Función de Ventana LEAD Offset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13</dc:title>
  <dc:creator>Christopher Bartlett</dc:creator>
  <cp:lastModifiedBy>Víctor Hugo Cárdenas Valenzuela</cp:lastModifiedBy>
  <cp:revision>24</cp:revision>
  <dcterms:created xsi:type="dcterms:W3CDTF">2014-08-05T11:22:48Z</dcterms:created>
  <dcterms:modified xsi:type="dcterms:W3CDTF">2018-01-06T03:16:06Z</dcterms:modified>
</cp:coreProperties>
</file>