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5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theme/theme16.xml" ContentType="application/vnd.openxmlformats-officedocument.theme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  <p:sldMasterId id="2147483790" r:id="rId11"/>
    <p:sldMasterId id="2147483803" r:id="rId12"/>
    <p:sldMasterId id="2147483816" r:id="rId13"/>
    <p:sldMasterId id="2147483829" r:id="rId14"/>
    <p:sldMasterId id="2147483842" r:id="rId15"/>
    <p:sldMasterId id="2147483855" r:id="rId16"/>
    <p:sldMasterId id="2147483868" r:id="rId17"/>
  </p:sldMasterIdLst>
  <p:notesMasterIdLst>
    <p:notesMasterId r:id="rId30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4" r:id="rId25"/>
    <p:sldId id="265" r:id="rId26"/>
    <p:sldId id="266" r:id="rId27"/>
    <p:sldId id="267" r:id="rId28"/>
    <p:sldId id="268" r:id="rId29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Lucida Sans Unicode" panose="020B0602030504020204" pitchFamily="34" charset="0"/>
      <p:regular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44" autoAdjust="0"/>
  </p:normalViewPr>
  <p:slideViewPr>
    <p:cSldViewPr snapToGrid="0">
      <p:cViewPr varScale="1">
        <p:scale>
          <a:sx n="47" d="100"/>
          <a:sy n="47" d="100"/>
        </p:scale>
        <p:origin x="196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font" Target="fonts/font6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0E7C-210E-4CD3-BB6E-6606ADEE8228}" type="datetimeFigureOut">
              <a:rPr lang="en-GB" smtClean="0"/>
              <a:t>05/01/2018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24443-70CC-4758-86E3-43BE75388698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2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24443-70CC-4758-86E3-43BE75388698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14: Pivoting and Grouping Sets</a:t>
            </a:r>
          </a:p>
        </p:txBody>
      </p:sp>
    </p:spTree>
    <p:extLst>
      <p:ext uri="{BB962C8B-B14F-4D97-AF65-F5344CB8AC3E}">
        <p14:creationId xmlns:p14="http://schemas.microsoft.com/office/powerpoint/2010/main" val="1733766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24443-70CC-4758-86E3-43BE75388698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14: Pivoting and Grouping Sets</a:t>
            </a:r>
          </a:p>
        </p:txBody>
      </p:sp>
    </p:spTree>
    <p:extLst>
      <p:ext uri="{BB962C8B-B14F-4D97-AF65-F5344CB8AC3E}">
        <p14:creationId xmlns:p14="http://schemas.microsoft.com/office/powerpoint/2010/main" val="721185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24443-70CC-4758-86E3-43BE75388698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14: Pivoting and Grouping Sets</a:t>
            </a:r>
          </a:p>
        </p:txBody>
      </p:sp>
    </p:spTree>
    <p:extLst>
      <p:ext uri="{BB962C8B-B14F-4D97-AF65-F5344CB8AC3E}">
        <p14:creationId xmlns:p14="http://schemas.microsoft.com/office/powerpoint/2010/main" val="185267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24443-70CC-4758-86E3-43BE75388698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14: Pivoting and Grouping Sets</a:t>
            </a:r>
          </a:p>
        </p:txBody>
      </p:sp>
    </p:spTree>
    <p:extLst>
      <p:ext uri="{BB962C8B-B14F-4D97-AF65-F5344CB8AC3E}">
        <p14:creationId xmlns:p14="http://schemas.microsoft.com/office/powerpoint/2010/main" val="236832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24443-70CC-4758-86E3-43BE75388698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14: Pivoting and Grouping Sets</a:t>
            </a:r>
          </a:p>
        </p:txBody>
      </p:sp>
    </p:spTree>
    <p:extLst>
      <p:ext uri="{BB962C8B-B14F-4D97-AF65-F5344CB8AC3E}">
        <p14:creationId xmlns:p14="http://schemas.microsoft.com/office/powerpoint/2010/main" val="297761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24443-70CC-4758-86E3-43BE75388698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14: Pivoting and Grouping Sets</a:t>
            </a:r>
          </a:p>
        </p:txBody>
      </p:sp>
    </p:spTree>
    <p:extLst>
      <p:ext uri="{BB962C8B-B14F-4D97-AF65-F5344CB8AC3E}">
        <p14:creationId xmlns:p14="http://schemas.microsoft.com/office/powerpoint/2010/main" val="37666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24443-70CC-4758-86E3-43BE75388698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14: Pivoting and Grouping Sets</a:t>
            </a:r>
          </a:p>
        </p:txBody>
      </p:sp>
    </p:spTree>
    <p:extLst>
      <p:ext uri="{BB962C8B-B14F-4D97-AF65-F5344CB8AC3E}">
        <p14:creationId xmlns:p14="http://schemas.microsoft.com/office/powerpoint/2010/main" val="378228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24443-70CC-4758-86E3-43BE75388698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14: Pivoting and Grouping Sets</a:t>
            </a:r>
          </a:p>
        </p:txBody>
      </p:sp>
    </p:spTree>
    <p:extLst>
      <p:ext uri="{BB962C8B-B14F-4D97-AF65-F5344CB8AC3E}">
        <p14:creationId xmlns:p14="http://schemas.microsoft.com/office/powerpoint/2010/main" val="70946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24443-70CC-4758-86E3-43BE75388698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14: Pivoting and Grouping Sets</a:t>
            </a:r>
          </a:p>
        </p:txBody>
      </p:sp>
    </p:spTree>
    <p:extLst>
      <p:ext uri="{BB962C8B-B14F-4D97-AF65-F5344CB8AC3E}">
        <p14:creationId xmlns:p14="http://schemas.microsoft.com/office/powerpoint/2010/main" val="399474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24443-70CC-4758-86E3-43BE75388698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14: Pivoting and Grouping Sets</a:t>
            </a:r>
          </a:p>
        </p:txBody>
      </p:sp>
    </p:spTree>
    <p:extLst>
      <p:ext uri="{BB962C8B-B14F-4D97-AF65-F5344CB8AC3E}">
        <p14:creationId xmlns:p14="http://schemas.microsoft.com/office/powerpoint/2010/main" val="163809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24443-70CC-4758-86E3-43BE75388698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14: Pivoting and Grouping Sets</a:t>
            </a:r>
          </a:p>
        </p:txBody>
      </p:sp>
    </p:spTree>
    <p:extLst>
      <p:ext uri="{BB962C8B-B14F-4D97-AF65-F5344CB8AC3E}">
        <p14:creationId xmlns:p14="http://schemas.microsoft.com/office/powerpoint/2010/main" val="1174225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24443-70CC-4758-86E3-43BE75388698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14: Pivoting and Grouping Sets</a:t>
            </a:r>
          </a:p>
        </p:txBody>
      </p:sp>
    </p:spTree>
    <p:extLst>
      <p:ext uri="{BB962C8B-B14F-4D97-AF65-F5344CB8AC3E}">
        <p14:creationId xmlns:p14="http://schemas.microsoft.com/office/powerpoint/2010/main" val="152554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6754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2132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8003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220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89809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76507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23069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47163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6272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0186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271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01913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023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7405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50572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0876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953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0663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75653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34281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4074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5672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9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62869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489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7030880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1961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32728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856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9277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08385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82907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345254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41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99898127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1602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721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213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2704108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7112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49719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9371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992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99723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74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1626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707170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4571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3056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361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99354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6729399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028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46886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4629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52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58552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30933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47791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82822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01401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5810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1999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308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99695418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4274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384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3105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4122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245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48346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2886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67361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75439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1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2034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43678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091685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5282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084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00590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9803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2740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008794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90605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78091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42119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5313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53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229047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9502108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5942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22355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83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2685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2666114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8093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23764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71642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94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8200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80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3291181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1407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4270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8883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8423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468850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66369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2139300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0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5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95377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4465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8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5105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76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33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43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35326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64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059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20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4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63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888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524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0996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2962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903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448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84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690313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136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2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552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28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97288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8781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8687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2887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324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069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1639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06747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635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188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03529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424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486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45676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483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6627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29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818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1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2994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911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052319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909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8313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378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882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08610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5526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1798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768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0628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53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4157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078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753263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77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38699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713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423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84487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8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3058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8931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8196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414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076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865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5212724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466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3895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344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0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36789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79172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4703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8205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82676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788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409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764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295426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0092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81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8.xml"/><Relationship Id="rId3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91.xml"/><Relationship Id="rId6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195.xml"/><Relationship Id="rId10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94.xml"/><Relationship Id="rId9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60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78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789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048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78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991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1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696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859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523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22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338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7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039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31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0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/>
              <a:t>Pivoting and Grouping Sets
</a:t>
            </a:r>
          </a:p>
        </p:txBody>
      </p:sp>
    </p:spTree>
    <p:extLst>
      <p:ext uri="{BB962C8B-B14F-4D97-AF65-F5344CB8AC3E}">
        <p14:creationId xmlns:p14="http://schemas.microsoft.com/office/powerpoint/2010/main" val="201231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3041c20-056d-400d-9dea-ea04d2188b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Escribir consultas con conjuntos de agrupaciones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98212" y="1029672"/>
            <a:ext cx="8504594" cy="5262509"/>
            <a:chOff x="298212" y="1029672"/>
            <a:chExt cx="8504594" cy="5262509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98212" y="1029672"/>
              <a:ext cx="8504594" cy="1374636"/>
            </a:xfrm>
            <a:prstGeom prst="roundRect">
              <a:avLst>
                <a:gd name="adj" fmla="val 709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SELECT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Category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,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Cust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,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lang="en-US" sz="2000" b="1" dirty="0">
                  <a:solidFill>
                    <a:srgbClr val="FF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SUM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(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Qty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)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AS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TotalQty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FROM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Sales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.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CategorySales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GROUP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BY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GROUPING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SETS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((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Category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),(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Cust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),());</a:t>
              </a:r>
              <a:endPara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98212" y="2679765"/>
              <a:ext cx="8504594" cy="3612416"/>
            </a:xfrm>
            <a:prstGeom prst="roundRect">
              <a:avLst>
                <a:gd name="adj" fmla="val 709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Category        Cust        TotalQty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--------------- ----------- -----------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NULL            NULL        999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NULL            1           80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NULL            2           12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NULL            3           154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NULL            4           241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NULL            5           512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Beverages       NULL        513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Condiments      NULL        114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Confections     NULL        372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065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CUBE y  ROLLUP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376" y="866425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CUBE proporciona acceso directo para definir grupos de conjuntos dada una lista de columnas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Todas las combinaciones posibles de conjuntos de agrupamiento creados</a:t>
            </a: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s-GT" sz="24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ROLLUP proporciona un acceso directo para definir grupos de conjuntos, crea combinaciones suponiendo que las columnas de entrada forman una jerarquía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8788" y="2498001"/>
            <a:ext cx="7779224" cy="13746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Category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SUM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TotalQty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CategorySales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CUBE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Category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50376" y="5378450"/>
            <a:ext cx="7779224" cy="13746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Category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SUM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TotalQty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CategorySales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ROLLUP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Category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568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GROUPING_ID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8741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Los conjuntos de agrupación múltiple presentan un problema al identificar la fuente de cada fila en el conjunto de resultados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Los valores NULL pueden provenir de los datos de origen o pueden ser un marcador de posición en el conjunto de agrupación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 función GROUPING_ID proporciona un método para marcar una fila con un 1 o 0 para identificar de qué conjunto de agrupación es miembro la fila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07644" y="4614159"/>
            <a:ext cx="7728711" cy="201400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GROUPING_ID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grpCat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	 		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GROUPING_ID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grpCust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Category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SUM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TotalQty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CategorySales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CUBE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Category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475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Escribir consultas con PIVOT y UNPIVOT</a:t>
            </a:r>
          </a:p>
          <a:p>
            <a:r>
              <a:rPr lang="es-GT" dirty="0"/>
              <a:t>Trabajar con conjuntos de agrupación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56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49" y="-2"/>
            <a:ext cx="8245475" cy="740664"/>
          </a:xfrm>
        </p:spPr>
        <p:txBody>
          <a:bodyPr/>
          <a:lstStyle/>
          <a:p>
            <a:r>
              <a:rPr lang="es-GT" dirty="0"/>
              <a:t>Lección 1: Escribir consultas con PIVOT y UNPIVOT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¿Qué es </a:t>
            </a:r>
            <a:r>
              <a:rPr lang="es-GT" dirty="0" err="1"/>
              <a:t>pivoting</a:t>
            </a:r>
            <a:r>
              <a:rPr lang="es-GT" dirty="0"/>
              <a:t>?</a:t>
            </a:r>
          </a:p>
          <a:p>
            <a:r>
              <a:rPr lang="es-GT" dirty="0"/>
              <a:t>Elementos de PIVOT</a:t>
            </a:r>
          </a:p>
          <a:p>
            <a:r>
              <a:rPr lang="es-GT" dirty="0"/>
              <a:t>Escribiendo consultas con UNPIVOT</a:t>
            </a:r>
          </a:p>
        </p:txBody>
      </p:sp>
    </p:spTree>
    <p:extLst>
      <p:ext uri="{BB962C8B-B14F-4D97-AF65-F5344CB8AC3E}">
        <p14:creationId xmlns:p14="http://schemas.microsoft.com/office/powerpoint/2010/main" val="182076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 </a:t>
            </a:r>
            <a:r>
              <a:rPr lang="en-GB" dirty="0" err="1"/>
              <a:t>es</a:t>
            </a:r>
            <a:r>
              <a:rPr lang="en-GB" dirty="0"/>
              <a:t> pivoting?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2931059"/>
            <a:ext cx="23812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2931059"/>
            <a:ext cx="27146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8788" y="89693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200" kern="0" dirty="0"/>
              <a:t>Los datos que se trasladan están moviéndose desde una orientación basada en filas a una orientación basada en columnas</a:t>
            </a:r>
          </a:p>
          <a:p>
            <a:r>
              <a:rPr lang="es-GT" sz="2200" kern="0" dirty="0"/>
              <a:t>Los valores distintos de una sola columna se proyectan como encabezados para otras columnas-pueden incluir agregación</a:t>
            </a:r>
            <a:endParaRPr lang="en-US" sz="2200" b="0" kern="0" dirty="0"/>
          </a:p>
        </p:txBody>
      </p:sp>
      <p:sp>
        <p:nvSpPr>
          <p:cNvPr id="9" name="Bent-Up Arrow 8"/>
          <p:cNvSpPr/>
          <p:nvPr/>
        </p:nvSpPr>
        <p:spPr bwMode="auto">
          <a:xfrm>
            <a:off x="4186237" y="5450423"/>
            <a:ext cx="2428875" cy="400050"/>
          </a:xfrm>
          <a:prstGeom prst="bentUp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1611" y="6139574"/>
            <a:ext cx="1708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Pivoted data</a:t>
            </a:r>
          </a:p>
        </p:txBody>
      </p:sp>
    </p:spTree>
    <p:extLst>
      <p:ext uri="{BB962C8B-B14F-4D97-AF65-F5344CB8AC3E}">
        <p14:creationId xmlns:p14="http://schemas.microsoft.com/office/powerpoint/2010/main" val="21174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Elementos</a:t>
            </a:r>
            <a:r>
              <a:rPr lang="en-GB" dirty="0"/>
              <a:t> de PIVOT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s-GT" kern="0" dirty="0">
                <a:solidFill>
                  <a:srgbClr val="000000"/>
                </a:solidFill>
              </a:rPr>
              <a:t>El pivoteo incluye tres fases: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GT" kern="0" dirty="0">
                <a:solidFill>
                  <a:srgbClr val="000000"/>
                </a:solidFill>
              </a:rPr>
              <a:t>El agrupamiento determina qué elemento obtiene una fila en el conjunto de resultados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GT" kern="0" dirty="0">
                <a:solidFill>
                  <a:srgbClr val="000000"/>
                </a:solidFill>
              </a:rPr>
              <a:t>La dispersión proporciona los distintos valores que se pueden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GT" kern="0" dirty="0">
                <a:solidFill>
                  <a:srgbClr val="000000"/>
                </a:solidFill>
              </a:rPr>
              <a:t>La agregación realiza una función de agregación (tal como SUM)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2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4e934af-1aab-4e98-9d1c-631a788e7dd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Elementos</a:t>
            </a:r>
            <a:r>
              <a:rPr lang="en-GB" dirty="0"/>
              <a:t> de PIVOT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925" y="998546"/>
            <a:ext cx="8027987" cy="5307628"/>
            <a:chOff x="415925" y="998546"/>
            <a:chExt cx="8027987" cy="5307628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415925" y="998546"/>
              <a:ext cx="6256338" cy="2014002"/>
            </a:xfrm>
            <a:prstGeom prst="roundRect">
              <a:avLst>
                <a:gd name="adj" fmla="val 709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SELECT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 Category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,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[2006]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,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[2007]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,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[2008]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FROM 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(</a:t>
              </a: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SELECT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 Category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,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Qty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,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Orderyear 	</a:t>
              </a: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FROM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Sales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.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CategoryQtyYear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)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AS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D 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PIVOT(</a:t>
              </a:r>
              <a:r>
                <a:rPr lang="en-US" sz="2000" b="1" dirty="0">
                  <a:solidFill>
                    <a:srgbClr val="FF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SUM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(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QTY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)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FOR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orderyear 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	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</a:t>
              </a: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(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[2006]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,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[2007]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,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[2008]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))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AS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pvt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ORDER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BY</a:t>
              </a:r>
              <a:r>
                <a:rPr lang="en-US" sz="2000" b="1" dirty="0">
                  <a:solidFill>
                    <a:prstClr val="black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Category</a:t>
              </a:r>
              <a:r>
                <a:rPr lang="en-US" sz="2000" b="1" dirty="0">
                  <a:solidFill>
                    <a:srgbClr val="80808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;</a:t>
              </a:r>
              <a:endPara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187574" y="3333124"/>
              <a:ext cx="6256338" cy="2973050"/>
            </a:xfrm>
            <a:prstGeom prst="roundRect">
              <a:avLst>
                <a:gd name="adj" fmla="val 709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Category       2006  2007 2008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-------------- ----- ---- ----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Beverages       1842 3996 3694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Condiments      962  2895 1441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Confections     1357 4137 2412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Dairy Products  2086 4374 2689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Grains/Cereals  549  2636 1377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Meat/Poultry    950  2189 1060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Produce         549  1583 858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Seafood         1286 3679 2716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2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Escribiendo</a:t>
            </a:r>
            <a:r>
              <a:rPr lang="en-GB" dirty="0"/>
              <a:t> </a:t>
            </a:r>
            <a:r>
              <a:rPr lang="en-GB" dirty="0" err="1"/>
              <a:t>consultas</a:t>
            </a:r>
            <a:r>
              <a:rPr lang="en-GB" dirty="0"/>
              <a:t> con UNPIVOT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8354136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Los datos no dinámicos están rotando datos desde una orientación basada en columnas a una orientación basada en filas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Difunde o divide valores de una fila de origen en una o más filas de destino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Cada fila de origen se convierte en una o más filas en el conjunto de resultados en función del número de columnas que se giran</a:t>
            </a:r>
          </a:p>
          <a:p>
            <a:pPr lvl="0"/>
            <a:r>
              <a:rPr lang="es-GT" kern="0" dirty="0" err="1">
                <a:solidFill>
                  <a:srgbClr val="000000"/>
                </a:solidFill>
              </a:rPr>
              <a:t>Unpivoting</a:t>
            </a:r>
            <a:r>
              <a:rPr lang="es-GT" kern="0" dirty="0">
                <a:solidFill>
                  <a:srgbClr val="000000"/>
                </a:solidFill>
              </a:rPr>
              <a:t> incluye tres elementos: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Columnas de origen que no se han intercambiado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Nombre a asignar a la nueva columna de valores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Nombre que se va a asignar a las columnas de nombres</a:t>
            </a:r>
            <a:endParaRPr lang="en-US" sz="20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Trabajar con conjuntos de agrupaciones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Escribir consultas con conjuntos de agrupaciones</a:t>
            </a:r>
          </a:p>
          <a:p>
            <a:r>
              <a:rPr lang="es-GT" dirty="0"/>
              <a:t>CUBE y ROLLUP</a:t>
            </a:r>
          </a:p>
          <a:p>
            <a:r>
              <a:rPr lang="es-GT" dirty="0"/>
              <a:t>GROUPING_ID</a:t>
            </a:r>
          </a:p>
        </p:txBody>
      </p:sp>
    </p:spTree>
    <p:extLst>
      <p:ext uri="{BB962C8B-B14F-4D97-AF65-F5344CB8AC3E}">
        <p14:creationId xmlns:p14="http://schemas.microsoft.com/office/powerpoint/2010/main" val="375026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Escribir consultas con conjuntos de agrupaciones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GROUPING SETS crea </a:t>
            </a:r>
            <a:r>
              <a:rPr lang="es-GT" sz="2400" kern="0" dirty="0" err="1">
                <a:solidFill>
                  <a:srgbClr val="000000"/>
                </a:solidFill>
              </a:rPr>
              <a:t>subcláusulas</a:t>
            </a:r>
            <a:r>
              <a:rPr lang="es-GT" sz="2400" kern="0" dirty="0">
                <a:solidFill>
                  <a:srgbClr val="000000"/>
                </a:solidFill>
              </a:rPr>
              <a:t> en la cláusula T-SQL GROUP BY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Permite que se definan múltiples agrupaciones en la misma consulta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Alternativa al uso de UNION ALL para combinar múltiples salidas (cada una con diferentes GROUP BY) en un resultado</a:t>
            </a:r>
            <a:r>
              <a:rPr lang="en-US" sz="2400" kern="0" dirty="0">
                <a:solidFill>
                  <a:srgbClr val="000000"/>
                </a:solidFill>
              </a:rPr>
              <a:t>set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19703" y="4051766"/>
            <a:ext cx="8504594" cy="265336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column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list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with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aggregate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&lt;source&gt;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GROUPING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SETS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endParaRPr lang="en-US" sz="2000" b="1" dirty="0">
              <a:solidFill>
                <a:srgbClr val="0000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(&lt;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column_name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&gt;),</a:t>
            </a:r>
            <a:r>
              <a:rPr lang="en-US" sz="2000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--one or more columns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(&lt;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column_name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&gt;),</a:t>
            </a:r>
            <a:r>
              <a:rPr lang="en-US" sz="2000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--one or more columns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empty parentheses if aggregating all rows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3275966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407</TotalTime>
  <Words>720</Words>
  <Application>Microsoft Office PowerPoint</Application>
  <PresentationFormat>Presentación en pantalla (4:3)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17</vt:i4>
      </vt:variant>
      <vt:variant>
        <vt:lpstr>Títulos de diapositiva</vt:lpstr>
      </vt:variant>
      <vt:variant>
        <vt:i4>12</vt:i4>
      </vt:variant>
    </vt:vector>
  </HeadingPairs>
  <TitlesOfParts>
    <vt:vector size="36" baseType="lpstr">
      <vt:lpstr>Segoe UI</vt:lpstr>
      <vt:lpstr>Calibri</vt:lpstr>
      <vt:lpstr>Lucida Sans Unicode</vt:lpstr>
      <vt:lpstr>Arial</vt:lpstr>
      <vt:lpstr>Verdana</vt:lpstr>
      <vt:lpstr>Wingdings</vt:lpstr>
      <vt:lpstr>Times New Roman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7_NG_MOC_Core_ModuleNew2</vt:lpstr>
      <vt:lpstr>8_NG_MOC_Core_ModuleNew2</vt:lpstr>
      <vt:lpstr>9_NG_MOC_Core_ModuleNew2</vt:lpstr>
      <vt:lpstr>10_NG_MOC_Core_ModuleNew2</vt:lpstr>
      <vt:lpstr>11_NG_MOC_Core_ModuleNew2</vt:lpstr>
      <vt:lpstr>12_NG_MOC_Core_ModuleNew2</vt:lpstr>
      <vt:lpstr>13_NG_MOC_Core_ModuleNew2</vt:lpstr>
      <vt:lpstr>14_NG_MOC_Core_ModuleNew2</vt:lpstr>
      <vt:lpstr>15_NG_MOC_Core_ModuleNew2</vt:lpstr>
      <vt:lpstr>16_NG_MOC_Core_ModuleNew2</vt:lpstr>
      <vt:lpstr>Módulo 14</vt:lpstr>
      <vt:lpstr>Temas</vt:lpstr>
      <vt:lpstr>Lección 1: Escribir consultas con PIVOT y UNPIVOT</vt:lpstr>
      <vt:lpstr>Que es pivoting?</vt:lpstr>
      <vt:lpstr>Elementos de PIVOT</vt:lpstr>
      <vt:lpstr>Elementos de PIVOT</vt:lpstr>
      <vt:lpstr>Escribiendo consultas con UNPIVOT</vt:lpstr>
      <vt:lpstr>Lección 2: Trabajar con conjuntos de agrupaciones</vt:lpstr>
      <vt:lpstr>Escribir consultas con conjuntos de agrupaciones</vt:lpstr>
      <vt:lpstr>Escribir consultas con conjuntos de agrupaciones</vt:lpstr>
      <vt:lpstr>CUBE y  ROLLUP</vt:lpstr>
      <vt:lpstr>GROUPING_ID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14</dc:title>
  <dc:creator>Christopher Bartlett</dc:creator>
  <cp:lastModifiedBy>Víctor Hugo Cárdenas Valenzuela</cp:lastModifiedBy>
  <cp:revision>13</cp:revision>
  <dcterms:created xsi:type="dcterms:W3CDTF">2014-08-05T12:48:27Z</dcterms:created>
  <dcterms:modified xsi:type="dcterms:W3CDTF">2018-01-06T02:29:18Z</dcterms:modified>
</cp:coreProperties>
</file>