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4.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theme/theme15.xml" ContentType="application/vnd.openxmlformats-officedocument.theme+xml"/>
  <Override PartName="/ppt/theme/theme1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 id="2147483673" r:id="rId2"/>
    <p:sldMasterId id="2147483686" r:id="rId3"/>
    <p:sldMasterId id="2147483699" r:id="rId4"/>
    <p:sldMasterId id="2147483712" r:id="rId5"/>
    <p:sldMasterId id="2147483738" r:id="rId6"/>
    <p:sldMasterId id="2147483751" r:id="rId7"/>
    <p:sldMasterId id="2147483764" r:id="rId8"/>
    <p:sldMasterId id="2147483790" r:id="rId9"/>
    <p:sldMasterId id="2147483803" r:id="rId10"/>
    <p:sldMasterId id="2147483816" r:id="rId11"/>
    <p:sldMasterId id="2147483842" r:id="rId12"/>
    <p:sldMasterId id="2147483855" r:id="rId13"/>
    <p:sldMasterId id="2147483868" r:id="rId14"/>
    <p:sldMasterId id="2147483894" r:id="rId15"/>
  </p:sldMasterIdLst>
  <p:notesMasterIdLst>
    <p:notesMasterId r:id="rId30"/>
  </p:notesMasterIdLst>
  <p:sldIdLst>
    <p:sldId id="256" r:id="rId16"/>
    <p:sldId id="257" r:id="rId17"/>
    <p:sldId id="258" r:id="rId18"/>
    <p:sldId id="259" r:id="rId19"/>
    <p:sldId id="260" r:id="rId20"/>
    <p:sldId id="262" r:id="rId21"/>
    <p:sldId id="263" r:id="rId22"/>
    <p:sldId id="264" r:id="rId23"/>
    <p:sldId id="266" r:id="rId24"/>
    <p:sldId id="267" r:id="rId25"/>
    <p:sldId id="268" r:id="rId26"/>
    <p:sldId id="270" r:id="rId27"/>
    <p:sldId id="271" r:id="rId28"/>
    <p:sldId id="272" r:id="rId29"/>
  </p:sldIdLst>
  <p:sldSz cx="9144000" cy="6858000" type="screen4x3"/>
  <p:notesSz cx="6858000" cy="9144000"/>
  <p:embeddedFontLst>
    <p:embeddedFont>
      <p:font typeface="Segoe UI" panose="020B0502040204020203" pitchFamily="34" charset="0"/>
      <p:regular r:id="rId31"/>
      <p:bold r:id="rId32"/>
      <p:italic r:id="rId33"/>
      <p:boldItalic r:id="rId34"/>
    </p:embeddedFont>
    <p:embeddedFont>
      <p:font typeface="Calibri" panose="020F0502020204030204" pitchFamily="34" charset="0"/>
      <p:regular r:id="rId35"/>
      <p:bold r:id="rId36"/>
      <p:italic r:id="rId37"/>
      <p:boldItalic r:id="rId38"/>
    </p:embeddedFont>
    <p:embeddedFont>
      <p:font typeface="Lucida Sans Unicode" panose="020B0602030504020204" pitchFamily="34" charset="0"/>
      <p:regular r:id="rId39"/>
    </p:embeddedFont>
    <p:embeddedFont>
      <p:font typeface="Verdana" panose="020B0604030504040204" pitchFamily="34" charset="0"/>
      <p:regular r:id="rId40"/>
      <p:bold r:id="rId41"/>
      <p:italic r:id="rId42"/>
      <p:boldItalic r:id="rId4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59" autoAdjust="0"/>
    <p:restoredTop sz="78479" autoAdjust="0"/>
  </p:normalViewPr>
  <p:slideViewPr>
    <p:cSldViewPr snapToGrid="0">
      <p:cViewPr varScale="1">
        <p:scale>
          <a:sx n="53" d="100"/>
          <a:sy n="53" d="100"/>
        </p:scale>
        <p:origin x="1152" y="66"/>
      </p:cViewPr>
      <p:guideLst>
        <p:guide orient="horz" pos="2160"/>
        <p:guide pos="2880"/>
      </p:guideLst>
    </p:cSldViewPr>
  </p:slideViewPr>
  <p:outlineViewPr>
    <p:cViewPr>
      <p:scale>
        <a:sx n="33" d="100"/>
        <a:sy n="33" d="100"/>
      </p:scale>
      <p:origin x="0" y="-2832"/>
    </p:cViewPr>
  </p:outlineViewPr>
  <p:notesTextViewPr>
    <p:cViewPr>
      <p:scale>
        <a:sx n="1" d="1"/>
        <a:sy n="1" d="1"/>
      </p:scale>
      <p:origin x="0" y="0"/>
    </p:cViewPr>
  </p:notesTextViewPr>
  <p:notesViewPr>
    <p:cSldViewPr snapToGrid="0">
      <p:cViewPr>
        <p:scale>
          <a:sx n="70" d="100"/>
          <a:sy n="70" d="100"/>
        </p:scale>
        <p:origin x="-2971" y="-19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 Target="slides/slide3.xml"/><Relationship Id="rId26" Type="http://schemas.openxmlformats.org/officeDocument/2006/relationships/slide" Target="slides/slide11.xml"/><Relationship Id="rId39" Type="http://schemas.openxmlformats.org/officeDocument/2006/relationships/font" Target="fonts/font9.fntdata"/><Relationship Id="rId3" Type="http://schemas.openxmlformats.org/officeDocument/2006/relationships/slideMaster" Target="slideMasters/slideMaster3.xml"/><Relationship Id="rId21" Type="http://schemas.openxmlformats.org/officeDocument/2006/relationships/slide" Target="slides/slide6.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2.xml"/><Relationship Id="rId25" Type="http://schemas.openxmlformats.org/officeDocument/2006/relationships/slide" Target="slides/slide10.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xml"/><Relationship Id="rId20" Type="http://schemas.openxmlformats.org/officeDocument/2006/relationships/slide" Target="slides/slide5.xml"/><Relationship Id="rId29" Type="http://schemas.openxmlformats.org/officeDocument/2006/relationships/slide" Target="slides/slide14.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9.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8.xml"/><Relationship Id="rId28" Type="http://schemas.openxmlformats.org/officeDocument/2006/relationships/slide" Target="slides/slide13.xml"/><Relationship Id="rId36" Type="http://schemas.openxmlformats.org/officeDocument/2006/relationships/font" Target="fonts/font6.fntdata"/><Relationship Id="rId10" Type="http://schemas.openxmlformats.org/officeDocument/2006/relationships/slideMaster" Target="slideMasters/slideMaster10.xml"/><Relationship Id="rId19" Type="http://schemas.openxmlformats.org/officeDocument/2006/relationships/slide" Target="slides/slide4.xml"/><Relationship Id="rId31" Type="http://schemas.openxmlformats.org/officeDocument/2006/relationships/font" Target="fonts/font1.fntdata"/><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7.xml"/><Relationship Id="rId27" Type="http://schemas.openxmlformats.org/officeDocument/2006/relationships/slide" Target="slides/slide12.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97F4B3-FE48-4828-9F22-9E24592D7048}" type="datetimeFigureOut">
              <a:rPr lang="en-GB" smtClean="0"/>
              <a:t>05/01/2018</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40DD4A-F70D-4607-8D97-45D735E79D69}" type="slidenum">
              <a:rPr lang="en-GB" smtClean="0"/>
              <a:t>‹Nº›</a:t>
            </a:fld>
            <a:endParaRPr lang="en-GB" dirty="0"/>
          </a:p>
        </p:txBody>
      </p:sp>
    </p:spTree>
    <p:extLst>
      <p:ext uri="{BB962C8B-B14F-4D97-AF65-F5344CB8AC3E}">
        <p14:creationId xmlns:p14="http://schemas.microsoft.com/office/powerpoint/2010/main" val="3423496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A40DD4A-F70D-4607-8D97-45D735E79D69}"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15: Executing Stored Procedures</a:t>
            </a:r>
          </a:p>
        </p:txBody>
      </p:sp>
    </p:spTree>
    <p:extLst>
      <p:ext uri="{BB962C8B-B14F-4D97-AF65-F5344CB8AC3E}">
        <p14:creationId xmlns:p14="http://schemas.microsoft.com/office/powerpoint/2010/main" val="7935798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3A40DD4A-F70D-4607-8D97-45D735E79D69}"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15: Executing Stored Procedures</a:t>
            </a:r>
          </a:p>
        </p:txBody>
      </p:sp>
    </p:spTree>
    <p:extLst>
      <p:ext uri="{BB962C8B-B14F-4D97-AF65-F5344CB8AC3E}">
        <p14:creationId xmlns:p14="http://schemas.microsoft.com/office/powerpoint/2010/main" val="33443405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3A40DD4A-F70D-4607-8D97-45D735E79D69}"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15: Executing Stored Procedures</a:t>
            </a:r>
          </a:p>
        </p:txBody>
      </p:sp>
    </p:spTree>
    <p:extLst>
      <p:ext uri="{BB962C8B-B14F-4D97-AF65-F5344CB8AC3E}">
        <p14:creationId xmlns:p14="http://schemas.microsoft.com/office/powerpoint/2010/main" val="26756568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3A40DD4A-F70D-4607-8D97-45D735E79D69}"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15: Executing Stored Procedures</a:t>
            </a:r>
          </a:p>
        </p:txBody>
      </p:sp>
    </p:spTree>
    <p:extLst>
      <p:ext uri="{BB962C8B-B14F-4D97-AF65-F5344CB8AC3E}">
        <p14:creationId xmlns:p14="http://schemas.microsoft.com/office/powerpoint/2010/main" val="15135342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A40DD4A-F70D-4607-8D97-45D735E79D69}"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15: Executing Stored Procedures</a:t>
            </a:r>
          </a:p>
        </p:txBody>
      </p:sp>
    </p:spTree>
    <p:extLst>
      <p:ext uri="{BB962C8B-B14F-4D97-AF65-F5344CB8AC3E}">
        <p14:creationId xmlns:p14="http://schemas.microsoft.com/office/powerpoint/2010/main" val="25420227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3A40DD4A-F70D-4607-8D97-45D735E79D69}"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15: Executing Stored Procedures</a:t>
            </a:r>
          </a:p>
        </p:txBody>
      </p:sp>
    </p:spTree>
    <p:extLst>
      <p:ext uri="{BB962C8B-B14F-4D97-AF65-F5344CB8AC3E}">
        <p14:creationId xmlns:p14="http://schemas.microsoft.com/office/powerpoint/2010/main" val="3173148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3A40DD4A-F70D-4607-8D97-45D735E79D69}"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15: Executing Stored Procedures</a:t>
            </a:r>
          </a:p>
        </p:txBody>
      </p:sp>
    </p:spTree>
    <p:extLst>
      <p:ext uri="{BB962C8B-B14F-4D97-AF65-F5344CB8AC3E}">
        <p14:creationId xmlns:p14="http://schemas.microsoft.com/office/powerpoint/2010/main" val="3015580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3A40DD4A-F70D-4607-8D97-45D735E79D69}"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15: Executing Stored Procedures</a:t>
            </a:r>
          </a:p>
        </p:txBody>
      </p:sp>
    </p:spTree>
    <p:extLst>
      <p:ext uri="{BB962C8B-B14F-4D97-AF65-F5344CB8AC3E}">
        <p14:creationId xmlns:p14="http://schemas.microsoft.com/office/powerpoint/2010/main" val="41417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3A40DD4A-F70D-4607-8D97-45D735E79D69}"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15: Executing Stored Procedures</a:t>
            </a:r>
          </a:p>
        </p:txBody>
      </p:sp>
    </p:spTree>
    <p:extLst>
      <p:ext uri="{BB962C8B-B14F-4D97-AF65-F5344CB8AC3E}">
        <p14:creationId xmlns:p14="http://schemas.microsoft.com/office/powerpoint/2010/main" val="3389498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A40DD4A-F70D-4607-8D97-45D735E79D69}"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15: Executing Stored Procedures</a:t>
            </a:r>
          </a:p>
        </p:txBody>
      </p:sp>
    </p:spTree>
    <p:extLst>
      <p:ext uri="{BB962C8B-B14F-4D97-AF65-F5344CB8AC3E}">
        <p14:creationId xmlns:p14="http://schemas.microsoft.com/office/powerpoint/2010/main" val="556340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3A40DD4A-F70D-4607-8D97-45D735E79D69}"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15: Executing Stored Procedures</a:t>
            </a:r>
          </a:p>
        </p:txBody>
      </p:sp>
    </p:spTree>
    <p:extLst>
      <p:ext uri="{BB962C8B-B14F-4D97-AF65-F5344CB8AC3E}">
        <p14:creationId xmlns:p14="http://schemas.microsoft.com/office/powerpoint/2010/main" val="37322354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A40DD4A-F70D-4607-8D97-45D735E79D69}"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15: Executing Stored Procedures</a:t>
            </a:r>
          </a:p>
        </p:txBody>
      </p:sp>
    </p:spTree>
    <p:extLst>
      <p:ext uri="{BB962C8B-B14F-4D97-AF65-F5344CB8AC3E}">
        <p14:creationId xmlns:p14="http://schemas.microsoft.com/office/powerpoint/2010/main" val="2083419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A40DD4A-F70D-4607-8D97-45D735E79D69}"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15: Executing Stored Procedures</a:t>
            </a:r>
          </a:p>
        </p:txBody>
      </p:sp>
    </p:spTree>
    <p:extLst>
      <p:ext uri="{BB962C8B-B14F-4D97-AF65-F5344CB8AC3E}">
        <p14:creationId xmlns:p14="http://schemas.microsoft.com/office/powerpoint/2010/main" val="41619986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A40DD4A-F70D-4607-8D97-45D735E79D69}" type="slidenum">
              <a:rPr lang="en-GB" smtClean="0"/>
              <a:t>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15: Executing Stored Procedures</a:t>
            </a:r>
          </a:p>
        </p:txBody>
      </p:sp>
    </p:spTree>
    <p:extLst>
      <p:ext uri="{BB962C8B-B14F-4D97-AF65-F5344CB8AC3E}">
        <p14:creationId xmlns:p14="http://schemas.microsoft.com/office/powerpoint/2010/main" val="1493330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124118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31748082"/>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79795682"/>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08718610"/>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54458336"/>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9558347"/>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7432195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31428690"/>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46044517"/>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02213675"/>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649271406"/>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959715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85507115"/>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75105778"/>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627778791"/>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64888583"/>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73891889"/>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1071669"/>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74545"/>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93329993"/>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22973670"/>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08434242"/>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641021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707577728"/>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33957951"/>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002619272"/>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0718957"/>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150613966"/>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3757272"/>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32534147"/>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85013330"/>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1098016"/>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180833037"/>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455651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1884087"/>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07469435"/>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31659149"/>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552739176"/>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929163347"/>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19136856"/>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65652228"/>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6498124"/>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01177949"/>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19210912"/>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26227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90722523"/>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90076410"/>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62332474"/>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53388803"/>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503881"/>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93993434"/>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27754897"/>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22015362"/>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825267729"/>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54305527"/>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168894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206584814"/>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10414919"/>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099326"/>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21919937"/>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30237766"/>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47199440"/>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19553308"/>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977201458"/>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598771434"/>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13045574"/>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8841411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9990884"/>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82859308"/>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1915134"/>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78192595"/>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901677"/>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73360408"/>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77730862"/>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10106012"/>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91628013"/>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652846235"/>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1803941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48388575"/>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49537763"/>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946747382"/>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83506306"/>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94453521"/>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81248118"/>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7174023"/>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20148656"/>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85640162"/>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6163100"/>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544347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69949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4710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19854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339911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91811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2330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52697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599463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7836282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43024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1252597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0214465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08081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77428720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7021362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16725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993719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5649088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8468215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4743351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3084505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28557324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9877333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663497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8158238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71116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9400350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0892568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643507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599968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5013456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9707192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55856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5062508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049928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4338569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8290350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52887813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2022448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8523764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507557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679489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2875123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7892120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974688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6643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5044946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17278223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15121518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607359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74909865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943562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9981062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8678439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334807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0489092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6323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892453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180460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519231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75862773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73719274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6485584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32673633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8224720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657364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5465698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7432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3055639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8201311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19832862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584744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1602800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51975114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09200796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929545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98456892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84673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9581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67654256"/>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0440891"/>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152576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1997330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19032580"/>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3053638"/>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5389815"/>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54985253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131428393"/>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1489059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955587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theme" Target="../theme/theme15.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739895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69713764"/>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92641901"/>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77783048"/>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81237567"/>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76138397"/>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37559393"/>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5489855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19640098"/>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87481131"/>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6439253"/>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27737382"/>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05685784"/>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27349133"/>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31681396"/>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8.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s-GT" dirty="0"/>
              <a:t>Módulo 15 </a:t>
            </a:r>
            <a:endParaRPr lang="en-GB" dirty="0"/>
          </a:p>
        </p:txBody>
      </p:sp>
      <p:sp>
        <p:nvSpPr>
          <p:cNvPr id="3" name="Subtitle 2"/>
          <p:cNvSpPr>
            <a:spLocks noGrp="1"/>
          </p:cNvSpPr>
          <p:nvPr>
            <p:ph type="subTitle" sz="quarter" idx="1"/>
          </p:nvPr>
        </p:nvSpPr>
        <p:spPr/>
        <p:txBody>
          <a:bodyPr/>
          <a:lstStyle/>
          <a:p>
            <a:pPr lvl="0"/>
            <a:r>
              <a:rPr lang="es-GT" dirty="0"/>
              <a:t>Ejecución de procedimientos almacenados</a:t>
            </a:r>
          </a:p>
        </p:txBody>
      </p:sp>
    </p:spTree>
    <p:extLst>
      <p:ext uri="{BB962C8B-B14F-4D97-AF65-F5344CB8AC3E}">
        <p14:creationId xmlns:p14="http://schemas.microsoft.com/office/powerpoint/2010/main" val="1740133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GT" sz="2800" dirty="0">
                <a:solidFill>
                  <a:schemeClr val="bg1"/>
                </a:solidFill>
                <a:effectLst/>
                <a:latin typeface="Segoe UI" pitchFamily="34" charset="0"/>
                <a:ea typeface="Segoe UI" pitchFamily="34" charset="0"/>
                <a:cs typeface="Segoe UI" pitchFamily="34" charset="0"/>
              </a:rPr>
              <a:t>Crear procedimientos para devolver filas</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285750" lvl="0" indent="-285750"/>
            <a:r>
              <a:rPr lang="es-GT" sz="2400" kern="0" dirty="0">
                <a:solidFill>
                  <a:srgbClr val="000000"/>
                </a:solidFill>
              </a:rPr>
              <a:t>Los procedimientos almacenados pueden ser encapsulados para declaraciones SELECT simples o complejas</a:t>
            </a:r>
          </a:p>
          <a:p>
            <a:pPr marL="285750" lvl="0" indent="-285750"/>
            <a:r>
              <a:rPr lang="es-GT" sz="2400" kern="0" dirty="0">
                <a:solidFill>
                  <a:srgbClr val="000000"/>
                </a:solidFill>
              </a:rPr>
              <a:t>Los procedimientos pueden incluir parámetros de entrada y salida, así como valores de retorno</a:t>
            </a:r>
          </a:p>
          <a:p>
            <a:pPr marL="285750" lvl="0" indent="-285750"/>
            <a:r>
              <a:rPr lang="es-GT" sz="2400" kern="0" dirty="0">
                <a:solidFill>
                  <a:srgbClr val="000000"/>
                </a:solidFill>
              </a:rPr>
              <a:t>Utilice la instrucción CREATE PROCEDURE:</a:t>
            </a:r>
          </a:p>
          <a:p>
            <a:pPr marL="285750" lvl="0" indent="-285750"/>
            <a:endParaRPr lang="es-GT" sz="2400" kern="0" dirty="0">
              <a:solidFill>
                <a:srgbClr val="000000"/>
              </a:solidFill>
            </a:endParaRPr>
          </a:p>
          <a:p>
            <a:pPr marL="285750" lvl="0" indent="-285750"/>
            <a:endParaRPr lang="es-GT" sz="2400" kern="0" dirty="0">
              <a:solidFill>
                <a:srgbClr val="000000"/>
              </a:solidFill>
            </a:endParaRPr>
          </a:p>
          <a:p>
            <a:pPr marL="285750" lvl="0" indent="-285750"/>
            <a:endParaRPr lang="es-GT" sz="2400" kern="0" dirty="0">
              <a:solidFill>
                <a:srgbClr val="000000"/>
              </a:solidFill>
            </a:endParaRPr>
          </a:p>
          <a:p>
            <a:pPr marL="285750" lvl="0" indent="-285750"/>
            <a:r>
              <a:rPr lang="es-GT" sz="2400" kern="0" dirty="0">
                <a:solidFill>
                  <a:srgbClr val="000000"/>
                </a:solidFill>
              </a:rPr>
              <a:t>Modificar el diseño del procedimiento con la instrucción ALTER PROCEDURE</a:t>
            </a:r>
          </a:p>
          <a:p>
            <a:pPr marL="569913" lvl="1" indent="-285750"/>
            <a:r>
              <a:rPr lang="es-GT" kern="0" dirty="0">
                <a:solidFill>
                  <a:srgbClr val="000000"/>
                </a:solidFill>
              </a:rPr>
              <a:t>No hay necesidad de soltar, recrear</a:t>
            </a:r>
            <a:endParaRPr lang="en-US" kern="0" dirty="0">
              <a:solidFill>
                <a:srgbClr val="000000"/>
              </a:solidFill>
            </a:endParaRPr>
          </a:p>
        </p:txBody>
      </p:sp>
      <p:sp>
        <p:nvSpPr>
          <p:cNvPr id="5" name="AutoShape 3"/>
          <p:cNvSpPr>
            <a:spLocks noChangeArrowheads="1"/>
          </p:cNvSpPr>
          <p:nvPr/>
        </p:nvSpPr>
        <p:spPr bwMode="auto">
          <a:xfrm>
            <a:off x="701674" y="3448055"/>
            <a:ext cx="7345045" cy="124676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CREATE</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PROCEDURE</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808080"/>
                </a:solidFill>
                <a:latin typeface="Lucida Sans Unicode" panose="020B0602030504020204" pitchFamily="34" charset="0"/>
                <a:cs typeface="Lucida Sans Unicode" panose="020B0602030504020204" pitchFamily="34" charset="0"/>
              </a:rPr>
              <a:t>&lt;</a:t>
            </a:r>
            <a:r>
              <a:rPr lang="en-US" b="1" dirty="0">
                <a:solidFill>
                  <a:srgbClr val="FF00FF"/>
                </a:solidFill>
                <a:latin typeface="Lucida Sans Unicode" panose="020B0602030504020204" pitchFamily="34" charset="0"/>
                <a:cs typeface="Lucida Sans Unicode" panose="020B0602030504020204" pitchFamily="34" charset="0"/>
              </a:rPr>
              <a:t>schema_name</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proc_name</a:t>
            </a:r>
            <a:r>
              <a:rPr lang="en-US" b="1" dirty="0">
                <a:solidFill>
                  <a:srgbClr val="808080"/>
                </a:solidFill>
                <a:latin typeface="Lucida Sans Unicode" panose="020B0602030504020204" pitchFamily="34" charset="0"/>
                <a:cs typeface="Lucida Sans Unicode" panose="020B0602030504020204" pitchFamily="34" charset="0"/>
              </a:rPr>
              <a:t>&gt;</a:t>
            </a:r>
          </a:p>
          <a:p>
            <a:pPr lvl="0" fontAlgn="base">
              <a:spcBef>
                <a:spcPct val="0"/>
              </a:spcBef>
              <a:spcAft>
                <a:spcPct val="0"/>
              </a:spcAft>
            </a:pPr>
            <a:r>
              <a:rPr lang="en-US" b="1" dirty="0">
                <a:solidFill>
                  <a:srgbClr val="808080"/>
                </a:solidFill>
                <a:latin typeface="Lucida Sans Unicode" panose="020B0602030504020204" pitchFamily="34" charset="0"/>
                <a:cs typeface="Lucida Sans Unicode" panose="020B0602030504020204" pitchFamily="34" charset="0"/>
              </a:rPr>
              <a:t>(&lt;</a:t>
            </a:r>
            <a:r>
              <a:rPr lang="en-US" b="1" dirty="0">
                <a:solidFill>
                  <a:prstClr val="black"/>
                </a:solidFill>
                <a:latin typeface="Lucida Sans Unicode" panose="020B0602030504020204" pitchFamily="34" charset="0"/>
                <a:cs typeface="Lucida Sans Unicode" panose="020B0602030504020204" pitchFamily="34" charset="0"/>
              </a:rPr>
              <a:t>parameter_list</a:t>
            </a:r>
            <a:r>
              <a:rPr lang="en-US" b="1" dirty="0">
                <a:solidFill>
                  <a:srgbClr val="808080"/>
                </a:solidFill>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AS</a:t>
            </a:r>
          </a:p>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SELECT</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808080"/>
                </a:solidFill>
                <a:latin typeface="Lucida Sans Unicode" panose="020B0602030504020204" pitchFamily="34" charset="0"/>
                <a:cs typeface="Lucida Sans Unicode" panose="020B0602030504020204" pitchFamily="34" charset="0"/>
              </a:rPr>
              <a:t>&lt;</a:t>
            </a:r>
            <a:r>
              <a:rPr lang="en-US" b="1" dirty="0">
                <a:solidFill>
                  <a:prstClr val="black"/>
                </a:solidFill>
                <a:latin typeface="Lucida Sans Unicode" panose="020B0602030504020204" pitchFamily="34" charset="0"/>
                <a:cs typeface="Lucida Sans Unicode" panose="020B0602030504020204" pitchFamily="34" charset="0"/>
              </a:rPr>
              <a:t>body </a:t>
            </a:r>
            <a:r>
              <a:rPr lang="en-US" b="1" dirty="0">
                <a:solidFill>
                  <a:srgbClr val="0000FF"/>
                </a:solidFill>
                <a:latin typeface="Lucida Sans Unicode" panose="020B0602030504020204" pitchFamily="34" charset="0"/>
                <a:cs typeface="Lucida Sans Unicode" panose="020B0602030504020204" pitchFamily="34" charset="0"/>
              </a:rPr>
              <a:t>of</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SELECT</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statement</a:t>
            </a:r>
            <a:r>
              <a:rPr lang="en-US" b="1" dirty="0">
                <a:solidFill>
                  <a:srgbClr val="808080"/>
                </a:solidFill>
                <a:latin typeface="Lucida Sans Unicode" panose="020B0602030504020204" pitchFamily="34" charset="0"/>
                <a:cs typeface="Lucida Sans Unicode" panose="020B0602030504020204" pitchFamily="34" charset="0"/>
              </a:rPr>
              <a:t>&gt;;</a:t>
            </a:r>
          </a:p>
        </p:txBody>
      </p:sp>
    </p:spTree>
    <p:extLst>
      <p:ext uri="{BB962C8B-B14F-4D97-AF65-F5344CB8AC3E}">
        <p14:creationId xmlns:p14="http://schemas.microsoft.com/office/powerpoint/2010/main" val="1041336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eaLnBrk="1" fontAlgn="base" hangingPunct="1"/>
            <a:r>
              <a:rPr lang="es-GT" sz="2800" dirty="0">
                <a:solidFill>
                  <a:schemeClr val="bg1"/>
                </a:solidFill>
                <a:effectLst/>
                <a:latin typeface="Segoe UI" pitchFamily="34" charset="0"/>
                <a:ea typeface="Segoe UI" pitchFamily="34" charset="0"/>
                <a:cs typeface="Segoe UI" pitchFamily="34" charset="0"/>
              </a:rPr>
              <a:t>Crear procedimientos que acepten parámetros </a:t>
            </a:r>
            <a:endParaRPr lang="es-GT" sz="2800" dirty="0">
              <a:effectLst/>
            </a:endParaRPr>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s-GT" sz="2500" kern="0" dirty="0">
                <a:solidFill>
                  <a:srgbClr val="000000"/>
                </a:solidFill>
              </a:rPr>
              <a:t>Los parámetros de entrada pasados ​​al procedimiento lógicamente se comportan como variables locales dentro del código de procedimiento</a:t>
            </a:r>
          </a:p>
          <a:p>
            <a:pPr lvl="0"/>
            <a:r>
              <a:rPr lang="es-GT" sz="2500" kern="0" dirty="0">
                <a:solidFill>
                  <a:srgbClr val="000000"/>
                </a:solidFill>
              </a:rPr>
              <a:t>Asignar nombre con @</a:t>
            </a:r>
            <a:r>
              <a:rPr lang="es-GT" sz="2500" kern="0" dirty="0" err="1">
                <a:solidFill>
                  <a:srgbClr val="000000"/>
                </a:solidFill>
              </a:rPr>
              <a:t>prefix</a:t>
            </a:r>
            <a:r>
              <a:rPr lang="es-GT" sz="2500" kern="0" dirty="0">
                <a:solidFill>
                  <a:srgbClr val="000000"/>
                </a:solidFill>
              </a:rPr>
              <a:t>, tipo de datos en el encabezado del procedimiento</a:t>
            </a:r>
          </a:p>
          <a:p>
            <a:pPr lvl="0"/>
            <a:r>
              <a:rPr lang="es-GT" sz="2500" kern="0" dirty="0">
                <a:solidFill>
                  <a:srgbClr val="000000"/>
                </a:solidFill>
              </a:rPr>
              <a:t>Consulte el parámetro en el cuerpo del procedimiento </a:t>
            </a:r>
          </a:p>
        </p:txBody>
      </p:sp>
      <p:sp>
        <p:nvSpPr>
          <p:cNvPr id="5" name="AutoShape 3"/>
          <p:cNvSpPr>
            <a:spLocks noChangeArrowheads="1"/>
          </p:cNvSpPr>
          <p:nvPr/>
        </p:nvSpPr>
        <p:spPr bwMode="auto">
          <a:xfrm>
            <a:off x="865505" y="4575022"/>
            <a:ext cx="7345045" cy="2109907"/>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CREATE</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PROCEDURE</a:t>
            </a:r>
            <a:r>
              <a:rPr lang="en-US" b="1" dirty="0">
                <a:solidFill>
                  <a:prstClr val="black"/>
                </a:solidFill>
                <a:latin typeface="Lucida Sans Unicode" panose="020B0602030504020204" pitchFamily="34" charset="0"/>
                <a:cs typeface="Lucida Sans Unicode" panose="020B0602030504020204" pitchFamily="34" charset="0"/>
              </a:rPr>
              <a:t> Production</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ProdsByCategory</a:t>
            </a:r>
          </a:p>
          <a:p>
            <a:pPr lvl="0" fontAlgn="base">
              <a:spcBef>
                <a:spcPct val="0"/>
              </a:spcBef>
              <a:spcAft>
                <a:spcPct val="0"/>
              </a:spcAft>
            </a:pP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@numrows </a:t>
            </a:r>
            <a:r>
              <a:rPr lang="en-US" b="1" dirty="0">
                <a:solidFill>
                  <a:srgbClr val="0000FF"/>
                </a:solidFill>
                <a:latin typeface="Lucida Sans Unicode" panose="020B0602030504020204" pitchFamily="34" charset="0"/>
                <a:cs typeface="Lucida Sans Unicode" panose="020B0602030504020204" pitchFamily="34" charset="0"/>
              </a:rPr>
              <a:t>AS</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int</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@catid </a:t>
            </a:r>
            <a:r>
              <a:rPr lang="en-US" b="1" dirty="0">
                <a:solidFill>
                  <a:srgbClr val="0000FF"/>
                </a:solidFill>
                <a:latin typeface="Lucida Sans Unicode" panose="020B0602030504020204" pitchFamily="34" charset="0"/>
                <a:cs typeface="Lucida Sans Unicode" panose="020B0602030504020204" pitchFamily="34" charset="0"/>
              </a:rPr>
              <a:t>AS</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int</a:t>
            </a:r>
            <a:r>
              <a:rPr lang="en-US" b="1" dirty="0">
                <a:solidFill>
                  <a:srgbClr val="808080"/>
                </a:solidFill>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AS</a:t>
            </a:r>
          </a:p>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SELECT</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TOP</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@numrows</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productid</a:t>
            </a:r>
            <a:r>
              <a:rPr lang="en-US" b="1" dirty="0">
                <a:solidFill>
                  <a:srgbClr val="808080"/>
                </a:solidFill>
                <a:latin typeface="Lucida Sans Unicode" panose="020B0602030504020204" pitchFamily="34" charset="0"/>
                <a:cs typeface="Lucida Sans Unicode" panose="020B0602030504020204" pitchFamily="34" charset="0"/>
              </a:rPr>
              <a:t>,</a:t>
            </a:r>
            <a:endParaRPr lang="en-US" b="1" dirty="0">
              <a:solidFill>
                <a:prstClr val="black"/>
              </a:solidFill>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lang="en-US" b="1" dirty="0">
                <a:solidFill>
                  <a:prstClr val="black"/>
                </a:solidFill>
                <a:latin typeface="Lucida Sans Unicode" panose="020B0602030504020204" pitchFamily="34" charset="0"/>
                <a:cs typeface="Lucida Sans Unicode" panose="020B0602030504020204" pitchFamily="34" charset="0"/>
              </a:rPr>
              <a:t>	productname</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unitprice</a:t>
            </a:r>
          </a:p>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FROM</a:t>
            </a:r>
            <a:r>
              <a:rPr lang="en-US" b="1" dirty="0">
                <a:solidFill>
                  <a:prstClr val="black"/>
                </a:solidFill>
                <a:latin typeface="Lucida Sans Unicode" panose="020B0602030504020204" pitchFamily="34" charset="0"/>
                <a:cs typeface="Lucida Sans Unicode" panose="020B0602030504020204" pitchFamily="34" charset="0"/>
              </a:rPr>
              <a:t> 	Production</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Products</a:t>
            </a:r>
          </a:p>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WHERE</a:t>
            </a:r>
            <a:r>
              <a:rPr lang="en-US" b="1" dirty="0">
                <a:solidFill>
                  <a:prstClr val="black"/>
                </a:solidFill>
                <a:latin typeface="Lucida Sans Unicode" panose="020B0602030504020204" pitchFamily="34" charset="0"/>
                <a:cs typeface="Lucida Sans Unicode" panose="020B0602030504020204" pitchFamily="34" charset="0"/>
              </a:rPr>
              <a:t> 	categoryid </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@catid</a:t>
            </a:r>
            <a:r>
              <a:rPr lang="en-US" b="1" dirty="0">
                <a:solidFill>
                  <a:srgbClr val="808080"/>
                </a:solidFill>
                <a:latin typeface="Lucida Sans Unicode" panose="020B0602030504020204" pitchFamily="34" charset="0"/>
                <a:cs typeface="Lucida Sans Unicode" panose="020B0602030504020204" pitchFamily="34" charset="0"/>
              </a:rPr>
              <a:t>;</a:t>
            </a:r>
          </a:p>
        </p:txBody>
      </p:sp>
    </p:spTree>
    <p:extLst>
      <p:ext uri="{BB962C8B-B14F-4D97-AF65-F5344CB8AC3E}">
        <p14:creationId xmlns:p14="http://schemas.microsoft.com/office/powerpoint/2010/main" val="87992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2319062d-d701-4028-875a-0a8f8b71773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GT" dirty="0"/>
              <a:t>Lección 4: Trabajar con SQL dinámico </a:t>
            </a:r>
            <a:endParaRPr lang="en-GB" dirty="0"/>
          </a:p>
        </p:txBody>
      </p:sp>
      <p:sp>
        <p:nvSpPr>
          <p:cNvPr id="3" name="Text Placeholder 2"/>
          <p:cNvSpPr>
            <a:spLocks noGrp="1"/>
          </p:cNvSpPr>
          <p:nvPr>
            <p:ph type="body" idx="1"/>
          </p:nvPr>
        </p:nvSpPr>
        <p:spPr/>
        <p:txBody>
          <a:bodyPr/>
          <a:lstStyle/>
          <a:p>
            <a:pPr lvl="0"/>
            <a:r>
              <a:rPr lang="es-GT" dirty="0"/>
              <a:t>Construyendo SQL Dinámico </a:t>
            </a:r>
          </a:p>
          <a:p>
            <a:pPr lvl="0"/>
            <a:r>
              <a:rPr lang="es-GT" dirty="0"/>
              <a:t>Escribir consultas con SQL dinámico </a:t>
            </a:r>
          </a:p>
        </p:txBody>
      </p:sp>
    </p:spTree>
    <p:extLst>
      <p:ext uri="{BB962C8B-B14F-4D97-AF65-F5344CB8AC3E}">
        <p14:creationId xmlns:p14="http://schemas.microsoft.com/office/powerpoint/2010/main" val="4272599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66416d2c-dea6-4859-ba8e-b9fd6adab5f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eaLnBrk="1" fontAlgn="base" hangingPunct="1"/>
            <a:r>
              <a:rPr lang="es-GT" sz="2800" dirty="0">
                <a:solidFill>
                  <a:schemeClr val="bg1"/>
                </a:solidFill>
                <a:effectLst/>
                <a:latin typeface="Segoe UI" pitchFamily="34" charset="0"/>
                <a:ea typeface="Segoe UI" pitchFamily="34" charset="0"/>
                <a:cs typeface="Segoe UI" pitchFamily="34" charset="0"/>
              </a:rPr>
              <a:t>Construyendo SQL Dinámico </a:t>
            </a:r>
            <a:endParaRPr lang="es-GT" sz="2800" dirty="0">
              <a:effectLst/>
            </a:endParaRPr>
          </a:p>
        </p:txBody>
      </p:sp>
      <p:sp>
        <p:nvSpPr>
          <p:cNvPr id="4" name="Content Placeholder 2"/>
          <p:cNvSpPr txBox="1">
            <a:spLocks/>
          </p:cNvSpPr>
          <p:nvPr/>
        </p:nvSpPr>
        <p:spPr>
          <a:xfrm>
            <a:off x="460375" y="740662"/>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s-GT" kern="0" dirty="0">
                <a:solidFill>
                  <a:srgbClr val="000000"/>
                </a:solidFill>
              </a:rPr>
              <a:t>SQL dinámico es código T-SQL ensamblado en una cadena de caracteres, interpretado como un comando, y ejecutado</a:t>
            </a:r>
          </a:p>
          <a:p>
            <a:pPr lvl="0"/>
            <a:r>
              <a:rPr lang="es-GT" kern="0" dirty="0">
                <a:solidFill>
                  <a:srgbClr val="000000"/>
                </a:solidFill>
              </a:rPr>
              <a:t>SQL dinámico proporciona flexibilidad para tareas administrativas y de programación</a:t>
            </a:r>
          </a:p>
          <a:p>
            <a:pPr lvl="0"/>
            <a:r>
              <a:rPr lang="es-GT" kern="0" dirty="0">
                <a:solidFill>
                  <a:srgbClr val="000000"/>
                </a:solidFill>
              </a:rPr>
              <a:t>Dos métodos para ejecutar dinámicamente sentencias SQL:</a:t>
            </a:r>
          </a:p>
          <a:p>
            <a:pPr lvl="1"/>
            <a:r>
              <a:rPr lang="es-GT" kern="0" dirty="0">
                <a:solidFill>
                  <a:srgbClr val="000000"/>
                </a:solidFill>
              </a:rPr>
              <a:t>El comando EXEC puede aceptar una cadena como entrada entre paréntesis. No se pueden pasar parámetros en</a:t>
            </a:r>
          </a:p>
          <a:p>
            <a:pPr lvl="1"/>
            <a:r>
              <a:rPr lang="es-GT" kern="0" dirty="0">
                <a:solidFill>
                  <a:srgbClr val="000000"/>
                </a:solidFill>
              </a:rPr>
              <a:t>El procedimiento almacenado en el sistema </a:t>
            </a:r>
            <a:r>
              <a:rPr lang="es-GT" kern="0" dirty="0" err="1">
                <a:solidFill>
                  <a:srgbClr val="000000"/>
                </a:solidFill>
              </a:rPr>
              <a:t>sp_executesql</a:t>
            </a:r>
            <a:r>
              <a:rPr lang="es-GT" kern="0" dirty="0">
                <a:solidFill>
                  <a:srgbClr val="000000"/>
                </a:solidFill>
              </a:rPr>
              <a:t> (preferido) admite parámetros</a:t>
            </a:r>
          </a:p>
          <a:p>
            <a:pPr lvl="0"/>
            <a:r>
              <a:rPr lang="es-GT" kern="0" dirty="0">
                <a:solidFill>
                  <a:srgbClr val="000000"/>
                </a:solidFill>
              </a:rPr>
              <a:t>¡Tenga cuidado con los riesgos de entradas no validadas en SQL dinámico!</a:t>
            </a:r>
            <a:endParaRPr lang="en-US" kern="0" dirty="0">
              <a:solidFill>
                <a:srgbClr val="000000"/>
              </a:solidFill>
            </a:endParaRPr>
          </a:p>
        </p:txBody>
      </p:sp>
    </p:spTree>
    <p:extLst>
      <p:ext uri="{BB962C8B-B14F-4D97-AF65-F5344CB8AC3E}">
        <p14:creationId xmlns:p14="http://schemas.microsoft.com/office/powerpoint/2010/main" val="261026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5fbce523-c6b8-4420-9366-36a8037202c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eaLnBrk="1" fontAlgn="base" hangingPunct="1"/>
            <a:r>
              <a:rPr lang="es-GT" sz="2800" dirty="0">
                <a:solidFill>
                  <a:schemeClr val="bg1"/>
                </a:solidFill>
                <a:effectLst/>
                <a:latin typeface="Segoe UI" pitchFamily="34" charset="0"/>
                <a:ea typeface="Segoe UI" pitchFamily="34" charset="0"/>
                <a:cs typeface="Segoe UI" pitchFamily="34" charset="0"/>
              </a:rPr>
              <a:t>Escribir consultas con SQL dinámico </a:t>
            </a:r>
            <a:endParaRPr lang="es-GT" sz="2800" dirty="0">
              <a:effectLst/>
            </a:endParaRPr>
          </a:p>
        </p:txBody>
      </p:sp>
      <p:sp>
        <p:nvSpPr>
          <p:cNvPr id="4" name="Content Placeholder 2"/>
          <p:cNvSpPr txBox="1">
            <a:spLocks/>
          </p:cNvSpPr>
          <p:nvPr/>
        </p:nvSpPr>
        <p:spPr>
          <a:xfrm>
            <a:off x="458788" y="93503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s-GT" kern="0" dirty="0">
                <a:solidFill>
                  <a:srgbClr val="000000"/>
                </a:solidFill>
              </a:rPr>
              <a:t>Usando </a:t>
            </a:r>
            <a:r>
              <a:rPr lang="es-GT" kern="0" dirty="0" err="1">
                <a:solidFill>
                  <a:srgbClr val="000000"/>
                </a:solidFill>
              </a:rPr>
              <a:t>sp_executesql</a:t>
            </a:r>
            <a:endParaRPr lang="es-GT" kern="0" dirty="0">
              <a:solidFill>
                <a:srgbClr val="000000"/>
              </a:solidFill>
            </a:endParaRPr>
          </a:p>
          <a:p>
            <a:pPr lvl="1"/>
            <a:r>
              <a:rPr lang="es-GT" sz="2200" kern="0" dirty="0">
                <a:solidFill>
                  <a:srgbClr val="000000"/>
                </a:solidFill>
              </a:rPr>
              <a:t>Acepta cadena como código para ejecutar</a:t>
            </a:r>
          </a:p>
          <a:p>
            <a:pPr lvl="1"/>
            <a:r>
              <a:rPr lang="es-GT" sz="2200" kern="0" dirty="0">
                <a:solidFill>
                  <a:srgbClr val="000000"/>
                </a:solidFill>
              </a:rPr>
              <a:t>Admite los parámetros de entrada y salida para la consulta</a:t>
            </a:r>
          </a:p>
          <a:p>
            <a:pPr lvl="1"/>
            <a:r>
              <a:rPr lang="es-GT" sz="2200" kern="0" dirty="0">
                <a:solidFill>
                  <a:srgbClr val="000000"/>
                </a:solidFill>
              </a:rPr>
              <a:t>Permite código parametrizado y minimiza el riesgo de inyección SQL</a:t>
            </a:r>
          </a:p>
          <a:p>
            <a:pPr lvl="1"/>
            <a:r>
              <a:rPr lang="es-GT" sz="2200" kern="0" dirty="0">
                <a:solidFill>
                  <a:srgbClr val="000000"/>
                </a:solidFill>
              </a:rPr>
              <a:t>Puede funcionar mejor que EXEC debido a la reutilización del plan de consulta</a:t>
            </a:r>
            <a:endParaRPr lang="en-US" sz="2200" kern="0" dirty="0">
              <a:solidFill>
                <a:srgbClr val="000000"/>
              </a:solidFill>
            </a:endParaRPr>
          </a:p>
        </p:txBody>
      </p:sp>
      <p:sp>
        <p:nvSpPr>
          <p:cNvPr id="5" name="AutoShape 3"/>
          <p:cNvSpPr>
            <a:spLocks noChangeArrowheads="1"/>
          </p:cNvSpPr>
          <p:nvPr/>
        </p:nvSpPr>
        <p:spPr bwMode="auto">
          <a:xfrm>
            <a:off x="701673" y="4071283"/>
            <a:ext cx="7345045" cy="95904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DECLARE</a:t>
            </a:r>
            <a:r>
              <a:rPr lang="en-US" b="1" dirty="0">
                <a:solidFill>
                  <a:prstClr val="black"/>
                </a:solidFill>
                <a:latin typeface="Lucida Sans Unicode" panose="020B0602030504020204" pitchFamily="34" charset="0"/>
                <a:cs typeface="Lucida Sans Unicode" panose="020B0602030504020204" pitchFamily="34" charset="0"/>
              </a:rPr>
              <a:t> @sqlcode </a:t>
            </a:r>
            <a:r>
              <a:rPr lang="en-US" b="1" dirty="0">
                <a:solidFill>
                  <a:srgbClr val="0000FF"/>
                </a:solidFill>
                <a:latin typeface="Lucida Sans Unicode" panose="020B0602030504020204" pitchFamily="34" charset="0"/>
                <a:cs typeface="Lucida Sans Unicode" panose="020B0602030504020204" pitchFamily="34" charset="0"/>
              </a:rPr>
              <a:t>AS</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NVARCHAR</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256</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FF0000"/>
                </a:solidFill>
                <a:latin typeface="Lucida Sans Unicode" panose="020B0602030504020204" pitchFamily="34" charset="0"/>
                <a:cs typeface="Lucida Sans Unicode" panose="020B0602030504020204" pitchFamily="34" charset="0"/>
              </a:rPr>
              <a:t>N'&lt;code_to_run&gt;'</a:t>
            </a:r>
            <a:r>
              <a:rPr lang="en-US" b="1" dirty="0">
                <a:solidFill>
                  <a:srgbClr val="808080"/>
                </a:solidFill>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EXEC</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8000"/>
                </a:solidFill>
                <a:latin typeface="Lucida Sans Unicode" panose="020B0602030504020204" pitchFamily="34" charset="0"/>
                <a:cs typeface="Lucida Sans Unicode" panose="020B0602030504020204" pitchFamily="34" charset="0"/>
              </a:rPr>
              <a:t>sys</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srgbClr val="800000"/>
                </a:solidFill>
                <a:latin typeface="Lucida Sans Unicode" panose="020B0602030504020204" pitchFamily="34" charset="0"/>
                <a:cs typeface="Lucida Sans Unicode" panose="020B0602030504020204" pitchFamily="34" charset="0"/>
              </a:rPr>
              <a:t>sp_executesql</a:t>
            </a:r>
            <a:r>
              <a:rPr lang="en-US" b="1" dirty="0">
                <a:solidFill>
                  <a:srgbClr val="0000FF"/>
                </a:solidFill>
                <a:latin typeface="Lucida Sans Unicode" panose="020B0602030504020204" pitchFamily="34" charset="0"/>
                <a:cs typeface="Lucida Sans Unicode" panose="020B0602030504020204" pitchFamily="34" charset="0"/>
              </a:rPr>
              <a:t> </a:t>
            </a:r>
            <a:r>
              <a:rPr lang="en-US" b="1" dirty="0">
                <a:solidFill>
                  <a:prstClr val="black"/>
                </a:solidFill>
                <a:latin typeface="Lucida Sans Unicode" panose="020B0602030504020204" pitchFamily="34" charset="0"/>
                <a:cs typeface="Lucida Sans Unicode" panose="020B0602030504020204" pitchFamily="34" charset="0"/>
              </a:rPr>
              <a:t>@statement </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@sqlcode</a:t>
            </a:r>
            <a:r>
              <a:rPr lang="en-US" b="1" dirty="0">
                <a:solidFill>
                  <a:srgbClr val="808080"/>
                </a:solidFill>
                <a:latin typeface="Lucida Sans Unicode" panose="020B0602030504020204" pitchFamily="34" charset="0"/>
                <a:cs typeface="Lucida Sans Unicode" panose="020B0602030504020204" pitchFamily="34" charset="0"/>
              </a:rPr>
              <a:t>;</a:t>
            </a:r>
            <a:endParaRPr lang="en-US" dirty="0">
              <a:solidFill>
                <a:srgbClr val="000000"/>
              </a:solidFill>
              <a:latin typeface="Lucida Sans Unicode" panose="020B0602030504020204" pitchFamily="34" charset="0"/>
              <a:cs typeface="Lucida Sans Unicode" panose="020B0602030504020204" pitchFamily="34" charset="0"/>
            </a:endParaRPr>
          </a:p>
        </p:txBody>
      </p:sp>
      <p:sp>
        <p:nvSpPr>
          <p:cNvPr id="6" name="AutoShape 3"/>
          <p:cNvSpPr>
            <a:spLocks noChangeArrowheads="1"/>
          </p:cNvSpPr>
          <p:nvPr/>
        </p:nvSpPr>
        <p:spPr bwMode="auto">
          <a:xfrm>
            <a:off x="701673" y="5512121"/>
            <a:ext cx="7345045" cy="95904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DECLARE</a:t>
            </a:r>
            <a:r>
              <a:rPr lang="en-US" b="1" dirty="0">
                <a:solidFill>
                  <a:prstClr val="black"/>
                </a:solidFill>
                <a:latin typeface="Lucida Sans Unicode" panose="020B0602030504020204" pitchFamily="34" charset="0"/>
                <a:cs typeface="Lucida Sans Unicode" panose="020B0602030504020204" pitchFamily="34" charset="0"/>
              </a:rPr>
              <a:t> @sqlcode </a:t>
            </a:r>
            <a:r>
              <a:rPr lang="en-US" b="1" dirty="0">
                <a:solidFill>
                  <a:srgbClr val="0000FF"/>
                </a:solidFill>
                <a:latin typeface="Lucida Sans Unicode" panose="020B0602030504020204" pitchFamily="34" charset="0"/>
                <a:cs typeface="Lucida Sans Unicode" panose="020B0602030504020204" pitchFamily="34" charset="0"/>
              </a:rPr>
              <a:t>AS</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NVARCHAR</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256</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a:t>
            </a:r>
          </a:p>
          <a:p>
            <a:pPr lvl="0" fontAlgn="base">
              <a:spcBef>
                <a:spcPct val="0"/>
              </a:spcBef>
              <a:spcAft>
                <a:spcPct val="0"/>
              </a:spcAft>
            </a:pP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FF0000"/>
                </a:solidFill>
                <a:latin typeface="Lucida Sans Unicode" panose="020B0602030504020204" pitchFamily="34" charset="0"/>
                <a:cs typeface="Lucida Sans Unicode" panose="020B0602030504020204" pitchFamily="34" charset="0"/>
              </a:rPr>
              <a:t>N'SELECT GETDATE() AS dt'</a:t>
            </a:r>
            <a:r>
              <a:rPr lang="en-US" b="1" dirty="0">
                <a:solidFill>
                  <a:srgbClr val="808080"/>
                </a:solidFill>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EXEC</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8000"/>
                </a:solidFill>
                <a:latin typeface="Lucida Sans Unicode" panose="020B0602030504020204" pitchFamily="34" charset="0"/>
                <a:cs typeface="Lucida Sans Unicode" panose="020B0602030504020204" pitchFamily="34" charset="0"/>
              </a:rPr>
              <a:t>sys</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srgbClr val="800000"/>
                </a:solidFill>
                <a:latin typeface="Lucida Sans Unicode" panose="020B0602030504020204" pitchFamily="34" charset="0"/>
                <a:cs typeface="Lucida Sans Unicode" panose="020B0602030504020204" pitchFamily="34" charset="0"/>
              </a:rPr>
              <a:t>sp_executesql</a:t>
            </a:r>
            <a:r>
              <a:rPr lang="en-US" b="1" dirty="0">
                <a:solidFill>
                  <a:srgbClr val="0000FF"/>
                </a:solidFill>
                <a:latin typeface="Lucida Sans Unicode" panose="020B0602030504020204" pitchFamily="34" charset="0"/>
                <a:cs typeface="Lucida Sans Unicode" panose="020B0602030504020204" pitchFamily="34" charset="0"/>
              </a:rPr>
              <a:t> </a:t>
            </a:r>
            <a:r>
              <a:rPr lang="en-US" b="1" dirty="0">
                <a:solidFill>
                  <a:prstClr val="black"/>
                </a:solidFill>
                <a:latin typeface="Lucida Sans Unicode" panose="020B0602030504020204" pitchFamily="34" charset="0"/>
                <a:cs typeface="Lucida Sans Unicode" panose="020B0602030504020204" pitchFamily="34" charset="0"/>
              </a:rPr>
              <a:t>@statement </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@sqlcode</a:t>
            </a:r>
            <a:r>
              <a:rPr lang="en-US" b="1" dirty="0">
                <a:solidFill>
                  <a:srgbClr val="808080"/>
                </a:solidFill>
                <a:latin typeface="Lucida Sans Unicode" panose="020B0602030504020204" pitchFamily="34" charset="0"/>
                <a:cs typeface="Lucida Sans Unicode" panose="020B0602030504020204" pitchFamily="34" charset="0"/>
              </a:rPr>
              <a:t>;</a:t>
            </a:r>
            <a:endParaRPr lang="en-US" dirty="0">
              <a:solidFill>
                <a:srgbClr val="000000"/>
              </a:solidFill>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1564254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GT" dirty="0"/>
              <a:t>Descripción general del módulo </a:t>
            </a:r>
            <a:endParaRPr lang="en-GB" dirty="0"/>
          </a:p>
        </p:txBody>
      </p:sp>
      <p:sp>
        <p:nvSpPr>
          <p:cNvPr id="3" name="Text Placeholder 2"/>
          <p:cNvSpPr>
            <a:spLocks noGrp="1"/>
          </p:cNvSpPr>
          <p:nvPr>
            <p:ph type="body" idx="1"/>
          </p:nvPr>
        </p:nvSpPr>
        <p:spPr/>
        <p:txBody>
          <a:bodyPr/>
          <a:lstStyle/>
          <a:p>
            <a:pPr lvl="0"/>
            <a:r>
              <a:rPr lang="es-GT" dirty="0"/>
              <a:t>Consultar datos con procedimientos almacenados </a:t>
            </a:r>
          </a:p>
          <a:p>
            <a:pPr lvl="0"/>
            <a:r>
              <a:rPr lang="es-GT" dirty="0"/>
              <a:t>Pasar parámetros a procedimientos almacenados </a:t>
            </a:r>
          </a:p>
          <a:p>
            <a:pPr lvl="0"/>
            <a:r>
              <a:rPr lang="es-GT" dirty="0"/>
              <a:t>Crear procedimientos almacenados simples </a:t>
            </a:r>
          </a:p>
          <a:p>
            <a:pPr lvl="0"/>
            <a:r>
              <a:rPr lang="es-GT" dirty="0"/>
              <a:t>Trabajando con SQL Dinámico</a:t>
            </a:r>
            <a:endParaRPr lang="en-GB" dirty="0"/>
          </a:p>
        </p:txBody>
      </p:sp>
    </p:spTree>
    <p:extLst>
      <p:ext uri="{BB962C8B-B14F-4D97-AF65-F5344CB8AC3E}">
        <p14:creationId xmlns:p14="http://schemas.microsoft.com/office/powerpoint/2010/main" val="1702909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GT" dirty="0"/>
              <a:t>Lección 1: consultar datos con procedimientos almacenados</a:t>
            </a:r>
            <a:endParaRPr lang="en-GB" dirty="0"/>
          </a:p>
        </p:txBody>
      </p:sp>
      <p:sp>
        <p:nvSpPr>
          <p:cNvPr id="3" name="Text Placeholder 2"/>
          <p:cNvSpPr>
            <a:spLocks noGrp="1"/>
          </p:cNvSpPr>
          <p:nvPr>
            <p:ph type="body" idx="1"/>
          </p:nvPr>
        </p:nvSpPr>
        <p:spPr/>
        <p:txBody>
          <a:bodyPr/>
          <a:lstStyle/>
          <a:p>
            <a:pPr lvl="0"/>
            <a:r>
              <a:rPr lang="es-GT" dirty="0"/>
              <a:t>Examinando procedimientos almacenados </a:t>
            </a:r>
          </a:p>
          <a:p>
            <a:pPr lvl="0"/>
            <a:r>
              <a:rPr lang="es-GT" dirty="0"/>
              <a:t>Ejecución de procedimientos almacenados </a:t>
            </a:r>
          </a:p>
        </p:txBody>
      </p:sp>
    </p:spTree>
    <p:extLst>
      <p:ext uri="{BB962C8B-B14F-4D97-AF65-F5344CB8AC3E}">
        <p14:creationId xmlns:p14="http://schemas.microsoft.com/office/powerpoint/2010/main" val="1197510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GT" sz="2800" b="0" i="0" dirty="0">
                <a:solidFill>
                  <a:schemeClr val="bg1"/>
                </a:solidFill>
                <a:effectLst/>
                <a:latin typeface="Segoe UI" pitchFamily="34" charset="0"/>
                <a:ea typeface="Segoe UI" pitchFamily="34" charset="0"/>
                <a:cs typeface="Segoe UI" pitchFamily="34" charset="0"/>
              </a:rPr>
              <a:t>Examinando procedimientos almacenados</a:t>
            </a:r>
            <a:endParaRPr lang="en-GB" dirty="0"/>
          </a:p>
        </p:txBody>
      </p:sp>
      <p:sp>
        <p:nvSpPr>
          <p:cNvPr id="4" name="Content Placeholder 2"/>
          <p:cNvSpPr txBox="1">
            <a:spLocks/>
          </p:cNvSpPr>
          <p:nvPr/>
        </p:nvSpPr>
        <p:spPr>
          <a:xfrm>
            <a:off x="460375" y="919036"/>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s-GT" sz="2300" kern="0" dirty="0">
                <a:solidFill>
                  <a:srgbClr val="000000"/>
                </a:solidFill>
              </a:rPr>
              <a:t>Los procedimientos almacenados son colecciones de declaraciones T-SQL almacenadas en una base de datos</a:t>
            </a:r>
          </a:p>
          <a:p>
            <a:pPr lvl="0"/>
            <a:r>
              <a:rPr lang="es-GT" sz="2300" kern="0" dirty="0">
                <a:solidFill>
                  <a:srgbClr val="000000"/>
                </a:solidFill>
              </a:rPr>
              <a:t>Los procedimientos pueden devolver resultados, manipular datos y realizar acciones administrativas en el servidor</a:t>
            </a:r>
          </a:p>
          <a:p>
            <a:pPr lvl="0"/>
            <a:r>
              <a:rPr lang="es-GT" sz="2300" kern="0" dirty="0">
                <a:solidFill>
                  <a:srgbClr val="000000"/>
                </a:solidFill>
              </a:rPr>
              <a:t>Con otros objetos, los procedimientos pueden proporcionar una interfaz de programación de aplicaciones confiable para una base de datos, aislando las aplicaciones de los cambios en la estructura de la base de datos.</a:t>
            </a:r>
          </a:p>
          <a:p>
            <a:pPr lvl="1"/>
            <a:r>
              <a:rPr lang="es-GT" sz="2200" kern="0" dirty="0">
                <a:solidFill>
                  <a:srgbClr val="000000"/>
                </a:solidFill>
              </a:rPr>
              <a:t>Use vistas, funciones y procedimientos para devolver datos</a:t>
            </a:r>
          </a:p>
          <a:p>
            <a:pPr lvl="1"/>
            <a:r>
              <a:rPr lang="es-GT" sz="2200" kern="0" dirty="0">
                <a:solidFill>
                  <a:srgbClr val="000000"/>
                </a:solidFill>
              </a:rPr>
              <a:t>Use procedimientos para modificar y agregar nuevos datos</a:t>
            </a:r>
          </a:p>
          <a:p>
            <a:pPr lvl="1"/>
            <a:r>
              <a:rPr lang="es-GT" sz="2200" kern="0" dirty="0">
                <a:solidFill>
                  <a:srgbClr val="000000"/>
                </a:solidFill>
              </a:rPr>
              <a:t>Modifique la definición del procedimiento en un lugar, en lugar de actualizar el código de la aplicación</a:t>
            </a:r>
          </a:p>
          <a:p>
            <a:pPr lvl="0"/>
            <a:endParaRPr lang="es-GT" sz="2600" kern="0" dirty="0">
              <a:solidFill>
                <a:srgbClr val="000000"/>
              </a:solidFill>
            </a:endParaRPr>
          </a:p>
        </p:txBody>
      </p:sp>
    </p:spTree>
    <p:extLst>
      <p:ext uri="{BB962C8B-B14F-4D97-AF65-F5344CB8AC3E}">
        <p14:creationId xmlns:p14="http://schemas.microsoft.com/office/powerpoint/2010/main" val="2397125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GT" sz="2800" b="0" i="0" dirty="0">
                <a:solidFill>
                  <a:schemeClr val="bg1"/>
                </a:solidFill>
                <a:effectLst/>
                <a:latin typeface="Segoe UI" pitchFamily="34" charset="0"/>
                <a:ea typeface="Segoe UI" pitchFamily="34" charset="0"/>
                <a:cs typeface="Segoe UI" pitchFamily="34" charset="0"/>
              </a:rPr>
              <a:t>Ejecución de procedimientos almacenados</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s-GT" kern="0" dirty="0">
                <a:solidFill>
                  <a:srgbClr val="000000"/>
                </a:solidFill>
              </a:rPr>
              <a:t>Invoque un procedimiento almacenado usando EXECUTE o EXEC</a:t>
            </a:r>
          </a:p>
          <a:p>
            <a:pPr lvl="0"/>
            <a:r>
              <a:rPr lang="es-GT" kern="0" dirty="0">
                <a:solidFill>
                  <a:srgbClr val="000000"/>
                </a:solidFill>
              </a:rPr>
              <a:t>Procedimiento de llamada con nombre de dos partes</a:t>
            </a:r>
          </a:p>
          <a:p>
            <a:pPr lvl="0"/>
            <a:r>
              <a:rPr lang="es-GT" kern="0" dirty="0">
                <a:solidFill>
                  <a:srgbClr val="000000"/>
                </a:solidFill>
              </a:rPr>
              <a:t>Pasar parámetros en @nombre = forma de valor, utilizando el tipo de datos apropiado</a:t>
            </a:r>
            <a:endParaRPr lang="en-US" kern="0" dirty="0">
              <a:solidFill>
                <a:srgbClr val="000000"/>
              </a:solidFill>
            </a:endParaRPr>
          </a:p>
        </p:txBody>
      </p:sp>
      <p:sp>
        <p:nvSpPr>
          <p:cNvPr id="5" name="AutoShape 3"/>
          <p:cNvSpPr>
            <a:spLocks noChangeArrowheads="1"/>
          </p:cNvSpPr>
          <p:nvPr/>
        </p:nvSpPr>
        <p:spPr bwMode="auto">
          <a:xfrm>
            <a:off x="701674" y="4188410"/>
            <a:ext cx="7345045" cy="613791"/>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defTabSz="457200" fontAlgn="base">
              <a:lnSpc>
                <a:spcPct val="90000"/>
              </a:lnSpc>
              <a:spcBef>
                <a:spcPct val="0"/>
              </a:spcBef>
              <a:spcAft>
                <a:spcPct val="0"/>
              </a:spcAft>
              <a:tabLst>
                <a:tab pos="457200" algn="l"/>
              </a:tabLst>
              <a:defRPr/>
            </a:pPr>
            <a:r>
              <a:rPr lang="en-US" b="1" dirty="0">
                <a:solidFill>
                  <a:srgbClr val="0000FF"/>
                </a:solidFill>
                <a:latin typeface="Lucida Sans Unicode" panose="020B0602030504020204" pitchFamily="34" charset="0"/>
                <a:cs typeface="Lucida Sans Unicode" panose="020B0602030504020204" pitchFamily="34" charset="0"/>
              </a:rPr>
              <a:t>EXEC</a:t>
            </a:r>
            <a:r>
              <a:rPr lang="en-US" b="1" dirty="0">
                <a:solidFill>
                  <a:prstClr val="black"/>
                </a:solidFill>
                <a:latin typeface="Lucida Sans Unicode" panose="020B0602030504020204" pitchFamily="34" charset="0"/>
                <a:cs typeface="Lucida Sans Unicode" panose="020B0602030504020204" pitchFamily="34" charset="0"/>
              </a:rPr>
              <a:t> Production</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ProductsbySuppliers</a:t>
            </a:r>
            <a:r>
              <a:rPr lang="en-US" b="1" dirty="0">
                <a:solidFill>
                  <a:srgbClr val="0000FF"/>
                </a:solidFill>
                <a:latin typeface="Lucida Sans Unicode" panose="020B0602030504020204" pitchFamily="34" charset="0"/>
                <a:cs typeface="Lucida Sans Unicode" panose="020B0602030504020204" pitchFamily="34" charset="0"/>
              </a:rPr>
              <a:t> </a:t>
            </a:r>
          </a:p>
          <a:p>
            <a:pPr lvl="0" defTabSz="457200" fontAlgn="base">
              <a:lnSpc>
                <a:spcPct val="90000"/>
              </a:lnSpc>
              <a:spcBef>
                <a:spcPct val="0"/>
              </a:spcBef>
              <a:spcAft>
                <a:spcPct val="0"/>
              </a:spcAft>
              <a:tabLst>
                <a:tab pos="457200" algn="l"/>
              </a:tabLst>
              <a:defRPr/>
            </a:pPr>
            <a:r>
              <a:rPr lang="en-US" b="1" dirty="0">
                <a:solidFill>
                  <a:srgbClr val="0000FF"/>
                </a:solidFill>
                <a:latin typeface="Lucida Sans Unicode" panose="020B0602030504020204" pitchFamily="34" charset="0"/>
                <a:cs typeface="Lucida Sans Unicode" panose="020B0602030504020204" pitchFamily="34" charset="0"/>
              </a:rPr>
              <a:t>	</a:t>
            </a:r>
            <a:r>
              <a:rPr lang="en-US" b="1" dirty="0">
                <a:solidFill>
                  <a:prstClr val="black"/>
                </a:solidFill>
                <a:latin typeface="Lucida Sans Unicode" panose="020B0602030504020204" pitchFamily="34" charset="0"/>
                <a:cs typeface="Lucida Sans Unicode" panose="020B0602030504020204" pitchFamily="34" charset="0"/>
              </a:rPr>
              <a:t>@supplierid </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1;</a:t>
            </a:r>
            <a:endParaRPr lang="en-US" dirty="0">
              <a:solidFill>
                <a:srgbClr val="000000"/>
              </a:solidFill>
              <a:latin typeface="Lucida Sans Unicode" panose="020B0602030504020204" pitchFamily="34" charset="0"/>
              <a:cs typeface="Lucida Sans Unicode" panose="020B0602030504020204" pitchFamily="34" charset="0"/>
            </a:endParaRPr>
          </a:p>
        </p:txBody>
      </p:sp>
      <p:sp>
        <p:nvSpPr>
          <p:cNvPr id="6" name="AutoShape 3"/>
          <p:cNvSpPr>
            <a:spLocks noChangeArrowheads="1"/>
          </p:cNvSpPr>
          <p:nvPr/>
        </p:nvSpPr>
        <p:spPr bwMode="auto">
          <a:xfrm>
            <a:off x="701674" y="5397364"/>
            <a:ext cx="7345045" cy="620984"/>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defTabSz="457200" fontAlgn="base">
              <a:lnSpc>
                <a:spcPct val="90000"/>
              </a:lnSpc>
              <a:spcBef>
                <a:spcPct val="0"/>
              </a:spcBef>
              <a:spcAft>
                <a:spcPct val="0"/>
              </a:spcAft>
              <a:tabLst>
                <a:tab pos="457200" algn="l"/>
              </a:tabLst>
              <a:defRPr/>
            </a:pPr>
            <a:r>
              <a:rPr lang="en-US" b="1" dirty="0">
                <a:solidFill>
                  <a:srgbClr val="0000FF"/>
                </a:solidFill>
                <a:latin typeface="Lucida Sans Unicode" panose="020B0602030504020204" pitchFamily="34" charset="0"/>
                <a:cs typeface="Lucida Sans Unicode" panose="020B0602030504020204" pitchFamily="34" charset="0"/>
              </a:rPr>
              <a:t>EXEC</a:t>
            </a:r>
            <a:r>
              <a:rPr lang="en-US" b="1" dirty="0">
                <a:solidFill>
                  <a:prstClr val="black"/>
                </a:solidFill>
                <a:latin typeface="Lucida Sans Unicode" panose="020B0602030504020204" pitchFamily="34" charset="0"/>
                <a:cs typeface="Lucida Sans Unicode" panose="020B0602030504020204" pitchFamily="34" charset="0"/>
              </a:rPr>
              <a:t> Production</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ProductsbySuppliers</a:t>
            </a:r>
            <a:r>
              <a:rPr lang="en-US" b="1" dirty="0">
                <a:solidFill>
                  <a:srgbClr val="0000FF"/>
                </a:solidFill>
                <a:latin typeface="Lucida Sans Unicode" panose="020B0602030504020204" pitchFamily="34" charset="0"/>
                <a:cs typeface="Lucida Sans Unicode" panose="020B0602030504020204" pitchFamily="34" charset="0"/>
              </a:rPr>
              <a:t> </a:t>
            </a:r>
          </a:p>
          <a:p>
            <a:pPr lvl="0" defTabSz="457200" fontAlgn="base">
              <a:lnSpc>
                <a:spcPct val="90000"/>
              </a:lnSpc>
              <a:spcBef>
                <a:spcPct val="0"/>
              </a:spcBef>
              <a:spcAft>
                <a:spcPct val="0"/>
              </a:spcAft>
              <a:tabLst>
                <a:tab pos="457200" algn="l"/>
              </a:tabLst>
              <a:defRPr/>
            </a:pPr>
            <a:r>
              <a:rPr lang="en-US" b="1" dirty="0">
                <a:solidFill>
                  <a:srgbClr val="0000FF"/>
                </a:solidFill>
                <a:latin typeface="Lucida Sans Unicode" panose="020B0602030504020204" pitchFamily="34" charset="0"/>
                <a:cs typeface="Lucida Sans Unicode" panose="020B0602030504020204" pitchFamily="34" charset="0"/>
              </a:rPr>
              <a:t>	</a:t>
            </a:r>
            <a:r>
              <a:rPr lang="en-US" b="1" dirty="0">
                <a:solidFill>
                  <a:prstClr val="black"/>
                </a:solidFill>
                <a:latin typeface="Lucida Sans Unicode" panose="020B0602030504020204" pitchFamily="34" charset="0"/>
                <a:cs typeface="Lucida Sans Unicode" panose="020B0602030504020204" pitchFamily="34" charset="0"/>
              </a:rPr>
              <a:t>@supplierid </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1</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@numrows </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2;</a:t>
            </a:r>
            <a:endParaRPr lang="en-US" dirty="0">
              <a:solidFill>
                <a:srgbClr val="000000"/>
              </a:solidFill>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1484625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a:xfrm>
            <a:off x="631825" y="-2"/>
            <a:ext cx="8331200" cy="740664"/>
          </a:xfrm>
        </p:spPr>
        <p:txBody>
          <a:bodyPr/>
          <a:lstStyle/>
          <a:p>
            <a:r>
              <a:rPr lang="es-GT" dirty="0"/>
              <a:t>Lección 2: Pasar parámetros a procedimientos almacenados </a:t>
            </a:r>
            <a:endParaRPr lang="en-GB" dirty="0"/>
          </a:p>
        </p:txBody>
      </p:sp>
      <p:sp>
        <p:nvSpPr>
          <p:cNvPr id="3" name="Text Placeholder 2"/>
          <p:cNvSpPr>
            <a:spLocks noGrp="1"/>
          </p:cNvSpPr>
          <p:nvPr>
            <p:ph type="body" idx="1"/>
          </p:nvPr>
        </p:nvSpPr>
        <p:spPr/>
        <p:txBody>
          <a:bodyPr/>
          <a:lstStyle/>
          <a:p>
            <a:pPr lvl="0"/>
            <a:r>
              <a:rPr lang="es-GT" dirty="0"/>
              <a:t>Pasar los parámetros de entrada a los procedimientos almacenados </a:t>
            </a:r>
          </a:p>
          <a:p>
            <a:pPr lvl="0"/>
            <a:r>
              <a:rPr lang="es-GT" dirty="0"/>
              <a:t>Trabajando con parámetros OUTPUT </a:t>
            </a:r>
          </a:p>
        </p:txBody>
      </p:sp>
    </p:spTree>
    <p:extLst>
      <p:ext uri="{BB962C8B-B14F-4D97-AF65-F5344CB8AC3E}">
        <p14:creationId xmlns:p14="http://schemas.microsoft.com/office/powerpoint/2010/main" val="1137662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eaLnBrk="1" fontAlgn="base" hangingPunct="1"/>
            <a:r>
              <a:rPr lang="es-GT" sz="2800" dirty="0">
                <a:solidFill>
                  <a:schemeClr val="bg1"/>
                </a:solidFill>
                <a:effectLst/>
                <a:latin typeface="Segoe UI" pitchFamily="34" charset="0"/>
                <a:ea typeface="Segoe UI" pitchFamily="34" charset="0"/>
                <a:cs typeface="Segoe UI" pitchFamily="34" charset="0"/>
              </a:rPr>
              <a:t>Pasar los parámetros de entrada a los procedimientos almacenados </a:t>
            </a:r>
            <a:endParaRPr lang="es-GT" sz="2800" dirty="0">
              <a:effectLst/>
            </a:endParaRPr>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s-GT" sz="2600" kern="0" dirty="0"/>
              <a:t>Los parámetros se definen en el encabezado del código de procedimiento, incluidos el nombre, el tipo de datos y la dirección (la entrada es por defecto)</a:t>
            </a:r>
          </a:p>
          <a:p>
            <a:r>
              <a:rPr lang="es-GT" sz="2600" kern="0" dirty="0"/>
              <a:t>Los parámetros se pueden descubrir mediante SQL Server Management Studio y la vista </a:t>
            </a:r>
            <a:r>
              <a:rPr lang="es-GT" sz="2600" kern="0" dirty="0" err="1"/>
              <a:t>sys.parameters</a:t>
            </a:r>
            <a:endParaRPr lang="es-GT" sz="2600" kern="0" dirty="0"/>
          </a:p>
          <a:p>
            <a:r>
              <a:rPr lang="es-GT" sz="2600" kern="0" dirty="0"/>
              <a:t>Para pasar parámetros en una declaración EXEC, use los nombres definidos en el procedimiento</a:t>
            </a:r>
            <a:endParaRPr lang="en-US" sz="2600" kern="0" dirty="0"/>
          </a:p>
        </p:txBody>
      </p:sp>
      <p:sp>
        <p:nvSpPr>
          <p:cNvPr id="5" name="AutoShape 3"/>
          <p:cNvSpPr>
            <a:spLocks noChangeArrowheads="1"/>
          </p:cNvSpPr>
          <p:nvPr/>
        </p:nvSpPr>
        <p:spPr bwMode="auto">
          <a:xfrm>
            <a:off x="701674" y="4778906"/>
            <a:ext cx="7345045" cy="95904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CREATE</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PROCEDURE</a:t>
            </a:r>
            <a:r>
              <a:rPr lang="en-US" b="1" dirty="0">
                <a:solidFill>
                  <a:prstClr val="black"/>
                </a:solidFill>
                <a:latin typeface="Lucida Sans Unicode" panose="020B0602030504020204" pitchFamily="34" charset="0"/>
                <a:cs typeface="Lucida Sans Unicode" panose="020B0602030504020204" pitchFamily="34" charset="0"/>
              </a:rPr>
              <a:t> Production</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ProductsbySuppliers</a:t>
            </a:r>
          </a:p>
          <a:p>
            <a:pPr lvl="0" fontAlgn="base">
              <a:spcBef>
                <a:spcPct val="0"/>
              </a:spcBef>
              <a:spcAft>
                <a:spcPct val="0"/>
              </a:spcAft>
            </a:pP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@supplierid </a:t>
            </a:r>
            <a:r>
              <a:rPr lang="en-US" b="1" dirty="0">
                <a:solidFill>
                  <a:srgbClr val="0000FF"/>
                </a:solidFill>
                <a:latin typeface="Lucida Sans Unicode" panose="020B0602030504020204" pitchFamily="34" charset="0"/>
                <a:cs typeface="Lucida Sans Unicode" panose="020B0602030504020204" pitchFamily="34" charset="0"/>
              </a:rPr>
              <a:t>AS</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INT</a:t>
            </a:r>
            <a:r>
              <a:rPr lang="en-US" b="1" dirty="0">
                <a:solidFill>
                  <a:srgbClr val="808080"/>
                </a:solidFill>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AS ...</a:t>
            </a:r>
          </a:p>
        </p:txBody>
      </p:sp>
      <p:sp>
        <p:nvSpPr>
          <p:cNvPr id="6" name="AutoShape 3"/>
          <p:cNvSpPr>
            <a:spLocks noChangeArrowheads="1"/>
          </p:cNvSpPr>
          <p:nvPr/>
        </p:nvSpPr>
        <p:spPr bwMode="auto">
          <a:xfrm>
            <a:off x="701673" y="5943419"/>
            <a:ext cx="7345045" cy="620984"/>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dirty="0">
                <a:solidFill>
                  <a:srgbClr val="0000FF"/>
                </a:solidFill>
                <a:latin typeface="Lucida Sans Unicode" panose="020B0602030504020204" pitchFamily="34" charset="0"/>
                <a:cs typeface="Lucida Sans Unicode" panose="020B0602030504020204" pitchFamily="34" charset="0"/>
              </a:rPr>
              <a:t>EXEC</a:t>
            </a:r>
            <a:r>
              <a:rPr lang="en-US" dirty="0">
                <a:solidFill>
                  <a:prstClr val="black"/>
                </a:solidFill>
                <a:latin typeface="Lucida Sans Unicode" panose="020B0602030504020204" pitchFamily="34" charset="0"/>
                <a:cs typeface="Lucida Sans Unicode" panose="020B0602030504020204" pitchFamily="34" charset="0"/>
              </a:rPr>
              <a:t> Production</a:t>
            </a:r>
            <a:r>
              <a:rPr lang="en-US" dirty="0">
                <a:solidFill>
                  <a:srgbClr val="808080"/>
                </a:solidFill>
                <a:latin typeface="Lucida Sans Unicode" panose="020B0602030504020204" pitchFamily="34" charset="0"/>
                <a:cs typeface="Lucida Sans Unicode" panose="020B0602030504020204" pitchFamily="34" charset="0"/>
              </a:rPr>
              <a:t>.</a:t>
            </a:r>
            <a:r>
              <a:rPr lang="en-US" dirty="0">
                <a:solidFill>
                  <a:prstClr val="black"/>
                </a:solidFill>
                <a:latin typeface="Lucida Sans Unicode" panose="020B0602030504020204" pitchFamily="34" charset="0"/>
                <a:cs typeface="Lucida Sans Unicode" panose="020B0602030504020204" pitchFamily="34" charset="0"/>
              </a:rPr>
              <a:t>ProductsbySuppliers</a:t>
            </a:r>
            <a:r>
              <a:rPr lang="en-US" dirty="0">
                <a:solidFill>
                  <a:srgbClr val="0000FF"/>
                </a:solidFill>
                <a:latin typeface="Lucida Sans Unicode" panose="020B0602030504020204" pitchFamily="34" charset="0"/>
                <a:cs typeface="Lucida Sans Unicode" panose="020B0602030504020204" pitchFamily="34" charset="0"/>
              </a:rPr>
              <a:t> </a:t>
            </a:r>
          </a:p>
          <a:p>
            <a:pPr defTabSz="457200">
              <a:lnSpc>
                <a:spcPct val="90000"/>
              </a:lnSpc>
              <a:tabLst>
                <a:tab pos="457200" algn="l"/>
              </a:tabLst>
              <a:defRPr/>
            </a:pPr>
            <a:r>
              <a:rPr lang="en-US" dirty="0">
                <a:solidFill>
                  <a:srgbClr val="0000FF"/>
                </a:solidFill>
                <a:latin typeface="Lucida Sans Unicode" panose="020B0602030504020204" pitchFamily="34" charset="0"/>
                <a:cs typeface="Lucida Sans Unicode" panose="020B0602030504020204" pitchFamily="34" charset="0"/>
              </a:rPr>
              <a:t>	</a:t>
            </a:r>
            <a:r>
              <a:rPr lang="en-US" dirty="0">
                <a:solidFill>
                  <a:prstClr val="black"/>
                </a:solidFill>
                <a:latin typeface="Lucida Sans Unicode" panose="020B0602030504020204" pitchFamily="34" charset="0"/>
                <a:cs typeface="Lucida Sans Unicode" panose="020B0602030504020204" pitchFamily="34" charset="0"/>
              </a:rPr>
              <a:t>@supplierid </a:t>
            </a:r>
            <a:r>
              <a:rPr lang="en-US" dirty="0">
                <a:solidFill>
                  <a:srgbClr val="808080"/>
                </a:solidFill>
                <a:latin typeface="Lucida Sans Unicode" panose="020B0602030504020204" pitchFamily="34" charset="0"/>
                <a:cs typeface="Lucida Sans Unicode" panose="020B0602030504020204" pitchFamily="34" charset="0"/>
              </a:rPr>
              <a:t>=</a:t>
            </a:r>
            <a:r>
              <a:rPr lang="en-US" dirty="0">
                <a:solidFill>
                  <a:prstClr val="black"/>
                </a:solidFill>
                <a:latin typeface="Lucida Sans Unicode" panose="020B0602030504020204" pitchFamily="34" charset="0"/>
                <a:cs typeface="Lucida Sans Unicode" panose="020B0602030504020204" pitchFamily="34" charset="0"/>
              </a:rPr>
              <a:t> 1;</a:t>
            </a:r>
            <a:endParaRPr lang="en-US" b="0" dirty="0">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308811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eaLnBrk="1" fontAlgn="base" hangingPunct="1"/>
            <a:r>
              <a:rPr lang="es-GT" sz="2800" dirty="0">
                <a:solidFill>
                  <a:schemeClr val="bg1"/>
                </a:solidFill>
                <a:effectLst/>
                <a:latin typeface="Segoe UI" pitchFamily="34" charset="0"/>
                <a:ea typeface="Segoe UI" pitchFamily="34" charset="0"/>
                <a:cs typeface="Segoe UI" pitchFamily="34" charset="0"/>
              </a:rPr>
              <a:t>Trabajando con parámetros OUTPUT </a:t>
            </a:r>
            <a:endParaRPr lang="es-GT" sz="2800" dirty="0">
              <a:effectLst/>
            </a:endParaRPr>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s-GT" kern="0" dirty="0">
                <a:solidFill>
                  <a:srgbClr val="000000"/>
                </a:solidFill>
              </a:rPr>
              <a:t>Los parámetros de salida le permiten devolver valores de un procedimiento almacenado</a:t>
            </a:r>
          </a:p>
          <a:p>
            <a:pPr lvl="1"/>
            <a:r>
              <a:rPr lang="es-GT" kern="0" dirty="0">
                <a:solidFill>
                  <a:srgbClr val="000000"/>
                </a:solidFill>
              </a:rPr>
              <a:t>Se compara a devolver un conjunto de resultados</a:t>
            </a:r>
          </a:p>
          <a:p>
            <a:pPr lvl="0"/>
            <a:r>
              <a:rPr lang="es-GT" kern="0" dirty="0">
                <a:solidFill>
                  <a:srgbClr val="000000"/>
                </a:solidFill>
              </a:rPr>
              <a:t>El parámetro se marca para salida en el encabezado del procedimiento y en la consulta que lo llama</a:t>
            </a:r>
            <a:endParaRPr lang="en-US" kern="0" dirty="0">
              <a:solidFill>
                <a:srgbClr val="000000"/>
              </a:solidFill>
            </a:endParaRPr>
          </a:p>
        </p:txBody>
      </p:sp>
      <p:sp>
        <p:nvSpPr>
          <p:cNvPr id="5" name="AutoShape 3"/>
          <p:cNvSpPr>
            <a:spLocks noChangeArrowheads="1"/>
          </p:cNvSpPr>
          <p:nvPr/>
        </p:nvSpPr>
        <p:spPr bwMode="auto">
          <a:xfrm>
            <a:off x="701674" y="3682059"/>
            <a:ext cx="7345045" cy="124676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CREATE</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PROCEDURE</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808080"/>
                </a:solidFill>
                <a:latin typeface="Lucida Sans Unicode" panose="020B0602030504020204" pitchFamily="34" charset="0"/>
                <a:cs typeface="Lucida Sans Unicode" panose="020B0602030504020204" pitchFamily="34" charset="0"/>
              </a:rPr>
              <a:t>&lt;</a:t>
            </a:r>
            <a:r>
              <a:rPr lang="en-US" b="1" dirty="0">
                <a:solidFill>
                  <a:prstClr val="black"/>
                </a:solidFill>
                <a:latin typeface="Lucida Sans Unicode" panose="020B0602030504020204" pitchFamily="34" charset="0"/>
                <a:cs typeface="Lucida Sans Unicode" panose="020B0602030504020204" pitchFamily="34" charset="0"/>
              </a:rPr>
              <a:t>proc_name</a:t>
            </a:r>
            <a:r>
              <a:rPr lang="en-US" b="1" dirty="0">
                <a:solidFill>
                  <a:srgbClr val="808080"/>
                </a:solidFill>
                <a:latin typeface="Lucida Sans Unicode" panose="020B0602030504020204" pitchFamily="34" charset="0"/>
                <a:cs typeface="Lucida Sans Unicode" panose="020B0602030504020204" pitchFamily="34" charset="0"/>
              </a:rPr>
              <a:t>&gt;</a:t>
            </a:r>
          </a:p>
          <a:p>
            <a:pPr lvl="0" fontAlgn="base">
              <a:spcBef>
                <a:spcPct val="0"/>
              </a:spcBef>
              <a:spcAft>
                <a:spcPct val="0"/>
              </a:spcAft>
            </a:pP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a:t>
            </a:r>
            <a:r>
              <a:rPr lang="en-US" b="1" dirty="0">
                <a:solidFill>
                  <a:srgbClr val="808080"/>
                </a:solidFill>
                <a:latin typeface="Lucida Sans Unicode" panose="020B0602030504020204" pitchFamily="34" charset="0"/>
                <a:cs typeface="Lucida Sans Unicode" panose="020B0602030504020204" pitchFamily="34" charset="0"/>
              </a:rPr>
              <a:t>&lt;</a:t>
            </a:r>
            <a:r>
              <a:rPr lang="en-US" b="1" dirty="0">
                <a:solidFill>
                  <a:prstClr val="black"/>
                </a:solidFill>
                <a:latin typeface="Lucida Sans Unicode" panose="020B0602030504020204" pitchFamily="34" charset="0"/>
                <a:cs typeface="Lucida Sans Unicode" panose="020B0602030504020204" pitchFamily="34" charset="0"/>
              </a:rPr>
              <a:t>input_param</a:t>
            </a:r>
            <a:r>
              <a:rPr lang="en-US" b="1" dirty="0">
                <a:solidFill>
                  <a:srgbClr val="808080"/>
                </a:solidFill>
                <a:latin typeface="Lucida Sans Unicode" panose="020B0602030504020204" pitchFamily="34" charset="0"/>
                <a:cs typeface="Lucida Sans Unicode" panose="020B0602030504020204" pitchFamily="34" charset="0"/>
              </a:rPr>
              <a:t>&gt;</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AS</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808080"/>
                </a:solidFill>
                <a:latin typeface="Lucida Sans Unicode" panose="020B0602030504020204" pitchFamily="34" charset="0"/>
                <a:cs typeface="Lucida Sans Unicode" panose="020B0602030504020204" pitchFamily="34" charset="0"/>
              </a:rPr>
              <a:t>&lt;</a:t>
            </a:r>
            <a:r>
              <a:rPr lang="en-US" b="1" dirty="0">
                <a:solidFill>
                  <a:srgbClr val="0000FF"/>
                </a:solidFill>
                <a:latin typeface="Lucida Sans Unicode" panose="020B0602030504020204" pitchFamily="34" charset="0"/>
                <a:cs typeface="Lucida Sans Unicode" panose="020B0602030504020204" pitchFamily="34" charset="0"/>
              </a:rPr>
              <a:t>type</a:t>
            </a:r>
            <a:r>
              <a:rPr lang="en-US" b="1" dirty="0">
                <a:solidFill>
                  <a:srgbClr val="808080"/>
                </a:solidFill>
                <a:latin typeface="Lucida Sans Unicode" panose="020B0602030504020204" pitchFamily="34" charset="0"/>
                <a:cs typeface="Lucida Sans Unicode" panose="020B0602030504020204" pitchFamily="34" charset="0"/>
              </a:rPr>
              <a:t>&gt;,</a:t>
            </a:r>
          </a:p>
          <a:p>
            <a:pPr lvl="0" fontAlgn="base">
              <a:spcBef>
                <a:spcPct val="0"/>
              </a:spcBef>
              <a:spcAft>
                <a:spcPct val="0"/>
              </a:spcAft>
            </a:pP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808080"/>
                </a:solidFill>
                <a:latin typeface="Lucida Sans Unicode" panose="020B0602030504020204" pitchFamily="34" charset="0"/>
                <a:cs typeface="Lucida Sans Unicode" panose="020B0602030504020204" pitchFamily="34" charset="0"/>
              </a:rPr>
              <a:t>&lt;</a:t>
            </a:r>
            <a:r>
              <a:rPr lang="en-US" b="1" dirty="0">
                <a:solidFill>
                  <a:prstClr val="black"/>
                </a:solidFill>
                <a:latin typeface="Lucida Sans Unicode" panose="020B0602030504020204" pitchFamily="34" charset="0"/>
                <a:cs typeface="Lucida Sans Unicode" panose="020B0602030504020204" pitchFamily="34" charset="0"/>
              </a:rPr>
              <a:t>output_param</a:t>
            </a:r>
            <a:r>
              <a:rPr lang="en-US" b="1" dirty="0">
                <a:solidFill>
                  <a:srgbClr val="808080"/>
                </a:solidFill>
                <a:latin typeface="Lucida Sans Unicode" panose="020B0602030504020204" pitchFamily="34" charset="0"/>
                <a:cs typeface="Lucida Sans Unicode" panose="020B0602030504020204" pitchFamily="34" charset="0"/>
              </a:rPr>
              <a:t>&gt;</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AS</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808080"/>
                </a:solidFill>
                <a:latin typeface="Lucida Sans Unicode" panose="020B0602030504020204" pitchFamily="34" charset="0"/>
                <a:cs typeface="Lucida Sans Unicode" panose="020B0602030504020204" pitchFamily="34" charset="0"/>
              </a:rPr>
              <a:t>&lt;</a:t>
            </a:r>
            <a:r>
              <a:rPr lang="en-US" b="1" dirty="0">
                <a:solidFill>
                  <a:srgbClr val="0000FF"/>
                </a:solidFill>
                <a:latin typeface="Lucida Sans Unicode" panose="020B0602030504020204" pitchFamily="34" charset="0"/>
                <a:cs typeface="Lucida Sans Unicode" panose="020B0602030504020204" pitchFamily="34" charset="0"/>
              </a:rPr>
              <a:t>type</a:t>
            </a:r>
            <a:r>
              <a:rPr lang="en-US" b="1" dirty="0">
                <a:solidFill>
                  <a:srgbClr val="808080"/>
                </a:solidFill>
                <a:latin typeface="Lucida Sans Unicode" panose="020B0602030504020204" pitchFamily="34" charset="0"/>
                <a:cs typeface="Lucida Sans Unicode" panose="020B0602030504020204" pitchFamily="34" charset="0"/>
              </a:rPr>
              <a:t>&gt;</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OUTPUT</a:t>
            </a:r>
            <a:r>
              <a:rPr lang="en-US" b="1" dirty="0">
                <a:solidFill>
                  <a:srgbClr val="808080"/>
                </a:solidFill>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AS</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808080"/>
                </a:solidFill>
                <a:latin typeface="Lucida Sans Unicode" panose="020B0602030504020204" pitchFamily="34" charset="0"/>
                <a:cs typeface="Lucida Sans Unicode" panose="020B0602030504020204" pitchFamily="34" charset="0"/>
              </a:rPr>
              <a:t>...</a:t>
            </a:r>
            <a:endParaRPr lang="en-US" dirty="0">
              <a:solidFill>
                <a:srgbClr val="000000"/>
              </a:solidFill>
              <a:latin typeface="Lucida Sans Unicode" panose="020B0602030504020204" pitchFamily="34" charset="0"/>
              <a:cs typeface="Lucida Sans Unicode" panose="020B0602030504020204" pitchFamily="34" charset="0"/>
            </a:endParaRPr>
          </a:p>
        </p:txBody>
      </p:sp>
      <p:sp>
        <p:nvSpPr>
          <p:cNvPr id="6" name="AutoShape 3"/>
          <p:cNvSpPr>
            <a:spLocks noChangeArrowheads="1"/>
          </p:cNvSpPr>
          <p:nvPr/>
        </p:nvSpPr>
        <p:spPr bwMode="auto">
          <a:xfrm>
            <a:off x="701674" y="5378450"/>
            <a:ext cx="7345045" cy="124676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DECLARE</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808080"/>
                </a:solidFill>
                <a:latin typeface="Lucida Sans Unicode" panose="020B0602030504020204" pitchFamily="34" charset="0"/>
                <a:cs typeface="Lucida Sans Unicode" panose="020B0602030504020204" pitchFamily="34" charset="0"/>
              </a:rPr>
              <a:t>&lt;</a:t>
            </a:r>
            <a:r>
              <a:rPr lang="en-US" b="1" dirty="0">
                <a:solidFill>
                  <a:prstClr val="black"/>
                </a:solidFill>
                <a:latin typeface="Lucida Sans Unicode" panose="020B0602030504020204" pitchFamily="34" charset="0"/>
                <a:cs typeface="Lucida Sans Unicode" panose="020B0602030504020204" pitchFamily="34" charset="0"/>
              </a:rPr>
              <a:t>output_param</a:t>
            </a:r>
            <a:r>
              <a:rPr lang="en-US" b="1" dirty="0">
                <a:solidFill>
                  <a:srgbClr val="808080"/>
                </a:solidFill>
                <a:latin typeface="Lucida Sans Unicode" panose="020B0602030504020204" pitchFamily="34" charset="0"/>
                <a:cs typeface="Lucida Sans Unicode" panose="020B0602030504020204" pitchFamily="34" charset="0"/>
              </a:rPr>
              <a:t>&gt;</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AS</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808080"/>
                </a:solidFill>
                <a:latin typeface="Lucida Sans Unicode" panose="020B0602030504020204" pitchFamily="34" charset="0"/>
                <a:cs typeface="Lucida Sans Unicode" panose="020B0602030504020204" pitchFamily="34" charset="0"/>
              </a:rPr>
              <a:t>&lt;</a:t>
            </a:r>
            <a:r>
              <a:rPr lang="en-US" b="1" dirty="0">
                <a:solidFill>
                  <a:srgbClr val="0000FF"/>
                </a:solidFill>
                <a:latin typeface="Lucida Sans Unicode" panose="020B0602030504020204" pitchFamily="34" charset="0"/>
                <a:cs typeface="Lucida Sans Unicode" panose="020B0602030504020204" pitchFamily="34" charset="0"/>
              </a:rPr>
              <a:t>type</a:t>
            </a:r>
            <a:r>
              <a:rPr lang="en-US" b="1" dirty="0">
                <a:solidFill>
                  <a:srgbClr val="808080"/>
                </a:solidFill>
                <a:latin typeface="Lucida Sans Unicode" panose="020B0602030504020204" pitchFamily="34" charset="0"/>
                <a:cs typeface="Lucida Sans Unicode" panose="020B0602030504020204" pitchFamily="34" charset="0"/>
              </a:rPr>
              <a:t>&gt;;</a:t>
            </a:r>
          </a:p>
          <a:p>
            <a:pPr lvl="0" fontAlgn="base">
              <a:spcBef>
                <a:spcPct val="0"/>
              </a:spcBef>
              <a:spcAft>
                <a:spcPct val="0"/>
              </a:spcAft>
            </a:pP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EXEC</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808080"/>
                </a:solidFill>
                <a:latin typeface="Lucida Sans Unicode" panose="020B0602030504020204" pitchFamily="34" charset="0"/>
                <a:cs typeface="Lucida Sans Unicode" panose="020B0602030504020204" pitchFamily="34" charset="0"/>
              </a:rPr>
              <a:t>&lt;</a:t>
            </a:r>
            <a:r>
              <a:rPr lang="en-US" b="1" dirty="0">
                <a:solidFill>
                  <a:prstClr val="black"/>
                </a:solidFill>
                <a:latin typeface="Lucida Sans Unicode" panose="020B0602030504020204" pitchFamily="34" charset="0"/>
                <a:cs typeface="Lucida Sans Unicode" panose="020B0602030504020204" pitchFamily="34" charset="0"/>
              </a:rPr>
              <a:t>proc_name</a:t>
            </a:r>
            <a:r>
              <a:rPr lang="en-US" b="1" dirty="0">
                <a:solidFill>
                  <a:srgbClr val="808080"/>
                </a:solidFill>
                <a:latin typeface="Lucida Sans Unicode" panose="020B0602030504020204" pitchFamily="34" charset="0"/>
                <a:cs typeface="Lucida Sans Unicode" panose="020B0602030504020204" pitchFamily="34" charset="0"/>
              </a:rPr>
              <a:t>&gt;</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808080"/>
                </a:solidFill>
                <a:latin typeface="Lucida Sans Unicode" panose="020B0602030504020204" pitchFamily="34" charset="0"/>
                <a:cs typeface="Lucida Sans Unicode" panose="020B0602030504020204" pitchFamily="34" charset="0"/>
              </a:rPr>
              <a:t>&lt;</a:t>
            </a:r>
            <a:r>
              <a:rPr lang="en-US" b="1" dirty="0">
                <a:solidFill>
                  <a:prstClr val="black"/>
                </a:solidFill>
                <a:latin typeface="Lucida Sans Unicode" panose="020B0602030504020204" pitchFamily="34" charset="0"/>
                <a:cs typeface="Lucida Sans Unicode" panose="020B0602030504020204" pitchFamily="34" charset="0"/>
              </a:rPr>
              <a:t>input_parameter_list</a:t>
            </a:r>
            <a:r>
              <a:rPr lang="en-US" b="1" dirty="0">
                <a:solidFill>
                  <a:srgbClr val="808080"/>
                </a:solidFill>
                <a:latin typeface="Lucida Sans Unicode" panose="020B0602030504020204" pitchFamily="34" charset="0"/>
                <a:cs typeface="Lucida Sans Unicode" panose="020B0602030504020204" pitchFamily="34" charset="0"/>
              </a:rPr>
              <a:t>&gt;,</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808080"/>
                </a:solidFill>
                <a:latin typeface="Lucida Sans Unicode" panose="020B0602030504020204" pitchFamily="34" charset="0"/>
                <a:cs typeface="Lucida Sans Unicode" panose="020B0602030504020204" pitchFamily="34" charset="0"/>
              </a:rPr>
              <a:t>&lt;</a:t>
            </a:r>
            <a:r>
              <a:rPr lang="en-US" b="1" dirty="0">
                <a:solidFill>
                  <a:prstClr val="black"/>
                </a:solidFill>
                <a:latin typeface="Lucida Sans Unicode" panose="020B0602030504020204" pitchFamily="34" charset="0"/>
                <a:cs typeface="Lucida Sans Unicode" panose="020B0602030504020204" pitchFamily="34" charset="0"/>
              </a:rPr>
              <a:t>output_param</a:t>
            </a:r>
            <a:r>
              <a:rPr lang="en-US" b="1" dirty="0">
                <a:solidFill>
                  <a:srgbClr val="808080"/>
                </a:solidFill>
                <a:latin typeface="Lucida Sans Unicode" panose="020B0602030504020204" pitchFamily="34" charset="0"/>
                <a:cs typeface="Lucida Sans Unicode" panose="020B0602030504020204" pitchFamily="34" charset="0"/>
              </a:rPr>
              <a:t>&gt;</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OUTPUT</a:t>
            </a:r>
            <a:r>
              <a:rPr lang="en-US" b="1" dirty="0">
                <a:solidFill>
                  <a:srgbClr val="808080"/>
                </a:solidFill>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SELECT</a:t>
            </a:r>
            <a:r>
              <a:rPr lang="en-US" b="1" dirty="0">
                <a:solidFill>
                  <a:prstClr val="black"/>
                </a:solidFill>
                <a:latin typeface="Lucida Sans Unicode" panose="020B0602030504020204" pitchFamily="34" charset="0"/>
                <a:cs typeface="Lucida Sans Unicode" panose="020B0602030504020204" pitchFamily="34" charset="0"/>
              </a:rPr>
              <a:t> @output_param</a:t>
            </a:r>
            <a:r>
              <a:rPr lang="en-US" b="1" dirty="0">
                <a:solidFill>
                  <a:srgbClr val="808080"/>
                </a:solidFill>
                <a:latin typeface="Lucida Sans Unicode" panose="020B0602030504020204" pitchFamily="34" charset="0"/>
                <a:cs typeface="Lucida Sans Unicode" panose="020B0602030504020204" pitchFamily="34" charset="0"/>
              </a:rPr>
              <a:t>;</a:t>
            </a:r>
            <a:endParaRPr lang="en-US" dirty="0">
              <a:solidFill>
                <a:srgbClr val="000000"/>
              </a:solidFill>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3669411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GT" dirty="0"/>
              <a:t>Lección 3: Crear procedimientos almacenados simples </a:t>
            </a:r>
            <a:endParaRPr lang="en-GB" dirty="0"/>
          </a:p>
        </p:txBody>
      </p:sp>
      <p:sp>
        <p:nvSpPr>
          <p:cNvPr id="3" name="Text Placeholder 2"/>
          <p:cNvSpPr>
            <a:spLocks noGrp="1"/>
          </p:cNvSpPr>
          <p:nvPr>
            <p:ph type="body" idx="1"/>
          </p:nvPr>
        </p:nvSpPr>
        <p:spPr/>
        <p:txBody>
          <a:bodyPr/>
          <a:lstStyle/>
          <a:p>
            <a:pPr lvl="0"/>
            <a:r>
              <a:rPr lang="es-GT" dirty="0"/>
              <a:t>Crear procedimientos para devolver filas </a:t>
            </a:r>
          </a:p>
          <a:p>
            <a:pPr lvl="0"/>
            <a:r>
              <a:rPr lang="es-GT" dirty="0"/>
              <a:t>Crear procedimientos que acepten parámetros </a:t>
            </a:r>
          </a:p>
        </p:txBody>
      </p:sp>
    </p:spTree>
    <p:extLst>
      <p:ext uri="{BB962C8B-B14F-4D97-AF65-F5344CB8AC3E}">
        <p14:creationId xmlns:p14="http://schemas.microsoft.com/office/powerpoint/2010/main" val="1630115033"/>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NG_MOC_Core_ModuleNew</Template>
  <TotalTime>44</TotalTime>
  <Words>840</Words>
  <Application>Microsoft Office PowerPoint</Application>
  <PresentationFormat>Presentación en pantalla (4:3)</PresentationFormat>
  <Paragraphs>146</Paragraphs>
  <Slides>14</Slides>
  <Notes>14</Notes>
  <HiddenSlides>0</HiddenSlides>
  <MMClips>0</MMClips>
  <ScaleCrop>false</ScaleCrop>
  <HeadingPairs>
    <vt:vector size="6" baseType="variant">
      <vt:variant>
        <vt:lpstr>Fuentes usadas</vt:lpstr>
      </vt:variant>
      <vt:variant>
        <vt:i4>7</vt:i4>
      </vt:variant>
      <vt:variant>
        <vt:lpstr>Tema</vt:lpstr>
      </vt:variant>
      <vt:variant>
        <vt:i4>15</vt:i4>
      </vt:variant>
      <vt:variant>
        <vt:lpstr>Títulos de diapositiva</vt:lpstr>
      </vt:variant>
      <vt:variant>
        <vt:i4>14</vt:i4>
      </vt:variant>
    </vt:vector>
  </HeadingPairs>
  <TitlesOfParts>
    <vt:vector size="36" baseType="lpstr">
      <vt:lpstr>Segoe UI</vt:lpstr>
      <vt:lpstr>Calibri</vt:lpstr>
      <vt:lpstr>Lucida Sans Unicode</vt:lpstr>
      <vt:lpstr>Arial</vt:lpstr>
      <vt:lpstr>Verdana</vt:lpstr>
      <vt:lpstr>Wingdings</vt:lpstr>
      <vt:lpstr>Times New Roman</vt:lpstr>
      <vt:lpstr>NG_MOC_Core_ModuleNew2</vt:lpstr>
      <vt:lpstr>1_NG_MOC_Core_ModuleNew2</vt:lpstr>
      <vt:lpstr>2_NG_MOC_Core_ModuleNew2</vt:lpstr>
      <vt:lpstr>3_NG_MOC_Core_ModuleNew2</vt:lpstr>
      <vt:lpstr>4_NG_MOC_Core_ModuleNew2</vt:lpstr>
      <vt:lpstr>6_NG_MOC_Core_ModuleNew2</vt:lpstr>
      <vt:lpstr>7_NG_MOC_Core_ModuleNew2</vt:lpstr>
      <vt:lpstr>8_NG_MOC_Core_ModuleNew2</vt:lpstr>
      <vt:lpstr>10_NG_MOC_Core_ModuleNew2</vt:lpstr>
      <vt:lpstr>11_NG_MOC_Core_ModuleNew2</vt:lpstr>
      <vt:lpstr>12_NG_MOC_Core_ModuleNew2</vt:lpstr>
      <vt:lpstr>14_NG_MOC_Core_ModuleNew2</vt:lpstr>
      <vt:lpstr>15_NG_MOC_Core_ModuleNew2</vt:lpstr>
      <vt:lpstr>16_NG_MOC_Core_ModuleNew2</vt:lpstr>
      <vt:lpstr>18_NG_MOC_Core_ModuleNew2</vt:lpstr>
      <vt:lpstr>Módulo 15 </vt:lpstr>
      <vt:lpstr>Descripción general del módulo </vt:lpstr>
      <vt:lpstr>Lección 1: consultar datos con procedimientos almacenados</vt:lpstr>
      <vt:lpstr>Examinando procedimientos almacenados</vt:lpstr>
      <vt:lpstr>Ejecución de procedimientos almacenados</vt:lpstr>
      <vt:lpstr>Lección 2: Pasar parámetros a procedimientos almacenados </vt:lpstr>
      <vt:lpstr>Pasar los parámetros de entrada a los procedimientos almacenados </vt:lpstr>
      <vt:lpstr>Trabajando con parámetros OUTPUT </vt:lpstr>
      <vt:lpstr>Lección 3: Crear procedimientos almacenados simples </vt:lpstr>
      <vt:lpstr>Crear procedimientos para devolver filas</vt:lpstr>
      <vt:lpstr>Crear procedimientos que acepten parámetros </vt:lpstr>
      <vt:lpstr>Lección 4: Trabajar con SQL dinámico </vt:lpstr>
      <vt:lpstr>Construyendo SQL Dinámico </vt:lpstr>
      <vt:lpstr>Escribir consultas con SQL dinámico </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15</dc:title>
  <dc:creator>Christopher Bartlett</dc:creator>
  <cp:lastModifiedBy>Víctor Hugo Cárdenas Valenzuela</cp:lastModifiedBy>
  <cp:revision>13</cp:revision>
  <dcterms:created xsi:type="dcterms:W3CDTF">2014-08-05T13:17:01Z</dcterms:created>
  <dcterms:modified xsi:type="dcterms:W3CDTF">2018-01-06T03:00:27Z</dcterms:modified>
</cp:coreProperties>
</file>