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  <p:sldMasterId id="2147483751" r:id="rId8"/>
    <p:sldMasterId id="2147483777" r:id="rId9"/>
    <p:sldMasterId id="2147483790" r:id="rId10"/>
    <p:sldMasterId id="2147483803" r:id="rId11"/>
    <p:sldMasterId id="2147483816" r:id="rId12"/>
    <p:sldMasterId id="2147483842" r:id="rId13"/>
  </p:sldMasterIdLst>
  <p:notesMasterIdLst>
    <p:notesMasterId r:id="rId26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5" r:id="rId22"/>
    <p:sldId id="266" r:id="rId23"/>
    <p:sldId id="267" r:id="rId24"/>
    <p:sldId id="268" r:id="rId25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Lucida Sans Unicode" panose="020B0602030504020204" pitchFamily="34" charset="0"/>
      <p:regular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284" autoAdjust="0"/>
  </p:normalViewPr>
  <p:slideViewPr>
    <p:cSldViewPr snapToGrid="0">
      <p:cViewPr varScale="1">
        <p:scale>
          <a:sx n="49" d="100"/>
          <a:sy n="49" d="100"/>
        </p:scale>
        <p:origin x="19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0" d="100"/>
          <a:sy n="70" d="100"/>
        </p:scale>
        <p:origin x="-2971" y="-19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font" Target="fonts/font5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D261D-C8E8-4B85-9574-A32D49A4EFD7}" type="datetimeFigureOut">
              <a:rPr lang="en-GB" smtClean="0"/>
              <a:t>05/01/2018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240DC-F816-49D7-AEFE-36428E34C10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79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240DC-F816-49D7-AEFE-36428E34C107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16: Programming with T-SQL</a:t>
            </a:r>
          </a:p>
        </p:txBody>
      </p:sp>
    </p:spTree>
    <p:extLst>
      <p:ext uri="{BB962C8B-B14F-4D97-AF65-F5344CB8AC3E}">
        <p14:creationId xmlns:p14="http://schemas.microsoft.com/office/powerpoint/2010/main" val="3870634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240DC-F816-49D7-AEFE-36428E34C107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16: Programming with T-SQL</a:t>
            </a:r>
          </a:p>
        </p:txBody>
      </p:sp>
    </p:spTree>
    <p:extLst>
      <p:ext uri="{BB962C8B-B14F-4D97-AF65-F5344CB8AC3E}">
        <p14:creationId xmlns:p14="http://schemas.microsoft.com/office/powerpoint/2010/main" val="2118156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240DC-F816-49D7-AEFE-36428E34C107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16: Programming with T-SQL</a:t>
            </a:r>
          </a:p>
        </p:txBody>
      </p:sp>
    </p:spTree>
    <p:extLst>
      <p:ext uri="{BB962C8B-B14F-4D97-AF65-F5344CB8AC3E}">
        <p14:creationId xmlns:p14="http://schemas.microsoft.com/office/powerpoint/2010/main" val="1112635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240DC-F816-49D7-AEFE-36428E34C107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16: Programming with T-SQL</a:t>
            </a:r>
          </a:p>
        </p:txBody>
      </p:sp>
    </p:spTree>
    <p:extLst>
      <p:ext uri="{BB962C8B-B14F-4D97-AF65-F5344CB8AC3E}">
        <p14:creationId xmlns:p14="http://schemas.microsoft.com/office/powerpoint/2010/main" val="86337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240DC-F816-49D7-AEFE-36428E34C107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16: Programming with T-SQL</a:t>
            </a:r>
          </a:p>
        </p:txBody>
      </p:sp>
    </p:spTree>
    <p:extLst>
      <p:ext uri="{BB962C8B-B14F-4D97-AF65-F5344CB8AC3E}">
        <p14:creationId xmlns:p14="http://schemas.microsoft.com/office/powerpoint/2010/main" val="176811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endParaRPr lang="en-GB" sz="10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240DC-F816-49D7-AEFE-36428E34C107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16: Programming with T-SQL</a:t>
            </a:r>
          </a:p>
        </p:txBody>
      </p:sp>
    </p:spTree>
    <p:extLst>
      <p:ext uri="{BB962C8B-B14F-4D97-AF65-F5344CB8AC3E}">
        <p14:creationId xmlns:p14="http://schemas.microsoft.com/office/powerpoint/2010/main" val="394533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240DC-F816-49D7-AEFE-36428E34C107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16: Programming with T-SQL</a:t>
            </a:r>
          </a:p>
        </p:txBody>
      </p:sp>
    </p:spTree>
    <p:extLst>
      <p:ext uri="{BB962C8B-B14F-4D97-AF65-F5344CB8AC3E}">
        <p14:creationId xmlns:p14="http://schemas.microsoft.com/office/powerpoint/2010/main" val="3254442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240DC-F816-49D7-AEFE-36428E34C107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16: Programming with T-SQL</a:t>
            </a:r>
          </a:p>
        </p:txBody>
      </p:sp>
    </p:spTree>
    <p:extLst>
      <p:ext uri="{BB962C8B-B14F-4D97-AF65-F5344CB8AC3E}">
        <p14:creationId xmlns:p14="http://schemas.microsoft.com/office/powerpoint/2010/main" val="3216557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240DC-F816-49D7-AEFE-36428E34C107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16: Programming with T-SQL</a:t>
            </a:r>
          </a:p>
        </p:txBody>
      </p:sp>
    </p:spTree>
    <p:extLst>
      <p:ext uri="{BB962C8B-B14F-4D97-AF65-F5344CB8AC3E}">
        <p14:creationId xmlns:p14="http://schemas.microsoft.com/office/powerpoint/2010/main" val="369809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240DC-F816-49D7-AEFE-36428E34C107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16: Programming with T-SQL</a:t>
            </a:r>
          </a:p>
        </p:txBody>
      </p:sp>
    </p:spTree>
    <p:extLst>
      <p:ext uri="{BB962C8B-B14F-4D97-AF65-F5344CB8AC3E}">
        <p14:creationId xmlns:p14="http://schemas.microsoft.com/office/powerpoint/2010/main" val="1173617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240DC-F816-49D7-AEFE-36428E34C107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16: Programming with T-SQL</a:t>
            </a:r>
          </a:p>
        </p:txBody>
      </p:sp>
    </p:spTree>
    <p:extLst>
      <p:ext uri="{BB962C8B-B14F-4D97-AF65-F5344CB8AC3E}">
        <p14:creationId xmlns:p14="http://schemas.microsoft.com/office/powerpoint/2010/main" val="3921531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240DC-F816-49D7-AEFE-36428E34C107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16: Programming with T-SQL</a:t>
            </a:r>
          </a:p>
        </p:txBody>
      </p:sp>
    </p:spTree>
    <p:extLst>
      <p:ext uri="{BB962C8B-B14F-4D97-AF65-F5344CB8AC3E}">
        <p14:creationId xmlns:p14="http://schemas.microsoft.com/office/powerpoint/2010/main" val="263308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98226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784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179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10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616013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0146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90520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202791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8454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1299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0536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29893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3121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5865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88089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6540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2479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659951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75473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109634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193263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1207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10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9633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57002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2554237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0427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685847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0359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2019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562376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36825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561797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944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22591694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8213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063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44410643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814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49678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98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3207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107040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373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8610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64030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14808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4105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1865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74821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24368309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5837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41357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1270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48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67448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962543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660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60884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55044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41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26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55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31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3874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7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72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927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4409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41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105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415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6424588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547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027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63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1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7455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33795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19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00367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90526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583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566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107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762785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427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793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639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790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894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880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2186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8729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9728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67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344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1303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60234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336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959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27508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7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562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91601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9807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249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95178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61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0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09155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4572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0354747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456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77716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538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052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5719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9774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2659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197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092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2959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0580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7176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410047949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348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0095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1284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7949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395612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38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9635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16075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77716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0237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2596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253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5655059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6593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49272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380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4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44057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46485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8393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729541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448753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4445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8279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96385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84510218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815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511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495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83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711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947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670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598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754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34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541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678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463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704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92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2022868"/>
            <a:ext cx="5732417" cy="627864"/>
          </a:xfrm>
        </p:spPr>
        <p:txBody>
          <a:bodyPr/>
          <a:lstStyle/>
          <a:p>
            <a:r>
              <a:rPr lang="en-GB" dirty="0" err="1"/>
              <a:t>Módulo</a:t>
            </a:r>
            <a:r>
              <a:rPr lang="en-GB" dirty="0"/>
              <a:t>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err="1"/>
              <a:t>Programación</a:t>
            </a:r>
            <a:r>
              <a:rPr lang="en-GB" dirty="0"/>
              <a:t> con T-SQL 
</a:t>
            </a:r>
          </a:p>
        </p:txBody>
      </p:sp>
    </p:spTree>
    <p:extLst>
      <p:ext uri="{BB962C8B-B14F-4D97-AF65-F5344CB8AC3E}">
        <p14:creationId xmlns:p14="http://schemas.microsoft.com/office/powerpoint/2010/main" val="2190521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-2"/>
            <a:ext cx="8392680" cy="740664"/>
          </a:xfrm>
        </p:spPr>
        <p:txBody>
          <a:bodyPr/>
          <a:lstStyle/>
          <a:p>
            <a:r>
              <a:rPr lang="es-ES" dirty="0"/>
              <a:t>La comprensión de T-SQL Control de Flujo-Lenguaje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375" y="756586"/>
            <a:ext cx="8269576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ES" sz="2400" kern="0" dirty="0">
                <a:solidFill>
                  <a:srgbClr val="000000"/>
                </a:solidFill>
              </a:rPr>
              <a:t>SQL Server proporciona los elementos de lenguaje adicionales que controlan el flujo de ejecución de instrucciones T-SQL</a:t>
            </a:r>
            <a:endParaRPr lang="en-US" sz="2400" kern="0" dirty="0">
              <a:solidFill>
                <a:srgbClr val="000000"/>
              </a:solidFill>
            </a:endParaRPr>
          </a:p>
          <a:p>
            <a:pPr lvl="1"/>
            <a:r>
              <a:rPr lang="es-ES" kern="0" dirty="0">
                <a:solidFill>
                  <a:srgbClr val="000000"/>
                </a:solidFill>
              </a:rPr>
              <a:t>Se utiliza en lotes, procedimientos almacenados y funciones de múltiples instrucciones</a:t>
            </a:r>
            <a:endParaRPr lang="en-US" kern="0" dirty="0">
              <a:solidFill>
                <a:srgbClr val="000000"/>
              </a:solidFill>
            </a:endParaRPr>
          </a:p>
          <a:p>
            <a:pPr lvl="0"/>
            <a:r>
              <a:rPr lang="es-ES" sz="2400" kern="0" dirty="0">
                <a:solidFill>
                  <a:srgbClr val="000000"/>
                </a:solidFill>
              </a:rPr>
              <a:t>Los elementos de control-de-flujo permiten declaraciones que se deben realizar en un orden determinado o en absoluto</a:t>
            </a:r>
          </a:p>
          <a:p>
            <a:pPr lvl="0"/>
            <a:r>
              <a:rPr lang="es-ES" sz="2400" kern="0" dirty="0">
                <a:solidFill>
                  <a:srgbClr val="000000"/>
                </a:solidFill>
              </a:rPr>
              <a:t>El valor por defecto es para comandos que se ejecutan secuencialmente</a:t>
            </a:r>
          </a:p>
          <a:p>
            <a:pPr lvl="0"/>
            <a:r>
              <a:rPr lang="es-ES" sz="2400" kern="0" dirty="0">
                <a:solidFill>
                  <a:srgbClr val="000000"/>
                </a:solidFill>
              </a:rPr>
              <a:t>Incluye IF ... ELSE, </a:t>
            </a:r>
            <a:r>
              <a:rPr lang="es-ES" sz="2400" kern="0" dirty="0" err="1">
                <a:solidFill>
                  <a:srgbClr val="000000"/>
                </a:solidFill>
              </a:rPr>
              <a:t>begin</a:t>
            </a:r>
            <a:r>
              <a:rPr lang="es-ES" sz="2400" kern="0" dirty="0">
                <a:solidFill>
                  <a:srgbClr val="000000"/>
                </a:solidFill>
              </a:rPr>
              <a:t> ... </a:t>
            </a:r>
            <a:r>
              <a:rPr lang="es-ES" sz="2400" kern="0" dirty="0" err="1">
                <a:solidFill>
                  <a:srgbClr val="000000"/>
                </a:solidFill>
              </a:rPr>
              <a:t>end</a:t>
            </a:r>
            <a:r>
              <a:rPr lang="es-ES" sz="2400" kern="0" dirty="0">
                <a:solidFill>
                  <a:srgbClr val="000000"/>
                </a:solidFill>
              </a:rPr>
              <a:t>, WHILE, RETURN, y otros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20206" y="5617086"/>
            <a:ext cx="7749914" cy="105495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IF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OBJECT_ID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'dbo.t1'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IS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NOT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NULL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DROP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TABLE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dbo.t1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GO</a:t>
            </a:r>
            <a:endParaRPr lang="en-US" sz="2000" b="1" dirty="0">
              <a:solidFill>
                <a:srgbClr val="80808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93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Trabajar</a:t>
            </a:r>
            <a:r>
              <a:rPr lang="en-GB" dirty="0"/>
              <a:t> con IF ... ELSE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8778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ES" kern="0" dirty="0">
                <a:solidFill>
                  <a:srgbClr val="000000"/>
                </a:solidFill>
              </a:rPr>
              <a:t>IF ... ELSE utiliza un predicado para determinar el flujo del código</a:t>
            </a:r>
            <a:endParaRPr lang="en-US" kern="0" dirty="0">
              <a:solidFill>
                <a:srgbClr val="000000"/>
              </a:solidFill>
            </a:endParaRPr>
          </a:p>
          <a:p>
            <a:pPr lvl="1"/>
            <a:r>
              <a:rPr lang="es-ES" kern="0" dirty="0">
                <a:solidFill>
                  <a:srgbClr val="000000"/>
                </a:solidFill>
              </a:rPr>
              <a:t>El código en el bloque IF se ejecuta si el predicado se evalúa como TRUE</a:t>
            </a:r>
          </a:p>
          <a:p>
            <a:pPr lvl="1"/>
            <a:r>
              <a:rPr lang="es-ES" kern="0" dirty="0">
                <a:solidFill>
                  <a:srgbClr val="000000"/>
                </a:solidFill>
              </a:rPr>
              <a:t>El código en el bloque ELSE se ejecuta si predicado devuelva FALSO o UNKNOWN</a:t>
            </a:r>
            <a:endParaRPr lang="en-US" kern="0" dirty="0">
              <a:solidFill>
                <a:srgbClr val="000000"/>
              </a:solidFill>
            </a:endParaRPr>
          </a:p>
          <a:p>
            <a:pPr lvl="0"/>
            <a:r>
              <a:rPr lang="es-ES" kern="0" dirty="0">
                <a:solidFill>
                  <a:srgbClr val="000000"/>
                </a:solidFill>
              </a:rPr>
              <a:t>Muy útil cuando se combina con el operador EXISTS</a:t>
            </a:r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1"/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811734" y="4975252"/>
            <a:ext cx="7270229" cy="16943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IF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OBJECT_ID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'dbo.t1'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IS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NULL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PRINT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'Object does not exist'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sz="2000" b="1" dirty="0">
              <a:solidFill>
                <a:srgbClr val="FF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ELSE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DROP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TABLE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dbo.t1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50552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2d25c6f-c178-4023-9ed6-50d1b59504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Trabajar</a:t>
            </a:r>
            <a:r>
              <a:rPr lang="en-GB" dirty="0"/>
              <a:t> con WHILE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3503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ES" sz="2400" kern="0" dirty="0">
                <a:solidFill>
                  <a:srgbClr val="000000"/>
                </a:solidFill>
              </a:rPr>
              <a:t>WHILE permite que el código para ejecutar en un bucle</a:t>
            </a:r>
          </a:p>
          <a:p>
            <a:pPr lvl="0"/>
            <a:r>
              <a:rPr lang="es-ES" sz="2400" kern="0" dirty="0">
                <a:solidFill>
                  <a:srgbClr val="000000"/>
                </a:solidFill>
              </a:rPr>
              <a:t>Las declaraciones en el bloque de repetición entre tanto que el predicado se evalúa como TRUE</a:t>
            </a:r>
          </a:p>
          <a:p>
            <a:pPr lvl="0"/>
            <a:r>
              <a:rPr lang="es-ES" sz="2400" kern="0" dirty="0">
                <a:solidFill>
                  <a:srgbClr val="000000"/>
                </a:solidFill>
              </a:rPr>
              <a:t>El bucle termina cuando el predicado se evalúa como FALSO o desconocido</a:t>
            </a:r>
          </a:p>
          <a:p>
            <a:pPr lvl="0"/>
            <a:r>
              <a:rPr lang="es-ES" sz="2400" kern="0" dirty="0">
                <a:solidFill>
                  <a:srgbClr val="000000"/>
                </a:solidFill>
              </a:rPr>
              <a:t>La ejecución puede ser alterado por break o </a:t>
            </a:r>
            <a:r>
              <a:rPr lang="es-ES" sz="2400" kern="0" dirty="0" err="1">
                <a:solidFill>
                  <a:srgbClr val="000000"/>
                </a:solidFill>
              </a:rPr>
              <a:t>continue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76662" y="3994616"/>
            <a:ext cx="7959781" cy="265336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DECLARE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@empid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 = 1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@lname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NVARCHAR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20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WHILE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@empid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5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BEGIN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@lname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lastname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HR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Employees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empid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@empid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PRINT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@lname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@empid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+=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1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END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  <a:endParaRPr lang="en-US" sz="2000" b="1" dirty="0">
              <a:solidFill>
                <a:srgbClr val="0000FF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06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Descripción</a:t>
            </a:r>
            <a:r>
              <a:rPr lang="en-GB" dirty="0"/>
              <a:t> general del </a:t>
            </a:r>
            <a:r>
              <a:rPr lang="en-GB" dirty="0" err="1"/>
              <a:t>módulo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Elementos de programación T-SQL</a:t>
            </a:r>
          </a:p>
          <a:p>
            <a:r>
              <a:rPr lang="es-ES" dirty="0"/>
              <a:t>El control de flujo del programa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45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Lección 1: Elementos de programación T-SQL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introducción de los lotes de T-SQL</a:t>
            </a:r>
          </a:p>
          <a:p>
            <a:r>
              <a:rPr lang="es-ES" dirty="0"/>
              <a:t>El trabajo con lotes</a:t>
            </a:r>
          </a:p>
          <a:p>
            <a:r>
              <a:rPr lang="es-ES" dirty="0"/>
              <a:t>La introducción de variables de T-SQL</a:t>
            </a:r>
          </a:p>
          <a:p>
            <a:r>
              <a:rPr lang="es-ES" dirty="0"/>
              <a:t>Trabajo con variables</a:t>
            </a:r>
          </a:p>
          <a:p>
            <a:r>
              <a:rPr lang="es-ES" dirty="0"/>
              <a:t>Trabajar con sinónimos</a:t>
            </a:r>
          </a:p>
        </p:txBody>
      </p:sp>
    </p:spTree>
    <p:extLst>
      <p:ext uri="{BB962C8B-B14F-4D97-AF65-F5344CB8AC3E}">
        <p14:creationId xmlns:p14="http://schemas.microsoft.com/office/powerpoint/2010/main" val="172267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introducción de los lotes de T-SQL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ES" sz="2400" kern="0" dirty="0">
                <a:solidFill>
                  <a:srgbClr val="000000"/>
                </a:solidFill>
              </a:rPr>
              <a:t>Los Lotes de T-SQL son colecciones de una o más sentencias T-SQL enviadas a SQL Server como una unidad de análisis, optimización y ejecución</a:t>
            </a:r>
          </a:p>
          <a:p>
            <a:pPr lvl="0"/>
            <a:r>
              <a:rPr lang="es-ES" sz="2400" kern="0" dirty="0">
                <a:solidFill>
                  <a:srgbClr val="000000"/>
                </a:solidFill>
              </a:rPr>
              <a:t>Los lotes se terminan con GO por defecto</a:t>
            </a:r>
          </a:p>
          <a:p>
            <a:pPr lvl="0"/>
            <a:r>
              <a:rPr lang="es-ES" sz="2400" kern="0" dirty="0">
                <a:solidFill>
                  <a:srgbClr val="000000"/>
                </a:solidFill>
              </a:rPr>
              <a:t>Los lotes limitan el alcance de las variables</a:t>
            </a:r>
          </a:p>
          <a:p>
            <a:pPr lvl="0"/>
            <a:r>
              <a:rPr lang="es-ES" sz="2400" kern="0" dirty="0">
                <a:solidFill>
                  <a:srgbClr val="000000"/>
                </a:solidFill>
              </a:rPr>
              <a:t>Algunos estados (por ejemplo, CREATE FUNCTION, CREATE PROCEDURE, CREATE VIEW) no se pueden combinar con otros en el mismo lote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84614" y="4315190"/>
            <a:ext cx="7270229" cy="2014002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view_name</a:t>
            </a:r>
            <a:r>
              <a:rPr lang="en-US" sz="2000" dirty="0">
                <a:solidFill>
                  <a:srgbClr val="808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</a:t>
            </a:r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...;</a:t>
            </a:r>
          </a:p>
          <a:p>
            <a:r>
              <a:rPr lang="en-US" sz="20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</a:t>
            </a:r>
          </a:p>
          <a:p>
            <a:r>
              <a:rPr lang="en-US" sz="20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procedure_name</a:t>
            </a:r>
            <a:r>
              <a:rPr lang="en-US" sz="2000" dirty="0">
                <a:solidFill>
                  <a:srgbClr val="808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</a:t>
            </a:r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...;</a:t>
            </a:r>
          </a:p>
          <a:p>
            <a:r>
              <a:rPr lang="en-US" sz="20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07844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 </a:t>
            </a:r>
            <a:r>
              <a:rPr lang="en-GB" dirty="0" err="1"/>
              <a:t>trabajo</a:t>
            </a:r>
            <a:r>
              <a:rPr lang="en-GB" dirty="0"/>
              <a:t> con </a:t>
            </a:r>
            <a:r>
              <a:rPr lang="en-GB" dirty="0" err="1"/>
              <a:t>lotes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375" y="922913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ES" kern="0" dirty="0">
                <a:solidFill>
                  <a:srgbClr val="000000"/>
                </a:solidFill>
              </a:rPr>
              <a:t>Los lotes son analizados para conocer la sintaxis como una unidad</a:t>
            </a:r>
          </a:p>
          <a:p>
            <a:pPr lvl="1"/>
            <a:r>
              <a:rPr lang="es-ES" sz="2200" kern="0" dirty="0">
                <a:solidFill>
                  <a:srgbClr val="000000"/>
                </a:solidFill>
              </a:rPr>
              <a:t>Los errores de sintaxis causan todo el lote sea rechazado</a:t>
            </a:r>
          </a:p>
          <a:p>
            <a:pPr lvl="1"/>
            <a:r>
              <a:rPr lang="es-ES" sz="2200" kern="0" dirty="0">
                <a:solidFill>
                  <a:srgbClr val="000000"/>
                </a:solidFill>
              </a:rPr>
              <a:t>los errores de ejecución pueden permitir que el lote para continuar después de un fallo, por defecto</a:t>
            </a:r>
          </a:p>
          <a:p>
            <a:pPr lvl="1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endParaRPr lang="en-US" kern="0" dirty="0">
              <a:solidFill>
                <a:srgbClr val="000000"/>
              </a:solidFill>
            </a:endParaRPr>
          </a:p>
          <a:p>
            <a:pPr lvl="0"/>
            <a:r>
              <a:rPr lang="es-ES" kern="0" dirty="0">
                <a:solidFill>
                  <a:srgbClr val="000000"/>
                </a:solidFill>
              </a:rPr>
              <a:t>Los lotes pueden contener código de control de errores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712254" y="3185319"/>
            <a:ext cx="7270229" cy="265336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--Valid batch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dbo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t1 </a:t>
            </a:r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VALUES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N'abc'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dbo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t1 </a:t>
            </a:r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VALUES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3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N'def'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GO</a:t>
            </a:r>
          </a:p>
          <a:p>
            <a:r>
              <a:rPr lang="en-US" sz="200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--invalid batch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dbo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t1 VALUE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N'abc'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INSERT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INTO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dbo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t1 </a:t>
            </a:r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VALUES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3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N'def'</a:t>
            </a:r>
            <a:r>
              <a:rPr lang="en-US" sz="2000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22942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introducción de variables de T-SQL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ES" sz="2400" kern="0" dirty="0">
                <a:solidFill>
                  <a:srgbClr val="000000"/>
                </a:solidFill>
              </a:rPr>
              <a:t>Las variables son objetos que permiten el almacenamiento de un valor para su uso posterior en el mismo lote</a:t>
            </a:r>
          </a:p>
          <a:p>
            <a:pPr lvl="0"/>
            <a:r>
              <a:rPr lang="es-ES" sz="2400" kern="0" dirty="0">
                <a:solidFill>
                  <a:srgbClr val="000000"/>
                </a:solidFill>
              </a:rPr>
              <a:t>Las variables se definen con la palabra clave DECLARE</a:t>
            </a:r>
            <a:endParaRPr lang="en-US" sz="2400" kern="0" dirty="0">
              <a:solidFill>
                <a:srgbClr val="000000"/>
              </a:solidFill>
            </a:endParaRPr>
          </a:p>
          <a:p>
            <a:pPr lvl="1"/>
            <a:r>
              <a:rPr lang="es-ES" sz="2000" kern="0" dirty="0">
                <a:solidFill>
                  <a:srgbClr val="000000"/>
                </a:solidFill>
              </a:rPr>
              <a:t>En SQL Server 2008 y, posteriormente, las variables pueden ser declaradas e inicializan en la misma instrucción</a:t>
            </a:r>
            <a:endParaRPr lang="en-US" sz="2000" kern="0" dirty="0">
              <a:solidFill>
                <a:srgbClr val="000000"/>
              </a:solidFill>
            </a:endParaRPr>
          </a:p>
          <a:p>
            <a:pPr lvl="0"/>
            <a:r>
              <a:rPr lang="es-ES" sz="2400" kern="0" dirty="0">
                <a:solidFill>
                  <a:srgbClr val="000000"/>
                </a:solidFill>
              </a:rPr>
              <a:t>Las variables son siempre locales al lote en el que se declaran y salir de su ámbito cuando termina el proceso por lotes</a:t>
            </a: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839446" y="4622975"/>
            <a:ext cx="7270229" cy="2014002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--Declare and initialize variables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DECLARE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@numrows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3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@catid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2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--Use variables to pass parameters to procedure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EXEC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Production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ProdsByCategory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@numrows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@numrows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@catid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@catid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32062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01d9c6df-7ad8-4db1-911d-c4dcfdd25f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Trabajo</a:t>
            </a:r>
            <a:r>
              <a:rPr lang="en-GB" dirty="0"/>
              <a:t> con variables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" kern="0" dirty="0"/>
              <a:t>Inicializar una variable utilizando la sentencia DECLARE</a:t>
            </a:r>
            <a:endParaRPr lang="en-US" kern="0" dirty="0"/>
          </a:p>
          <a:p>
            <a:endParaRPr lang="en-GB" kern="0" dirty="0"/>
          </a:p>
          <a:p>
            <a:r>
              <a:rPr lang="es-ES" kern="0" dirty="0"/>
              <a:t>Asignar un solo valor (escalar) utilizando la sentencia SET</a:t>
            </a:r>
            <a:endParaRPr lang="en-US" kern="0" dirty="0"/>
          </a:p>
          <a:p>
            <a:endParaRPr lang="en-GB" kern="0" dirty="0"/>
          </a:p>
          <a:p>
            <a:r>
              <a:rPr lang="es-ES" kern="0" dirty="0"/>
              <a:t>Asignar un valor a una variable mediante una instrucción SELECT</a:t>
            </a:r>
            <a:endParaRPr lang="es-ES" dirty="0"/>
          </a:p>
          <a:p>
            <a:pPr lvl="1"/>
            <a:r>
              <a:rPr lang="es-ES" dirty="0"/>
              <a:t>Asegúrese de que la instrucción SELECT devuelve exactamente una fila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269" y="1933303"/>
            <a:ext cx="79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DECLARE @</a:t>
            </a:r>
            <a:r>
              <a:rPr lang="en-GB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0">
                <a:latin typeface="Courier New" panose="02070309020205020404" pitchFamily="49" charset="0"/>
                <a:cs typeface="Courier New" panose="02070309020205020404" pitchFamily="49" charset="0"/>
              </a:rPr>
              <a:t> INT = 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4913" y="3405050"/>
            <a:ext cx="79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SET @</a:t>
            </a:r>
            <a:r>
              <a:rPr lang="en-GB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4913" y="5629976"/>
            <a:ext cx="79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@</a:t>
            </a:r>
            <a:r>
              <a:rPr lang="en-GB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 = COUNT(*) FROM </a:t>
            </a:r>
            <a:r>
              <a:rPr lang="en-GB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Sales.SalesOrderHeader</a:t>
            </a: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6856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e0fb713-75f5-4053-acda-507e534e52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Trabajar</a:t>
            </a:r>
            <a:r>
              <a:rPr lang="en-GB" dirty="0"/>
              <a:t> con </a:t>
            </a:r>
            <a:r>
              <a:rPr lang="en-GB" dirty="0" err="1"/>
              <a:t>sinónimos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375" y="740662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ES" sz="2200" kern="0" dirty="0">
                <a:solidFill>
                  <a:srgbClr val="000000"/>
                </a:solidFill>
              </a:rPr>
              <a:t>Un sinónimo es un alias o un enlace a un objeto almacenado ya sea en la misma instancia de SQL Server o en un servidor vinculado</a:t>
            </a:r>
            <a:endParaRPr lang="en-US" sz="2200" kern="0" dirty="0">
              <a:solidFill>
                <a:srgbClr val="000000"/>
              </a:solidFill>
            </a:endParaRPr>
          </a:p>
          <a:p>
            <a:pPr lvl="1"/>
            <a:r>
              <a:rPr lang="es-ES" sz="1800" kern="0" dirty="0">
                <a:solidFill>
                  <a:srgbClr val="000000"/>
                </a:solidFill>
              </a:rPr>
              <a:t>Sinónimos pueden apuntar a tablas, vistas, procedimientos y funciones</a:t>
            </a:r>
          </a:p>
          <a:p>
            <a:r>
              <a:rPr lang="es-ES" sz="2200" kern="0" dirty="0">
                <a:solidFill>
                  <a:srgbClr val="000000"/>
                </a:solidFill>
              </a:rPr>
              <a:t>Los sinónimos se pueden utilizar para hacer referencia a objetos remotos como si estuvieran situados a nivel local, o para proporcionar nombres alternativos a otros objetos locales</a:t>
            </a:r>
          </a:p>
          <a:p>
            <a:pPr lvl="0"/>
            <a:r>
              <a:rPr lang="es-ES" sz="2200" kern="0" dirty="0">
                <a:solidFill>
                  <a:srgbClr val="000000"/>
                </a:solidFill>
              </a:rPr>
              <a:t>Utilice la secuencia CREATE y DROP comandos para administrar sinónimos</a:t>
            </a:r>
            <a:endParaRPr lang="en-US" sz="22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84449" y="4393860"/>
            <a:ext cx="7749914" cy="233368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USE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tempdb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CREATE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SYNONYM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dbo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ProdsByCategory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FOR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	TSQL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Production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ProdsByCategory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EXEC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dbo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ProdsByCategory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@numrows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3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@catid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2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035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Lección 2: Cómo controlar el flujo del programa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21215"/>
            <a:ext cx="8338848" cy="5147356"/>
          </a:xfrm>
        </p:spPr>
        <p:txBody>
          <a:bodyPr/>
          <a:lstStyle/>
          <a:p>
            <a:r>
              <a:rPr lang="es-ES" dirty="0"/>
              <a:t>La comprensión de T-SQL Control de Flujo del Programa</a:t>
            </a:r>
          </a:p>
          <a:p>
            <a:r>
              <a:rPr lang="es-ES" dirty="0"/>
              <a:t>Trabajar con IF ... ELSE</a:t>
            </a:r>
          </a:p>
          <a:p>
            <a:r>
              <a:rPr lang="es-ES" dirty="0"/>
              <a:t>Trabajar con WHILE</a:t>
            </a:r>
          </a:p>
        </p:txBody>
      </p:sp>
    </p:spTree>
    <p:extLst>
      <p:ext uri="{BB962C8B-B14F-4D97-AF65-F5344CB8AC3E}">
        <p14:creationId xmlns:p14="http://schemas.microsoft.com/office/powerpoint/2010/main" val="3442488695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64</TotalTime>
  <Words>835</Words>
  <Application>Microsoft Office PowerPoint</Application>
  <PresentationFormat>Presentación en pantalla (4:3)</PresentationFormat>
  <Paragraphs>151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13</vt:i4>
      </vt:variant>
      <vt:variant>
        <vt:lpstr>Títulos de diapositiva</vt:lpstr>
      </vt:variant>
      <vt:variant>
        <vt:i4>12</vt:i4>
      </vt:variant>
    </vt:vector>
  </HeadingPairs>
  <TitlesOfParts>
    <vt:vector size="33" baseType="lpstr">
      <vt:lpstr>Segoe UI</vt:lpstr>
      <vt:lpstr>Calibri</vt:lpstr>
      <vt:lpstr>Lucida Sans Unicode</vt:lpstr>
      <vt:lpstr>Arial</vt:lpstr>
      <vt:lpstr>Verdana</vt:lpstr>
      <vt:lpstr>Courier New</vt:lpstr>
      <vt:lpstr>Wingdings</vt:lpstr>
      <vt:lpstr>Times New Roman</vt:lpstr>
      <vt:lpstr>NG_MOC_Core_ModuleNew2</vt:lpstr>
      <vt:lpstr>1_NG_MOC_Core_ModuleNew2</vt:lpstr>
      <vt:lpstr>2_NG_MOC_Core_ModuleNew2</vt:lpstr>
      <vt:lpstr>3_NG_MOC_Core_ModuleNew2</vt:lpstr>
      <vt:lpstr>4_NG_MOC_Core_ModuleNew2</vt:lpstr>
      <vt:lpstr>5_NG_MOC_Core_ModuleNew2</vt:lpstr>
      <vt:lpstr>6_NG_MOC_Core_ModuleNew2</vt:lpstr>
      <vt:lpstr>7_NG_MOC_Core_ModuleNew2</vt:lpstr>
      <vt:lpstr>9_NG_MOC_Core_ModuleNew2</vt:lpstr>
      <vt:lpstr>10_NG_MOC_Core_ModuleNew2</vt:lpstr>
      <vt:lpstr>11_NG_MOC_Core_ModuleNew2</vt:lpstr>
      <vt:lpstr>12_NG_MOC_Core_ModuleNew2</vt:lpstr>
      <vt:lpstr>14_NG_MOC_Core_ModuleNew2</vt:lpstr>
      <vt:lpstr>Módulo 16</vt:lpstr>
      <vt:lpstr>Descripción general del módulo</vt:lpstr>
      <vt:lpstr>Lección 1: Elementos de programación T-SQL</vt:lpstr>
      <vt:lpstr>La introducción de los lotes de T-SQL</vt:lpstr>
      <vt:lpstr>El trabajo con lotes</vt:lpstr>
      <vt:lpstr>La introducción de variables de T-SQL</vt:lpstr>
      <vt:lpstr>Trabajo con variables</vt:lpstr>
      <vt:lpstr>Trabajar con sinónimos</vt:lpstr>
      <vt:lpstr>Lección 2: Cómo controlar el flujo del programa</vt:lpstr>
      <vt:lpstr>La comprensión de T-SQL Control de Flujo-Lenguaje</vt:lpstr>
      <vt:lpstr>Trabajar con IF ... ELSE</vt:lpstr>
      <vt:lpstr>Trabajar con WHILE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16</dc:title>
  <dc:creator>Christopher Bartlett</dc:creator>
  <cp:lastModifiedBy>Víctor Hugo Cárdenas Valenzuela</cp:lastModifiedBy>
  <cp:revision>15</cp:revision>
  <dcterms:created xsi:type="dcterms:W3CDTF">2014-08-05T13:37:33Z</dcterms:created>
  <dcterms:modified xsi:type="dcterms:W3CDTF">2018-01-06T02:16:44Z</dcterms:modified>
</cp:coreProperties>
</file>