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77" r:id="rId8"/>
    <p:sldMasterId id="2147483803" r:id="rId9"/>
    <p:sldMasterId id="2147483816" r:id="rId10"/>
    <p:sldMasterId id="2147483829" r:id="rId11"/>
    <p:sldMasterId id="2147483842" r:id="rId12"/>
    <p:sldMasterId id="2147483855" r:id="rId13"/>
    <p:sldMasterId id="2147483881" r:id="rId14"/>
    <p:sldMasterId id="2147483907" r:id="rId15"/>
  </p:sldMasterIdLst>
  <p:notesMasterIdLst>
    <p:notesMasterId r:id="rId30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5" r:id="rId23"/>
    <p:sldId id="267" r:id="rId24"/>
    <p:sldId id="268" r:id="rId25"/>
    <p:sldId id="269" r:id="rId26"/>
    <p:sldId id="270" r:id="rId27"/>
    <p:sldId id="271" r:id="rId28"/>
    <p:sldId id="273" r:id="rId29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00" autoAdjust="0"/>
  </p:normalViewPr>
  <p:slideViewPr>
    <p:cSldViewPr snapToGrid="0">
      <p:cViewPr varScale="1">
        <p:scale>
          <a:sx n="58" d="100"/>
          <a:sy n="58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86361-4E20-47F5-95DB-727AADA6C5C5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F499-6ED5-44A8-8BDE-4B52018D715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00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5741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23161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110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15969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79353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22072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3933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13927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9392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1167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2300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30502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2789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F499-6ED5-44A8-8BDE-4B52018D7150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17: Implementing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78215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9875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632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32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23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4644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6127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6397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9451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547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632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9305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4907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44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9463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365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430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73225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5369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64519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619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316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9584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933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7790932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87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6466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12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54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55792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8030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5001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20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651650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852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049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754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647032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53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0355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198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829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9973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2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014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9127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3938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673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62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221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638734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33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71409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04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4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853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4588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4909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40958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60203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8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7762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1348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50932134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382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98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770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936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53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3294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3351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59991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663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091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8885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9558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5828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040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333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44103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19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0953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759544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83199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6117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71492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7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00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996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9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7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97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156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5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97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16118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63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556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695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356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623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46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51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4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73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42379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5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6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48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4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95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0192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763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410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483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897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36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36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507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88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134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2171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50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818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12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0683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575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4335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062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815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0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94963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26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468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6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691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989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198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6533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0514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5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71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16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937476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4574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62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35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849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158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2332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7896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55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89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621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44152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696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27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4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5149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27122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5908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504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378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10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64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729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661528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54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8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8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6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3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9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753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8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9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8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7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6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7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4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34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95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ES" dirty="0"/>
              <a:t>Implementar manejo de errores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3170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Bloque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r>
              <a:rPr lang="en-GB" dirty="0"/>
              <a:t> TRY/CATCH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El </a:t>
            </a:r>
            <a:r>
              <a:rPr lang="en-US" sz="2400" kern="0" dirty="0" err="1"/>
              <a:t>bloque</a:t>
            </a:r>
            <a:r>
              <a:rPr lang="en-US" sz="2400" kern="0" dirty="0"/>
              <a:t> TRY </a:t>
            </a:r>
            <a:r>
              <a:rPr lang="en-US" sz="2400" kern="0" dirty="0" err="1"/>
              <a:t>es</a:t>
            </a:r>
            <a:r>
              <a:rPr lang="en-US" sz="2400" kern="0" dirty="0"/>
              <a:t> </a:t>
            </a:r>
            <a:r>
              <a:rPr lang="en-US" sz="2400" kern="0" dirty="0" err="1"/>
              <a:t>definido</a:t>
            </a:r>
            <a:r>
              <a:rPr lang="en-US" sz="2400" kern="0" dirty="0"/>
              <a:t> </a:t>
            </a:r>
            <a:r>
              <a:rPr lang="en-US" sz="2400" kern="0" dirty="0" err="1"/>
              <a:t>por</a:t>
            </a:r>
            <a:r>
              <a:rPr lang="en-US" sz="2400" kern="0" dirty="0"/>
              <a:t> las </a:t>
            </a:r>
            <a:r>
              <a:rPr lang="en-US" sz="2400" kern="0" dirty="0" err="1"/>
              <a:t>declaraciones</a:t>
            </a:r>
            <a:r>
              <a:rPr lang="en-US" sz="2400" kern="0" dirty="0"/>
              <a:t> BEGIN TRY...END TRY</a:t>
            </a:r>
          </a:p>
          <a:p>
            <a:pPr lvl="1"/>
            <a:r>
              <a:rPr lang="es-ES" sz="2000" kern="0" dirty="0"/>
              <a:t>Colocar todo el código que generará un error entre ellos</a:t>
            </a:r>
          </a:p>
          <a:p>
            <a:pPr lvl="1"/>
            <a:r>
              <a:rPr lang="es-ES" sz="2000" kern="0" dirty="0"/>
              <a:t>Ningún código puede colocarse entre END TRY y BEGIN CATCH</a:t>
            </a:r>
          </a:p>
          <a:p>
            <a:pPr lvl="1"/>
            <a:r>
              <a:rPr lang="es-ES" sz="2000" kern="0" dirty="0"/>
              <a:t>Los bloques TRY y CATCH pueden anidarse</a:t>
            </a:r>
          </a:p>
          <a:p>
            <a:r>
              <a:rPr lang="en-US" sz="2400" kern="0" dirty="0"/>
              <a:t>El </a:t>
            </a:r>
            <a:r>
              <a:rPr lang="en-US" sz="2400" kern="0" dirty="0" err="1"/>
              <a:t>bloque</a:t>
            </a:r>
            <a:r>
              <a:rPr lang="en-US" sz="2400" kern="0" dirty="0"/>
              <a:t> CATCH </a:t>
            </a:r>
            <a:r>
              <a:rPr lang="en-US" sz="2400" kern="0" dirty="0" err="1"/>
              <a:t>es</a:t>
            </a:r>
            <a:r>
              <a:rPr lang="en-US" sz="2400" kern="0" dirty="0"/>
              <a:t> </a:t>
            </a:r>
            <a:r>
              <a:rPr lang="en-US" sz="2400" kern="0" dirty="0" err="1"/>
              <a:t>definido</a:t>
            </a:r>
            <a:r>
              <a:rPr lang="en-US" sz="2400" kern="0" dirty="0"/>
              <a:t> </a:t>
            </a:r>
            <a:r>
              <a:rPr lang="en-US" sz="2400" kern="0" dirty="0" err="1"/>
              <a:t>por</a:t>
            </a:r>
            <a:r>
              <a:rPr lang="en-US" sz="2400" kern="0" dirty="0"/>
              <a:t> las </a:t>
            </a:r>
            <a:r>
              <a:rPr lang="en-US" sz="2400" kern="0" dirty="0" err="1"/>
              <a:t>declaraciones</a:t>
            </a:r>
            <a:r>
              <a:rPr lang="en-US" sz="2400" kern="0" dirty="0"/>
              <a:t> BEGIN CATCH...END CATCH</a:t>
            </a:r>
          </a:p>
          <a:p>
            <a:pPr lvl="1"/>
            <a:r>
              <a:rPr lang="es-ES" sz="2000" kern="0" dirty="0"/>
              <a:t>La ejecución se mueve al bloque CATCH cuando los errores se producen y se capturan  en el bloque TRY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208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de </a:t>
            </a:r>
            <a:r>
              <a:rPr lang="en-GB" dirty="0" err="1"/>
              <a:t>manejo</a:t>
            </a:r>
            <a:r>
              <a:rPr lang="en-GB" dirty="0"/>
              <a:t> de </a:t>
            </a:r>
            <a:r>
              <a:rPr lang="en-GB" dirty="0" err="1"/>
              <a:t>errores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El bloque CATCH hace que la información relacionada con los errores este disponibles durante toda la duración del bloque CATCH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@@ ERROR se pone a cero cuando se ejecuta la siguiente sentencia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Errores detectables vs. no detectables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Bloques try / catch sólo detectar errores en el mismo bloque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Los ejemplos más comunes de errores no </a:t>
            </a:r>
            <a:r>
              <a:rPr lang="es-ES" kern="0" dirty="0" err="1">
                <a:solidFill>
                  <a:srgbClr val="000000"/>
                </a:solidFill>
              </a:rPr>
              <a:t>capturables</a:t>
            </a:r>
            <a:r>
              <a:rPr lang="es-ES" kern="0" dirty="0">
                <a:solidFill>
                  <a:srgbClr val="000000"/>
                </a:solidFill>
              </a:rPr>
              <a:t> son 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  <a:endParaRPr lang="en-GB" kern="0" dirty="0">
              <a:solidFill>
                <a:srgbClr val="000000"/>
              </a:solidFill>
            </a:endParaRP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Los errores de compilación, tales como errores de sintaxis, que impiden un lote de compilar</a:t>
            </a: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problemas de </a:t>
            </a:r>
            <a:r>
              <a:rPr lang="es-ES" kern="0" dirty="0" err="1">
                <a:solidFill>
                  <a:srgbClr val="000000"/>
                </a:solidFill>
              </a:rPr>
              <a:t>recompilación</a:t>
            </a:r>
            <a:r>
              <a:rPr lang="es-ES" kern="0" dirty="0">
                <a:solidFill>
                  <a:srgbClr val="000000"/>
                </a:solidFill>
              </a:rPr>
              <a:t> de nivel comunicado que por lo general se refieren a la resolución diferida de nombres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0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bfd3fd-5399-4134-82fb-861816fa92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Generando</a:t>
            </a:r>
            <a:r>
              <a:rPr lang="en-GB" dirty="0"/>
              <a:t> </a:t>
            </a:r>
            <a:r>
              <a:rPr lang="en-GB" dirty="0" err="1"/>
              <a:t>errores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THROW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SQL Server 2012 introduce la </a:t>
            </a:r>
            <a:r>
              <a:rPr lang="en-US" kern="0" dirty="0" err="1">
                <a:solidFill>
                  <a:srgbClr val="000000"/>
                </a:solidFill>
              </a:rPr>
              <a:t>declaración</a:t>
            </a:r>
            <a:r>
              <a:rPr lang="en-US" kern="0" dirty="0">
                <a:solidFill>
                  <a:srgbClr val="000000"/>
                </a:solidFill>
              </a:rPr>
              <a:t> THROW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Sucesora de la instrucción RAISERROR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No requiere la definición de los errores en la tabla </a:t>
            </a:r>
            <a:r>
              <a:rPr lang="es-ES" sz="2200" kern="0" dirty="0" err="1">
                <a:solidFill>
                  <a:srgbClr val="000000"/>
                </a:solidFill>
              </a:rPr>
              <a:t>sys.messages</a:t>
            </a:r>
            <a:endParaRPr lang="en-US" sz="2200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THROW </a:t>
            </a:r>
            <a:r>
              <a:rPr lang="es-ES" kern="0" dirty="0">
                <a:solidFill>
                  <a:srgbClr val="000000"/>
                </a:solidFill>
              </a:rPr>
              <a:t>permite opciones para  el manejo de errores 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Controla los errores específicos en el bloque CATCH locales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Pasa errores a otro proceso</a:t>
            </a:r>
            <a:endParaRPr lang="en-US" sz="2200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Use THROW: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Con los parámetros para pasar un error definido por el usuario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Sin parámetros para volver a subir el error original (debe estar dentro de un bloque CATCH)</a:t>
            </a:r>
            <a:endParaRPr lang="en-US" sz="2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7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26d14b9-d4a7-4ae1-959c-6948f12821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Managed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Los errores deben ser manejados por el código administrado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errores no controlados devolverán el número de error 6522 llamando al código T-SQL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Descripción</a:t>
            </a:r>
            <a:r>
              <a:rPr lang="en-GB" dirty="0"/>
              <a:t> general del </a:t>
            </a:r>
            <a:r>
              <a:rPr lang="en-GB" dirty="0" err="1"/>
              <a:t>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aplicación del manejo de errores de T-SQL</a:t>
            </a:r>
          </a:p>
          <a:p>
            <a:r>
              <a:rPr lang="es-ES" dirty="0"/>
              <a:t>La aplicación de control estructurado de excepciones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7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323407" cy="740664"/>
          </a:xfrm>
        </p:spPr>
        <p:txBody>
          <a:bodyPr/>
          <a:lstStyle/>
          <a:p>
            <a:r>
              <a:rPr lang="es-ES" dirty="0"/>
              <a:t>Lección 1: Manejo de errores de aplicación de T-SQL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Errores y mensajes de error</a:t>
            </a:r>
          </a:p>
          <a:p>
            <a:r>
              <a:rPr lang="es-ES" dirty="0"/>
              <a:t>Generar errores usando RAISERROR</a:t>
            </a:r>
          </a:p>
          <a:p>
            <a:r>
              <a:rPr lang="es-ES" dirty="0"/>
              <a:t>Generar errores usando THROW</a:t>
            </a:r>
          </a:p>
          <a:p>
            <a:r>
              <a:rPr lang="es-ES" dirty="0"/>
              <a:t>El uso de @@error</a:t>
            </a:r>
          </a:p>
          <a:p>
            <a:r>
              <a:rPr lang="es-ES" dirty="0"/>
              <a:t>Creación de alertas cuando se producen errores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92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y mensajes de error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788" y="4284617"/>
            <a:ext cx="8119156" cy="1883953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El mensaje de error del sistema está en </a:t>
            </a:r>
            <a:r>
              <a:rPr lang="es-GT" dirty="0" err="1"/>
              <a:t>sys.messages</a:t>
            </a:r>
            <a:r>
              <a:rPr lang="es-GT" dirty="0"/>
              <a:t> </a:t>
            </a:r>
          </a:p>
          <a:p>
            <a:r>
              <a:rPr lang="es-GT" dirty="0"/>
              <a:t>Añadir errores de las aplicaciones personalizadas utilizando </a:t>
            </a:r>
            <a:r>
              <a:rPr lang="es-GT" dirty="0" err="1"/>
              <a:t>sp_add_message</a:t>
            </a:r>
            <a:endParaRPr lang="en-US" b="1" kern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062286"/>
              </p:ext>
            </p:extLst>
          </p:nvPr>
        </p:nvGraphicFramePr>
        <p:xfrm>
          <a:off x="351021" y="1083558"/>
          <a:ext cx="8466602" cy="2865120"/>
        </p:xfrm>
        <a:graphic>
          <a:graphicData uri="http://schemas.openxmlformats.org/drawingml/2006/table">
            <a:tbl>
              <a:tblPr firstRow="1" bandRow="1"/>
              <a:tblGrid>
                <a:gridCol w="177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/>
                        <a:t>Elements of Database Engine Errors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Error number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dirty="0"/>
                        <a:t>número único que identifica el error específico</a:t>
                      </a:r>
                      <a:endParaRPr lang="en-GB" dirty="0"/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Error message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dirty="0"/>
                        <a:t>Texto que describe el error</a:t>
                      </a:r>
                      <a:endParaRPr lang="en-GB" dirty="0"/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Severity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err="1"/>
                        <a:t>indicador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numérico</a:t>
                      </a:r>
                      <a:r>
                        <a:rPr lang="en-GB" dirty="0"/>
                        <a:t> a </a:t>
                      </a:r>
                      <a:r>
                        <a:rPr lang="en-GB" dirty="0" err="1"/>
                        <a:t>partir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seriedad</a:t>
                      </a:r>
                      <a:r>
                        <a:rPr lang="en-GB" dirty="0"/>
                        <a:t> 1-25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State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dirty="0" err="1"/>
                        <a:t>código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estado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interno</a:t>
                      </a:r>
                      <a:r>
                        <a:rPr lang="en-GB" dirty="0"/>
                        <a:t> para el </a:t>
                      </a:r>
                      <a:r>
                        <a:rPr lang="en-GB" dirty="0" err="1"/>
                        <a:t>estado</a:t>
                      </a:r>
                      <a:r>
                        <a:rPr lang="en-GB" dirty="0"/>
                        <a:t> del motor de base de </a:t>
                      </a:r>
                      <a:r>
                        <a:rPr lang="en-GB" dirty="0" err="1"/>
                        <a:t>datos</a:t>
                      </a:r>
                      <a:endParaRPr lang="en-GB" dirty="0"/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Procedure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dirty="0"/>
                        <a:t>El nombre del procedimiento almacenado o desencadenador en el que se produjo el error</a:t>
                      </a:r>
                      <a:endParaRPr lang="en-GB" dirty="0"/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b="1" dirty="0"/>
                        <a:t>Line number</a:t>
                      </a:r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dirty="0"/>
                        <a:t>Cual declaración en el lote o procedimiento genera el error</a:t>
                      </a:r>
                      <a:endParaRPr lang="en-GB" dirty="0"/>
                    </a:p>
                  </a:txBody>
                  <a:tcPr marL="123992" marR="12399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errores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RAISERROR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kern="0" dirty="0">
                <a:solidFill>
                  <a:srgbClr val="000000"/>
                </a:solidFill>
              </a:rPr>
              <a:t>RAISERROR </a:t>
            </a:r>
            <a:r>
              <a:rPr lang="en-US" kern="0" dirty="0" err="1">
                <a:solidFill>
                  <a:srgbClr val="000000"/>
                </a:solidFill>
              </a:rPr>
              <a:t>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usado</a:t>
            </a:r>
            <a:r>
              <a:rPr lang="en-US" kern="0" dirty="0">
                <a:solidFill>
                  <a:srgbClr val="000000"/>
                </a:solidFill>
              </a:rPr>
              <a:t> para:</a:t>
            </a:r>
            <a:endParaRPr lang="en-GB" kern="0" dirty="0">
              <a:solidFill>
                <a:srgbClr val="000000"/>
              </a:solidFill>
            </a:endParaRP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Facilitar la solución de código T-SQL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Compruebe los valores de los datos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Devolver mensajes que contienen texto variable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99160" y="3169920"/>
            <a:ext cx="7254240" cy="16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RAISERROR (N'%s %d', -- Message text.</a:t>
            </a:r>
          </a:p>
          <a:p>
            <a:pPr eaLnBrk="0" hangingPunct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	10, -- Severity,</a:t>
            </a:r>
          </a:p>
          <a:p>
            <a:pPr eaLnBrk="0" hangingPunct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	1, -- State,</a:t>
            </a:r>
          </a:p>
          <a:p>
            <a:pPr eaLnBrk="0" hangingPunct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      N‘Custom error message number ',</a:t>
            </a:r>
          </a:p>
          <a:p>
            <a:pPr eaLnBrk="0" hangingPunct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      2);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76300" y="5105400"/>
            <a:ext cx="7299960" cy="1386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error message number 2</a:t>
            </a:r>
          </a:p>
        </p:txBody>
      </p:sp>
    </p:spTree>
    <p:extLst>
      <p:ext uri="{BB962C8B-B14F-4D97-AF65-F5344CB8AC3E}">
        <p14:creationId xmlns:p14="http://schemas.microsoft.com/office/powerpoint/2010/main" val="852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errores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THROW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506931"/>
            <a:ext cx="8119156" cy="4661640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SQL Server prove la </a:t>
            </a:r>
            <a:r>
              <a:rPr lang="en-US" kern="0" dirty="0" err="1">
                <a:solidFill>
                  <a:srgbClr val="000000"/>
                </a:solidFill>
              </a:rPr>
              <a:t>declaración</a:t>
            </a:r>
            <a:r>
              <a:rPr lang="en-US" kern="0" dirty="0">
                <a:solidFill>
                  <a:srgbClr val="000000"/>
                </a:solidFill>
              </a:rPr>
              <a:t> THROW</a:t>
            </a: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Sucesora de la instrucción RAISERROR</a:t>
            </a: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No requiere la definición de los errores en la tabla </a:t>
            </a:r>
            <a:r>
              <a:rPr lang="es-ES" kern="0" dirty="0" err="1">
                <a:solidFill>
                  <a:srgbClr val="000000"/>
                </a:solidFill>
              </a:rPr>
              <a:t>sys.messages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80123" y="3785441"/>
            <a:ext cx="7254240" cy="16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GB" b="0" dirty="0"/>
              <a:t>THROW 50001, 'An Error Occurred', 0; </a:t>
            </a:r>
          </a:p>
        </p:txBody>
      </p:sp>
    </p:spTree>
    <p:extLst>
      <p:ext uri="{BB962C8B-B14F-4D97-AF65-F5344CB8AC3E}">
        <p14:creationId xmlns:p14="http://schemas.microsoft.com/office/powerpoint/2010/main" val="32866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4991d73-bb09-46da-99b3-ab2e32cbc2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 @@Error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@@ ERROR devuelve último código de error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Puede ser capturado y almacenado en una variable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c9c0759-0c6b-48ad-bf78-faf40eec7c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alertas cuando se producen errores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Las alertas pueden ser disparadas por los mensajes que se almacenan en el registro de Windows</a:t>
            </a: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Si un mensaje no está normalmente conectado, puede ser conectado cuando se eleva con la adición de WITH LOG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-2"/>
            <a:ext cx="9026525" cy="740664"/>
          </a:xfrm>
        </p:spPr>
        <p:txBody>
          <a:bodyPr/>
          <a:lstStyle/>
          <a:p>
            <a:r>
              <a:rPr lang="es-ES" dirty="0"/>
              <a:t>Lección 2: Aplicación de Control estructurado de excepciones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Bloques de Programación TRY / CATCH </a:t>
            </a:r>
          </a:p>
          <a:p>
            <a:r>
              <a:rPr lang="es-ES" dirty="0"/>
              <a:t>Funciones de Gestión de Errores (Error </a:t>
            </a:r>
            <a:r>
              <a:rPr lang="es-ES" dirty="0" err="1"/>
              <a:t>Handling</a:t>
            </a:r>
            <a:r>
              <a:rPr lang="es-ES" dirty="0"/>
              <a:t>)</a:t>
            </a:r>
          </a:p>
          <a:p>
            <a:r>
              <a:rPr lang="es-ES" dirty="0" err="1"/>
              <a:t>Catchable</a:t>
            </a:r>
            <a:r>
              <a:rPr lang="es-ES" dirty="0"/>
              <a:t> vs. Non-</a:t>
            </a:r>
            <a:r>
              <a:rPr lang="es-ES" dirty="0" err="1"/>
              <a:t>catchable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  <a:p>
            <a:r>
              <a:rPr lang="es-ES" dirty="0"/>
              <a:t>Regeneración de Errores con  THROW</a:t>
            </a:r>
          </a:p>
          <a:p>
            <a:r>
              <a:rPr lang="es-ES" dirty="0"/>
              <a:t>Manejar errores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163293600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68</TotalTime>
  <Words>726</Words>
  <Application>Microsoft Office PowerPoint</Application>
  <PresentationFormat>Presentación en pantalla (4:3)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15</vt:i4>
      </vt:variant>
      <vt:variant>
        <vt:lpstr>Títulos de diapositiva</vt:lpstr>
      </vt:variant>
      <vt:variant>
        <vt:i4>14</vt:i4>
      </vt:variant>
    </vt:vector>
  </HeadingPairs>
  <TitlesOfParts>
    <vt:vector size="35" baseType="lpstr">
      <vt:lpstr>Segoe UI</vt:lpstr>
      <vt:lpstr>Calibri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9_NG_MOC_Core_ModuleNew2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17_NG_MOC_Core_ModuleNew2</vt:lpstr>
      <vt:lpstr>19_NG_MOC_Core_ModuleNew2</vt:lpstr>
      <vt:lpstr>Módulo 17</vt:lpstr>
      <vt:lpstr>Descripción general del módulo</vt:lpstr>
      <vt:lpstr>Lección 1: Manejo de errores de aplicación de T-SQL</vt:lpstr>
      <vt:lpstr>Errores y mensajes de error</vt:lpstr>
      <vt:lpstr>Generar errores usando RAISERROR</vt:lpstr>
      <vt:lpstr>Generar errores usando THROW</vt:lpstr>
      <vt:lpstr>Usar  @@Error</vt:lpstr>
      <vt:lpstr>Creación de alertas cuando se producen errores</vt:lpstr>
      <vt:lpstr>Lección 2: Aplicación de Control estructurado de excepciones</vt:lpstr>
      <vt:lpstr>Bloque de programación TRY/CATCH </vt:lpstr>
      <vt:lpstr>Funciones de manejo de errores</vt:lpstr>
      <vt:lpstr>Errores detectables vs. no detectables</vt:lpstr>
      <vt:lpstr>Generando errores usando THROW</vt:lpstr>
      <vt:lpstr>Errors in Managed Code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17</dc:title>
  <dc:creator>Christopher Bartlett</dc:creator>
  <cp:lastModifiedBy>Víctor Hugo Cárdenas Valenzuela</cp:lastModifiedBy>
  <cp:revision>18</cp:revision>
  <dcterms:created xsi:type="dcterms:W3CDTF">2014-08-05T14:15:01Z</dcterms:created>
  <dcterms:modified xsi:type="dcterms:W3CDTF">2018-01-06T02:12:53Z</dcterms:modified>
</cp:coreProperties>
</file>