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4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51" r:id="rId7"/>
    <p:sldMasterId id="2147483764" r:id="rId8"/>
    <p:sldMasterId id="2147483777" r:id="rId9"/>
    <p:sldMasterId id="2147483790" r:id="rId10"/>
    <p:sldMasterId id="2147483803" r:id="rId11"/>
    <p:sldMasterId id="2147483816" r:id="rId12"/>
    <p:sldMasterId id="2147483829" r:id="rId13"/>
    <p:sldMasterId id="2147483842" r:id="rId14"/>
    <p:sldMasterId id="2147483855" r:id="rId15"/>
  </p:sldMasterIdLst>
  <p:notesMasterIdLst>
    <p:notesMasterId r:id="rId28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3" r:id="rId22"/>
    <p:sldId id="264" r:id="rId23"/>
    <p:sldId id="265" r:id="rId24"/>
    <p:sldId id="266" r:id="rId25"/>
    <p:sldId id="267" r:id="rId26"/>
    <p:sldId id="272" r:id="rId27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ucida Sans Unicode" panose="020B0602030504020204" pitchFamily="34" charset="0"/>
      <p:regular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5" autoAdjust="0"/>
  </p:normalViewPr>
  <p:slideViewPr>
    <p:cSldViewPr snapToGrid="0">
      <p:cViewPr varScale="1">
        <p:scale>
          <a:sx n="53" d="100"/>
          <a:sy n="53" d="100"/>
        </p:scale>
        <p:origin x="18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C694B-920B-48A5-B63C-CA4CEE21085F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E465E-0580-48DF-AE2B-98D9C5693F1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46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4892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7243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407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5525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1961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544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235481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411025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235894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127216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1912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E465E-0580-48DF-AE2B-98D9C5693F1B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18: Implementing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620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663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368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39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717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7596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7745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07299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2291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18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355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3342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9815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25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56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9454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8357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062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6062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6391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30761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975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733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2625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240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1494672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32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21344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034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419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980904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7929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01049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589691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4400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0769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73040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4237425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488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97242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062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987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27719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72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9883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08955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173330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825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622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71162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92595591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84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29720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5724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95688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397666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9395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42931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0280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786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1093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981406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467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807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0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012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853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230500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27434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27178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737782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6786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0533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2309070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9124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1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788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66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44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80253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1798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08466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55836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0212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8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826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4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3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67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734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92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8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27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13580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83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17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8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6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176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343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4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715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566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7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82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718376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31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1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25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99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47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7418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0006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17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73147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77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206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108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659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0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87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180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814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95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15632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632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5110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7588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03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4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660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898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3890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950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673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86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849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1603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625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1981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9638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114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645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535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6084088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39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86248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39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322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8810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5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9335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3753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8611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187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182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1752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3925793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7336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3720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629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4890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6405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2098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5987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83710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919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66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930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0174601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343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0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3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67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5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8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3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9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70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04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59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7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433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57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81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1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17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Implementar</a:t>
            </a:r>
            <a:r>
              <a:rPr lang="en-GB" dirty="0"/>
              <a:t> </a:t>
            </a:r>
            <a:r>
              <a:rPr lang="en-GB" dirty="0" err="1"/>
              <a:t>Transacciones</a:t>
            </a:r>
            <a:r>
              <a:rPr lang="en-GB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1163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ROLLBACK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Una instrucción ROLLBACK deshace todas las modificaciones realizadas en la transacción volviendo los datos al estado en el que se encontraba al inicio de la transacción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ROLLBACK libera recursos, tales como bloqueos, mantenidos por la transacción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Antes de retroceder, puede probar el estado de la transacción con la función XACT_STATE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En su código T-SQL: Si se produce un error, ROLLBACK al punto de la instrucción BEGIN TRANSACTION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27686" y="5378450"/>
            <a:ext cx="7584141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ERROR_NUMBER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--sample error handling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ROLLBACK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44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a79bcb7-f2bf-4b9e-999c-2a181391de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XACT_ABORT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969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SQL Server no devuelve automáticamente las transacciones cuando se producen errores</a:t>
            </a:r>
          </a:p>
          <a:p>
            <a:r>
              <a:rPr lang="es-GT" sz="2400" kern="0" dirty="0"/>
              <a:t>Para retrotraer, use las instrucciones ROLLBACK en la lógica de manejo de errores o habilite XACT_ABORT</a:t>
            </a:r>
          </a:p>
          <a:p>
            <a:r>
              <a:rPr lang="es-GT" sz="2400" kern="0" dirty="0"/>
              <a:t>XACT_ABORT especifica si SQL Server devuelve automáticamente la transacción actual cuando se produce un error de tiempo de ejecución</a:t>
            </a:r>
          </a:p>
          <a:p>
            <a:r>
              <a:rPr lang="es-GT" sz="2400" kern="0" dirty="0"/>
              <a:t>Cuando SET XACT_ABORT está en ON, toda la transacción se termina y se deshace en caso de error, a menos que se produzca en el bloque TRY</a:t>
            </a:r>
          </a:p>
          <a:p>
            <a:pPr lvl="1"/>
            <a:r>
              <a:rPr lang="es-GT" sz="2000" kern="0" dirty="0"/>
              <a:t>SET XACT_ABORT OFF es el valor predeterminado</a:t>
            </a:r>
          </a:p>
          <a:p>
            <a:pPr lvl="1"/>
            <a:r>
              <a:rPr lang="es-GT" sz="2000" kern="0" dirty="0"/>
              <a:t>Cambie el valor XACT_ABORT con el comando SET:</a:t>
            </a:r>
            <a:endParaRPr lang="en-US" sz="2000" kern="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2945" y="6084034"/>
            <a:ext cx="758141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XACT_ABORT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XACT_ABORT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969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000" dirty="0"/>
              <a:t>Cuando SET XACT_ABORT es ON, si una instrucción </a:t>
            </a:r>
            <a:r>
              <a:rPr lang="es-GT" sz="2000" dirty="0" err="1"/>
              <a:t>Transact</a:t>
            </a:r>
            <a:r>
              <a:rPr lang="es-GT" sz="2000" dirty="0"/>
              <a:t>-SQL genera un error en tiempo de ejecución, se finaliza y revierte toda la transacción.</a:t>
            </a:r>
          </a:p>
          <a:p>
            <a:r>
              <a:rPr lang="es-GT" sz="2000" dirty="0"/>
              <a:t>Cuando SET XACT_ABORT es OFF, en algunos casos sólo se revierte la instrucción </a:t>
            </a:r>
            <a:r>
              <a:rPr lang="es-GT" sz="2000" dirty="0" err="1"/>
              <a:t>Transact</a:t>
            </a:r>
            <a:r>
              <a:rPr lang="es-GT" sz="2000" dirty="0"/>
              <a:t>-SQL que generó el error y la transacción continúa procesándose. Dependiendo de la gravedad del error, se puede revertir toda la transacción aun cuando SET XACT_ABORT sea OFF. OFF es el valor predeterminado.</a:t>
            </a:r>
          </a:p>
          <a:p>
            <a:r>
              <a:rPr lang="es-GT" sz="2000" dirty="0"/>
              <a:t>Los errores de compilación, como los de sintaxis, no se ven afectados por SET XACT_ABORT.</a:t>
            </a:r>
          </a:p>
          <a:p>
            <a:r>
              <a:rPr lang="es-GT" sz="2000" dirty="0"/>
              <a:t>XACT_ABORT debe estar establecida en ON para las instrucciones de modificación de datos en una transacción implícita o explícita para la mayoría de proveedores OLE DB, incluyendo SQL Server. El único caso donde no se requiere esta opción es si el proveedor acepta transacciones anidadas.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2945" y="6084034"/>
            <a:ext cx="758141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XACT_ABORT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9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Transacciones y el motor de base de datos</a:t>
            </a:r>
          </a:p>
          <a:p>
            <a:r>
              <a:rPr lang="es-GT" dirty="0"/>
              <a:t>Control de transacciones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35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1: Transacciones y el motor de base de datos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Definición de transacciones</a:t>
            </a:r>
          </a:p>
          <a:p>
            <a:r>
              <a:rPr lang="es-GT" dirty="0"/>
              <a:t>La necesidad de transacciones: problemas con lotes</a:t>
            </a:r>
          </a:p>
          <a:p>
            <a:r>
              <a:rPr lang="es-GT" dirty="0"/>
              <a:t>Transacciones Ampliar lotes</a:t>
            </a:r>
          </a:p>
        </p:txBody>
      </p:sp>
    </p:spTree>
    <p:extLst>
      <p:ext uri="{BB962C8B-B14F-4D97-AF65-F5344CB8AC3E}">
        <p14:creationId xmlns:p14="http://schemas.microsoft.com/office/powerpoint/2010/main" val="293444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Definir</a:t>
            </a:r>
            <a:r>
              <a:rPr lang="en-GB" dirty="0"/>
              <a:t> </a:t>
            </a:r>
            <a:r>
              <a:rPr lang="en-GB" dirty="0" err="1"/>
              <a:t>Transacciones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778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300" kern="0" dirty="0">
                <a:solidFill>
                  <a:srgbClr val="000000"/>
                </a:solidFill>
              </a:rPr>
              <a:t>Una transacción es un grupo de tareas que definen una unidad de trabajo</a:t>
            </a:r>
          </a:p>
          <a:p>
            <a:pPr lvl="0"/>
            <a:r>
              <a:rPr lang="es-GT" sz="2300" kern="0" dirty="0">
                <a:solidFill>
                  <a:srgbClr val="000000"/>
                </a:solidFill>
              </a:rPr>
              <a:t>Toda la unidad debe tener éxito o fallan juntas, no se permite una terminación parcial</a:t>
            </a:r>
          </a:p>
          <a:p>
            <a:pPr lvl="0"/>
            <a:endParaRPr lang="es-GT" sz="2300" kern="0" dirty="0">
              <a:solidFill>
                <a:srgbClr val="000000"/>
              </a:solidFill>
            </a:endParaRPr>
          </a:p>
          <a:p>
            <a:pPr lvl="0"/>
            <a:endParaRPr lang="es-GT" sz="2300" kern="0" dirty="0">
              <a:solidFill>
                <a:srgbClr val="000000"/>
              </a:solidFill>
            </a:endParaRPr>
          </a:p>
          <a:p>
            <a:pPr lvl="0"/>
            <a:endParaRPr lang="es-GT" sz="2300" kern="0" dirty="0">
              <a:solidFill>
                <a:srgbClr val="000000"/>
              </a:solidFill>
            </a:endParaRPr>
          </a:p>
          <a:p>
            <a:pPr lvl="0"/>
            <a:r>
              <a:rPr lang="es-GT" sz="2300" kern="0" dirty="0">
                <a:solidFill>
                  <a:srgbClr val="000000"/>
                </a:solidFill>
              </a:rPr>
              <a:t>Las declaraciones de modificación de datos individuales se tratan automáticamente como transacciones independientes</a:t>
            </a:r>
          </a:p>
          <a:p>
            <a:pPr lvl="0"/>
            <a:r>
              <a:rPr lang="es-GT" sz="2300" kern="0" dirty="0">
                <a:solidFill>
                  <a:srgbClr val="000000"/>
                </a:solidFill>
              </a:rPr>
              <a:t>Las transacciones de usuario se pueden administrar con comandos T-SQL:</a:t>
            </a:r>
          </a:p>
          <a:p>
            <a:pPr lvl="0"/>
            <a:r>
              <a:rPr lang="es-GT" sz="2300" kern="0" dirty="0">
                <a:solidFill>
                  <a:srgbClr val="000000"/>
                </a:solidFill>
              </a:rPr>
              <a:t>BEGIN / COMMIT / ROLLBACK TRANSACCIÓN</a:t>
            </a:r>
          </a:p>
          <a:p>
            <a:pPr lvl="0"/>
            <a:r>
              <a:rPr lang="es-GT" sz="2300" kern="0" dirty="0">
                <a:solidFill>
                  <a:srgbClr val="000000"/>
                </a:solidFill>
              </a:rPr>
              <a:t>SQL Server utiliza mecanismos de bloqueo y el registro de transacciones para admitir transacciones</a:t>
            </a:r>
            <a:endParaRPr lang="en-US" sz="23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0377" y="2543542"/>
            <a:ext cx="6531920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--Two tasks that make up a unit of work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Orders </a:t>
            </a:r>
            <a:r>
              <a:rPr lang="en-US" sz="2000" b="1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OrderDetails </a:t>
            </a:r>
            <a:r>
              <a:rPr lang="en-US" sz="2000" b="1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6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 necesidad de transacciones: problemas con lotes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06463"/>
            <a:ext cx="7751762" cy="229502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Algunos errores de tiempo de ejecución durante un lote pueden resultar en un éxito parcial inaceptable: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Si parte del lote tiene éxito y parte falla, deja atrás los resultados de la parte del lote que sucedió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El manejo sencillo de errores dentro de un lote no puede reparar el éxito parcial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23234" y="3560301"/>
            <a:ext cx="7581418" cy="2973050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--Batch without transaction management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succeeds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fails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--Inserted rows still exist in Sales.Orders Table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ERROR_NUMBER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CATCH;</a:t>
            </a:r>
          </a:p>
        </p:txBody>
      </p:sp>
    </p:spTree>
    <p:extLst>
      <p:ext uri="{BB962C8B-B14F-4D97-AF65-F5344CB8AC3E}">
        <p14:creationId xmlns:p14="http://schemas.microsoft.com/office/powerpoint/2010/main" val="178259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Transacciones</a:t>
            </a:r>
            <a:r>
              <a:rPr lang="en-GB" dirty="0"/>
              <a:t> </a:t>
            </a:r>
            <a:r>
              <a:rPr lang="en-GB" dirty="0" err="1"/>
              <a:t>Ampliar</a:t>
            </a:r>
            <a:r>
              <a:rPr lang="en-GB" dirty="0"/>
              <a:t> </a:t>
            </a:r>
            <a:r>
              <a:rPr lang="en-GB" dirty="0" err="1"/>
              <a:t>lotes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229502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Los comandos de transacción identifican bloques de código que deben tener éxito o fallar juntos y proporcionar puntos en los que el motor de base de datos puede revertir o deshacer operaciones: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31134" y="2748964"/>
            <a:ext cx="7581418" cy="354847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en-US" b="1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succeeds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--Insert fails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COMMIT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If no errors, transaction</a:t>
            </a:r>
            <a:b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completes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--Inserted rows still exist in Sales.Orders Table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SELECT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ERROR_NUMBER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ROLLBACK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--Any transaction work undone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CATCH;</a:t>
            </a:r>
          </a:p>
        </p:txBody>
      </p:sp>
    </p:spTree>
    <p:extLst>
      <p:ext uri="{BB962C8B-B14F-4D97-AF65-F5344CB8AC3E}">
        <p14:creationId xmlns:p14="http://schemas.microsoft.com/office/powerpoint/2010/main" val="12846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Control de transacciones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BEGIN TRANSACTION</a:t>
            </a:r>
          </a:p>
          <a:p>
            <a:r>
              <a:rPr lang="es-GT" dirty="0"/>
              <a:t>COMMIT TRANSACTION</a:t>
            </a:r>
          </a:p>
          <a:p>
            <a:r>
              <a:rPr lang="es-GT" dirty="0"/>
              <a:t>ROLLBACK TRANSACTION</a:t>
            </a:r>
          </a:p>
          <a:p>
            <a:r>
              <a:rPr lang="es-GT" dirty="0"/>
              <a:t>Uso de XACT_ABORT</a:t>
            </a:r>
          </a:p>
        </p:txBody>
      </p:sp>
    </p:spTree>
    <p:extLst>
      <p:ext uri="{BB962C8B-B14F-4D97-AF65-F5344CB8AC3E}">
        <p14:creationId xmlns:p14="http://schemas.microsoft.com/office/powerpoint/2010/main" val="290394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BEGIN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255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400" kern="0" dirty="0">
                <a:solidFill>
                  <a:srgbClr val="000000"/>
                </a:solidFill>
              </a:rPr>
              <a:t>BEGIN TRANSACTION marca el punto de partida de una transacción explícita definida por el usuario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transacciones duran hasta que se emite una sentencia COMMIT, se emite manualmente un ROLLBACK, o se rompe la conexión y el sistema emite un ROLLBACK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Las transacciones son locales a una conexión y no pueden abarcar conexiones</a:t>
            </a:r>
          </a:p>
          <a:p>
            <a:pPr lvl="0"/>
            <a:r>
              <a:rPr lang="es-GT" sz="2400" kern="0" dirty="0">
                <a:solidFill>
                  <a:srgbClr val="000000"/>
                </a:solidFill>
              </a:rPr>
              <a:t>En su código T-SQL: Marque el inicio del trabajo de la transacción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0392" y="5067983"/>
            <a:ext cx="7584141" cy="153447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TRANSACTION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marks beginning of work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–-transacted work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–-transacted work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472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159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COMMIT asegura que todas las modificaciones de la transacción sean parte permanente de la base de datos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COMMIT libera recursos, tales como bloqueos, utilizados por la transacción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En su código T-SQL: Si una transacción es exitosa, confírmela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798" y="4374923"/>
            <a:ext cx="7584141" cy="182219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marks beginning of work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OrderDetails </a:t>
            </a:r>
            <a:r>
              <a:rPr lang="en-US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COMMIT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TRAN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 mark the work as complete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TRY</a:t>
            </a:r>
            <a:endParaRPr lang="en-US" b="1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98584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411</TotalTime>
  <Words>959</Words>
  <Application>Microsoft Office PowerPoint</Application>
  <PresentationFormat>Presentación en pantalla (4:3)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15</vt:i4>
      </vt:variant>
      <vt:variant>
        <vt:lpstr>Títulos de diapositiva</vt:lpstr>
      </vt:variant>
      <vt:variant>
        <vt:i4>12</vt:i4>
      </vt:variant>
    </vt:vector>
  </HeadingPairs>
  <TitlesOfParts>
    <vt:vector size="34" baseType="lpstr">
      <vt:lpstr>Segoe UI</vt:lpstr>
      <vt:lpstr>Calibri</vt:lpstr>
      <vt:lpstr>Lucida Sans Unicode</vt:lpstr>
      <vt:lpstr>Arial</vt:lpstr>
      <vt:lpstr>Verdana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Módulo 18</vt:lpstr>
      <vt:lpstr>Temas</vt:lpstr>
      <vt:lpstr>Lección 1: Transacciones y el motor de base de datos</vt:lpstr>
      <vt:lpstr>Definir Transacciones</vt:lpstr>
      <vt:lpstr>La necesidad de transacciones: problemas con lotes</vt:lpstr>
      <vt:lpstr>Transacciones Ampliar lotes</vt:lpstr>
      <vt:lpstr>Lección 2: Control de transacciones</vt:lpstr>
      <vt:lpstr>BEGIN TRANSACTION</vt:lpstr>
      <vt:lpstr>COMMIT TRANSACTION</vt:lpstr>
      <vt:lpstr>ROLLBACK TRANSACTION</vt:lpstr>
      <vt:lpstr>Using XACT_ABORT</vt:lpstr>
      <vt:lpstr>Using XACT_ABORT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18</dc:title>
  <dc:creator>Christopher Bartlett</dc:creator>
  <cp:lastModifiedBy>Víctor Hugo Cárdenas Valenzuela</cp:lastModifiedBy>
  <cp:revision>17</cp:revision>
  <dcterms:created xsi:type="dcterms:W3CDTF">2014-08-05T14:30:23Z</dcterms:created>
  <dcterms:modified xsi:type="dcterms:W3CDTF">2018-01-06T02:07:45Z</dcterms:modified>
</cp:coreProperties>
</file>