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3" r:id="rId6"/>
    <p:sldId id="274" r:id="rId7"/>
    <p:sldId id="270"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latin typeface="Times New Roman" panose="02020603050405020304" pitchFamily="18" charset="0"/>
                <a:ea typeface="Cambria" panose="02040503050406030204" pitchFamily="18" charset="0"/>
                <a:cs typeface="Times New Roman" panose="02020603050405020304" pitchFamily="18" charset="0"/>
              </a:rPr>
              <a:t>Centralized Monitoring System for Street Light Fault Detection and Location Tracking Hardware Smart Automation.</a:t>
            </a:r>
            <a:endParaRPr dirty="0">
              <a:solidFill>
                <a:schemeClr val="tx1"/>
              </a:solidFill>
              <a:latin typeface="Times New Roman" panose="02020603050405020304" pitchFamily="18" charset="0"/>
              <a:ea typeface="Cambria" panose="02040503050406030204" pitchFamily="18" charset="0"/>
              <a:cs typeface="Times New Roman" panose="020206030504050203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Times New Roman" panose="02020603050405020304" pitchFamily="18" charset="0"/>
                <a:ea typeface="Cambria" panose="02040503050406030204" pitchFamily="18" charset="0"/>
                <a:cs typeface="Times New Roman" panose="02020603050405020304" pitchFamily="18" charset="0"/>
              </a:rPr>
              <a:t>Batch Number : G05</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lvl="0" indent="0" algn="l" rtl="0">
              <a:spcBef>
                <a:spcPts val="400"/>
              </a:spcBef>
              <a:spcAft>
                <a:spcPts val="0"/>
              </a:spcAft>
              <a:buClr>
                <a:srgbClr val="17365D"/>
              </a:buClr>
              <a:buSzPts val="2000"/>
              <a:buNone/>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0" name="Google Shape;90;p13"/>
          <p:cNvSpPr txBox="1"/>
          <p:nvPr/>
        </p:nvSpPr>
        <p:spPr>
          <a:xfrm>
            <a:off x="5972022" y="2429952"/>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Under the Supervision of</a:t>
            </a:r>
            <a:r>
              <a:rPr lang="en-GB" sz="20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marL="0" marR="0" lvl="0" indent="0" algn="ctr" rtl="0">
              <a:spcBef>
                <a:spcPts val="340"/>
              </a:spcBef>
              <a:spcAft>
                <a:spcPts val="0"/>
              </a:spcAft>
              <a:buClr>
                <a:srgbClr val="17365D"/>
              </a:buClr>
              <a:buSzPts val="1700"/>
              <a:buFont typeface="Arial"/>
              <a:buNone/>
            </a:pPr>
            <a:r>
              <a:rPr lang="en-GB" sz="1700" b="1" i="0" u="none" strike="noStrike" cap="none"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Ms. </a:t>
            </a:r>
            <a:r>
              <a:rPr lang="en-GB" sz="1700" b="1" i="0" u="none" strike="noStrike" cap="none" dirty="0" err="1"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Raesa</a:t>
            </a:r>
            <a:r>
              <a:rPr lang="en-GB" sz="1700" b="1" i="0" u="none" strike="noStrike" cap="none"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GB" sz="1700" b="1" i="0" u="none" strike="noStrike" cap="none" dirty="0" err="1"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Raseen</a:t>
            </a:r>
            <a:r>
              <a:rPr lang="en-GB"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 </a:t>
            </a:r>
            <a:r>
              <a:rPr lang="en-GB" sz="17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Assistant Professor</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School of Computer Science and Engineering</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40"/>
              </a:spcBef>
              <a:spcAft>
                <a:spcPts val="0"/>
              </a:spcAft>
              <a:buClr>
                <a:srgbClr val="17365D"/>
              </a:buClr>
              <a:buSzPts val="1700"/>
              <a:buFont typeface="Arial"/>
              <a:buNone/>
            </a:pPr>
            <a:r>
              <a:rPr lang="en-GB" sz="17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Presidency University</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PIP2001 Capstone Project</a:t>
            </a:r>
            <a:endParaRPr dirty="0">
              <a:latin typeface="Times New Roman" panose="02020603050405020304" pitchFamily="18" charset="0"/>
              <a:ea typeface="Cambria" panose="02040503050406030204" pitchFamily="18" charset="0"/>
              <a:cs typeface="Times New Roman" panose="02020603050405020304" pitchFamily="18" charset="0"/>
            </a:endParaRPr>
          </a:p>
          <a:p>
            <a:pPr marL="0" marR="0" lvl="0" indent="0" algn="ctr" rtl="0">
              <a:spcBef>
                <a:spcPts val="310"/>
              </a:spcBef>
              <a:spcAft>
                <a:spcPts val="0"/>
              </a:spcAft>
              <a:buClr>
                <a:srgbClr val="17365D"/>
              </a:buClr>
              <a:buSzPct val="100000"/>
              <a:buFont typeface="Arial"/>
              <a:buNone/>
            </a:pPr>
            <a:r>
              <a:rPr lang="en-GB" sz="2000" b="1"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Final </a:t>
            </a:r>
            <a:r>
              <a:rPr lang="en-GB" sz="2000" b="1" i="0" u="none" strike="noStrike" cap="none" dirty="0" smtClean="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rPr>
              <a:t>Review</a:t>
            </a:r>
            <a:endParaRPr sz="2000" b="1" i="0" u="none" strike="noStrike" cap="none" dirty="0">
              <a:solidFill>
                <a:srgbClr val="17365D"/>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sp>
        <p:nvSpPr>
          <p:cNvPr id="8" name="Google Shape;91;p13"/>
          <p:cNvSpPr txBox="1"/>
          <p:nvPr/>
        </p:nvSpPr>
        <p:spPr>
          <a:xfrm>
            <a:off x="0" y="4608545"/>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a:t>
            </a:r>
            <a:r>
              <a:rPr lang="en-US" sz="2000" b="1" i="0" u="none" strike="noStrike" cap="none"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B.Tech</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i="0" u="none" strike="noStrike" cap="none"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CSE(IOT</a:t>
            </a:r>
            <a:r>
              <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HoD: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S P AnandaRaj </a:t>
            </a:r>
          </a:p>
          <a:p>
            <a:pPr>
              <a:buClr>
                <a:srgbClr val="17365D"/>
              </a:buClr>
              <a:buSzPct val="100000"/>
            </a:pPr>
            <a:r>
              <a:rPr lang="en-US" sz="2000" b="1" i="0" u="none" strike="noStrike" cap="none"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Program Project Coordinator </a:t>
            </a:r>
            <a:r>
              <a:rPr lang="en-US" sz="2000" b="1" i="0" u="none" strike="noStrike" cap="none"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 </a:t>
            </a:r>
            <a:r>
              <a:rPr lang="en-US" sz="2000" b="1" dirty="0" err="1">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Sharmasth</a:t>
            </a:r>
            <a:r>
              <a:rPr lang="en-US" sz="2000" b="1"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Vali </a:t>
            </a:r>
            <a:r>
              <a:rPr lang="en-US" sz="20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Y</a:t>
            </a:r>
            <a:endParaRPr lang="en-US"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a:p>
            <a:pPr lvl="0">
              <a:buClr>
                <a:srgbClr val="17365D"/>
              </a:buClr>
              <a:buSzPct val="100000"/>
            </a:pPr>
            <a:r>
              <a:rPr lang="en-US" sz="2000" b="1" dirty="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Name of the School Project Coordinators </a:t>
            </a:r>
            <a:r>
              <a:rPr lang="en-US" sz="2000" b="1" dirty="0" smtClean="0">
                <a:solidFill>
                  <a:schemeClr val="accent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Dr.Sampath A K / </a:t>
            </a:r>
            <a:r>
              <a:rPr lang="en-US" sz="2000" b="1" dirty="0" err="1"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Dr.Abdul</a:t>
            </a:r>
            <a:r>
              <a:rPr lang="en-US" sz="20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err="1"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Khadar</a:t>
            </a:r>
            <a:r>
              <a:rPr lang="en-US" sz="20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A / </a:t>
            </a:r>
            <a:r>
              <a:rPr lang="en-US" sz="2000" b="1" dirty="0" err="1"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Mr.Md</a:t>
            </a:r>
            <a:r>
              <a:rPr lang="en-US" sz="20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a:t>
            </a:r>
            <a:r>
              <a:rPr lang="en-US" sz="2000" b="1" dirty="0" err="1"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Ziaur</a:t>
            </a:r>
            <a:r>
              <a:rPr lang="en-US" sz="2000" b="1" dirty="0" smtClean="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rPr>
              <a:t> Rahman</a:t>
            </a:r>
            <a:endParaRPr sz="2000" b="1" i="0" u="none" strike="noStrike" cap="none" dirty="0">
              <a:solidFill>
                <a:schemeClr val="tx1"/>
              </a:solidFill>
              <a:latin typeface="Times New Roman" panose="02020603050405020304" pitchFamily="18" charset="0"/>
              <a:ea typeface="Cambria" panose="02040503050406030204" pitchFamily="18" charset="0"/>
              <a:cs typeface="Times New Roman" panose="02020603050405020304" pitchFamily="18" charset="0"/>
              <a:sym typeface="Verdana"/>
            </a:endParaRPr>
          </a:p>
        </p:txBody>
      </p:sp>
      <p:graphicFrame>
        <p:nvGraphicFramePr>
          <p:cNvPr id="3" name="Table 2">
            <a:extLst>
              <a:ext uri="{FF2B5EF4-FFF2-40B4-BE49-F238E27FC236}">
                <a16:creationId xmlns:a16="http://schemas.microsoft.com/office/drawing/2014/main" id="{CBB9DE0B-B552-010C-BF29-D95F246ED95D}"/>
              </a:ext>
            </a:extLst>
          </p:cNvPr>
          <p:cNvGraphicFramePr>
            <a:graphicFrameLocks noGrp="1"/>
          </p:cNvGraphicFramePr>
          <p:nvPr>
            <p:extLst>
              <p:ext uri="{D42A27DB-BD31-4B8C-83A1-F6EECF244321}">
                <p14:modId xmlns:p14="http://schemas.microsoft.com/office/powerpoint/2010/main" val="2765826042"/>
              </p:ext>
            </p:extLst>
          </p:nvPr>
        </p:nvGraphicFramePr>
        <p:xfrm>
          <a:off x="197504" y="2525832"/>
          <a:ext cx="5111614" cy="1828800"/>
        </p:xfrm>
        <a:graphic>
          <a:graphicData uri="http://schemas.openxmlformats.org/drawingml/2006/table">
            <a:tbl>
              <a:tblPr firstRow="1" bandRow="1"/>
              <a:tblGrid>
                <a:gridCol w="2648333">
                  <a:extLst>
                    <a:ext uri="{9D8B030D-6E8A-4147-A177-3AD203B41FA5}">
                      <a16:colId xmlns:a16="http://schemas.microsoft.com/office/drawing/2014/main" val="25804866"/>
                    </a:ext>
                  </a:extLst>
                </a:gridCol>
                <a:gridCol w="2463281">
                  <a:extLst>
                    <a:ext uri="{9D8B030D-6E8A-4147-A177-3AD203B41FA5}">
                      <a16:colId xmlns:a16="http://schemas.microsoft.com/office/drawing/2014/main" val="276639733"/>
                    </a:ext>
                  </a:extLst>
                </a:gridCol>
              </a:tblGrid>
              <a:tr h="279850">
                <a:tc>
                  <a:txBody>
                    <a:bodyPr/>
                    <a:lstStyle/>
                    <a:p>
                      <a:r>
                        <a:rPr lang="en-US" dirty="0"/>
                        <a:t>STUDENT NAME </a:t>
                      </a:r>
                    </a:p>
                  </a:txBody>
                  <a:tcPr/>
                </a:tc>
                <a:tc>
                  <a:txBody>
                    <a:bodyPr/>
                    <a:lstStyle/>
                    <a:p>
                      <a:r>
                        <a:rPr lang="en-US" dirty="0"/>
                        <a:t>ROLL NUMBER</a:t>
                      </a:r>
                    </a:p>
                  </a:txBody>
                  <a:tcPr/>
                </a:tc>
                <a:extLst>
                  <a:ext uri="{0D108BD9-81ED-4DB2-BD59-A6C34878D82A}">
                    <a16:rowId xmlns:a16="http://schemas.microsoft.com/office/drawing/2014/main" val="2714489717"/>
                  </a:ext>
                </a:extLst>
              </a:tr>
              <a:tr h="279850">
                <a:tc>
                  <a:txBody>
                    <a:bodyPr/>
                    <a:lstStyle/>
                    <a:p>
                      <a:r>
                        <a:rPr lang="en-IN" dirty="0"/>
                        <a:t>D VACHAN KUMAR</a:t>
                      </a:r>
                      <a:endParaRPr lang="en-US" dirty="0"/>
                    </a:p>
                  </a:txBody>
                  <a:tcPr/>
                </a:tc>
                <a:tc>
                  <a:txBody>
                    <a:bodyPr/>
                    <a:lstStyle/>
                    <a:p>
                      <a:r>
                        <a:rPr lang="en-IN" dirty="0"/>
                        <a:t>20211CIT0058</a:t>
                      </a:r>
                      <a:endParaRPr lang="en-US" dirty="0"/>
                    </a:p>
                  </a:txBody>
                  <a:tcPr/>
                </a:tc>
                <a:extLst>
                  <a:ext uri="{0D108BD9-81ED-4DB2-BD59-A6C34878D82A}">
                    <a16:rowId xmlns:a16="http://schemas.microsoft.com/office/drawing/2014/main" val="44187456"/>
                  </a:ext>
                </a:extLst>
              </a:tr>
              <a:tr h="279850">
                <a:tc>
                  <a:txBody>
                    <a:bodyPr/>
                    <a:lstStyle/>
                    <a:p>
                      <a:r>
                        <a:rPr lang="en-IN" dirty="0"/>
                        <a:t>POOJITHA U </a:t>
                      </a:r>
                      <a:endParaRPr lang="en-US" dirty="0"/>
                    </a:p>
                  </a:txBody>
                  <a:tcPr/>
                </a:tc>
                <a:tc>
                  <a:txBody>
                    <a:bodyPr/>
                    <a:lstStyle/>
                    <a:p>
                      <a:r>
                        <a:rPr lang="en-IN" dirty="0"/>
                        <a:t>20211CIT0077</a:t>
                      </a:r>
                      <a:endParaRPr lang="en-US" dirty="0"/>
                    </a:p>
                  </a:txBody>
                  <a:tcPr/>
                </a:tc>
                <a:extLst>
                  <a:ext uri="{0D108BD9-81ED-4DB2-BD59-A6C34878D82A}">
                    <a16:rowId xmlns:a16="http://schemas.microsoft.com/office/drawing/2014/main" val="2849334977"/>
                  </a:ext>
                </a:extLst>
              </a:tr>
              <a:tr h="279850">
                <a:tc>
                  <a:txBody>
                    <a:bodyPr/>
                    <a:lstStyle/>
                    <a:p>
                      <a:r>
                        <a:rPr lang="en-IN" dirty="0"/>
                        <a:t>MOHANA KRISHNA RAJU BD </a:t>
                      </a:r>
                      <a:endParaRPr lang="en-US" dirty="0"/>
                    </a:p>
                  </a:txBody>
                  <a:tcPr/>
                </a:tc>
                <a:tc>
                  <a:txBody>
                    <a:bodyPr/>
                    <a:lstStyle/>
                    <a:p>
                      <a:r>
                        <a:rPr lang="en-IN" dirty="0"/>
                        <a:t>20211CIT0102</a:t>
                      </a:r>
                      <a:endParaRPr lang="en-US" dirty="0"/>
                    </a:p>
                  </a:txBody>
                  <a:tcPr/>
                </a:tc>
                <a:extLst>
                  <a:ext uri="{0D108BD9-81ED-4DB2-BD59-A6C34878D82A}">
                    <a16:rowId xmlns:a16="http://schemas.microsoft.com/office/drawing/2014/main" val="2010249051"/>
                  </a:ext>
                </a:extLst>
              </a:tr>
              <a:tr h="279850">
                <a:tc>
                  <a:txBody>
                    <a:bodyPr/>
                    <a:lstStyle/>
                    <a:p>
                      <a:r>
                        <a:rPr lang="en-IN" dirty="0"/>
                        <a:t>RAKESH  R</a:t>
                      </a:r>
                      <a:endParaRPr lang="en-US" dirty="0"/>
                    </a:p>
                  </a:txBody>
                  <a:tcPr/>
                </a:tc>
                <a:tc>
                  <a:txBody>
                    <a:bodyPr/>
                    <a:lstStyle/>
                    <a:p>
                      <a:r>
                        <a:rPr lang="en-IN" dirty="0"/>
                        <a:t>20211CIT0149</a:t>
                      </a:r>
                      <a:endParaRPr lang="en-US" dirty="0"/>
                    </a:p>
                  </a:txBody>
                  <a:tcPr/>
                </a:tc>
                <a:extLst>
                  <a:ext uri="{0D108BD9-81ED-4DB2-BD59-A6C34878D82A}">
                    <a16:rowId xmlns:a16="http://schemas.microsoft.com/office/drawing/2014/main" val="278008871"/>
                  </a:ext>
                </a:extLst>
              </a:tr>
              <a:tr h="279850">
                <a:tc>
                  <a:txBody>
                    <a:bodyPr/>
                    <a:lstStyle/>
                    <a:p>
                      <a:r>
                        <a:rPr lang="en-IN" dirty="0"/>
                        <a:t>G VINAY</a:t>
                      </a:r>
                      <a:endParaRPr lang="en-US" dirty="0"/>
                    </a:p>
                  </a:txBody>
                  <a:tcPr/>
                </a:tc>
                <a:tc>
                  <a:txBody>
                    <a:bodyPr/>
                    <a:lstStyle/>
                    <a:p>
                      <a:r>
                        <a:rPr lang="en-IN" dirty="0"/>
                        <a:t>20211CIT0107</a:t>
                      </a:r>
                      <a:endParaRPr lang="en-US" dirty="0"/>
                    </a:p>
                  </a:txBody>
                  <a:tcPr/>
                </a:tc>
                <a:extLst>
                  <a:ext uri="{0D108BD9-81ED-4DB2-BD59-A6C34878D82A}">
                    <a16:rowId xmlns:a16="http://schemas.microsoft.com/office/drawing/2014/main" val="30891621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Content</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Problem Statement</a:t>
            </a:r>
          </a:p>
          <a:p>
            <a:pPr marL="49530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a:p>
            <a:pPr marL="495300" lvl="0" indent="-342900" algn="just">
              <a:lnSpc>
                <a:spcPct val="200000"/>
              </a:lnSpc>
              <a:spcBef>
                <a:spcPts val="0"/>
              </a:spcBef>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Times New Roman" panose="02020603050405020304" pitchFamily="18" charset="0"/>
                <a:ea typeface="Cambria" panose="02040503050406030204" pitchFamily="18" charset="0"/>
                <a:cs typeface="Times New Roman" panose="020206030504050203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Times New Roman" panose="02020603050405020304" pitchFamily="18" charset="0"/>
                <a:ea typeface="Cambria" panose="02040503050406030204" pitchFamily="18" charset="0"/>
                <a:cs typeface="Times New Roman" panose="02020603050405020304" pitchFamily="18" charset="0"/>
              </a:rPr>
              <a:t>Problem Statement Number: 221</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97" name="Google Shape;97;p14"/>
          <p:cNvSpPr txBox="1">
            <a:spLocks noGrp="1"/>
          </p:cNvSpPr>
          <p:nvPr>
            <p:ph type="body" idx="1"/>
          </p:nvPr>
        </p:nvSpPr>
        <p:spPr>
          <a:xfrm>
            <a:off x="224852" y="1049311"/>
            <a:ext cx="11255948" cy="504669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lnSpc>
                <a:spcPct val="120000"/>
              </a:lnSpc>
              <a:spcBef>
                <a:spcPts val="0"/>
              </a:spcBef>
              <a:buNone/>
            </a:pPr>
            <a:r>
              <a:rPr lang="en-US" b="1" dirty="0">
                <a:latin typeface="Times New Roman" panose="02020603050405020304" pitchFamily="18" charset="0"/>
                <a:ea typeface="Cambria" panose="02040503050406030204" pitchFamily="18" charset="0"/>
                <a:cs typeface="Times New Roman" panose="02020603050405020304" pitchFamily="18" charset="0"/>
              </a:rPr>
              <a:t>Organization</a:t>
            </a:r>
            <a:r>
              <a:rPr lang="en-US" dirty="0">
                <a:latin typeface="Times New Roman" panose="02020603050405020304" pitchFamily="18" charset="0"/>
                <a:ea typeface="Cambria" panose="02040503050406030204" pitchFamily="18" charset="0"/>
                <a:cs typeface="Times New Roman" panose="02020603050405020304" pitchFamily="18" charset="0"/>
              </a:rPr>
              <a:t>: Ministry of Housing and Urban Affairs</a:t>
            </a:r>
          </a:p>
          <a:p>
            <a:pPr marL="342900" lvl="0" indent="-190500" algn="just">
              <a:lnSpc>
                <a:spcPct val="120000"/>
              </a:lnSpc>
              <a:spcBef>
                <a:spcPts val="0"/>
              </a:spcBef>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120000"/>
              </a:lnSpc>
              <a:spcBef>
                <a:spcPts val="0"/>
              </a:spcBef>
              <a:buNone/>
            </a:pPr>
            <a:r>
              <a:rPr lang="en-US" b="1" dirty="0">
                <a:latin typeface="Times New Roman" panose="02020603050405020304" pitchFamily="18" charset="0"/>
                <a:ea typeface="Cambria" panose="02040503050406030204" pitchFamily="18" charset="0"/>
                <a:cs typeface="Times New Roman" panose="02020603050405020304" pitchFamily="18" charset="0"/>
              </a:rPr>
              <a:t>Category </a:t>
            </a:r>
            <a:r>
              <a:rPr lang="en-US" dirty="0">
                <a:latin typeface="Times New Roman" panose="02020603050405020304" pitchFamily="18" charset="0"/>
                <a:ea typeface="Cambria" panose="02040503050406030204" pitchFamily="18" charset="0"/>
                <a:cs typeface="Times New Roman" panose="02020603050405020304" pitchFamily="18" charset="0"/>
              </a:rPr>
              <a:t>: Hardware and Software</a:t>
            </a:r>
          </a:p>
          <a:p>
            <a:pPr marL="342900" lvl="0" indent="-190500" algn="just">
              <a:lnSpc>
                <a:spcPct val="120000"/>
              </a:lnSpc>
              <a:spcBef>
                <a:spcPts val="0"/>
              </a:spcBef>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120000"/>
              </a:lnSpc>
              <a:spcBef>
                <a:spcPts val="0"/>
              </a:spcBef>
              <a:buNone/>
            </a:pPr>
            <a:r>
              <a:rPr lang="en-US" b="1" dirty="0">
                <a:latin typeface="Times New Roman" panose="02020603050405020304" pitchFamily="18" charset="0"/>
                <a:ea typeface="Cambria" panose="02040503050406030204" pitchFamily="18" charset="0"/>
                <a:cs typeface="Times New Roman" panose="02020603050405020304" pitchFamily="18" charset="0"/>
              </a:rPr>
              <a:t>Problem Description </a:t>
            </a:r>
            <a:r>
              <a:rPr lang="en-US" dirty="0">
                <a:latin typeface="Times New Roman" panose="02020603050405020304" pitchFamily="18" charset="0"/>
                <a:ea typeface="Cambria" panose="02040503050406030204" pitchFamily="18" charset="0"/>
                <a:cs typeface="Times New Roman" panose="02020603050405020304" pitchFamily="18" charset="0"/>
              </a:rPr>
              <a:t>Electricity is the critical need for progress of the livelihood many Indian cities, the maintenance of street lights has become a challenging and inefficient process due to the lack of a centralized monitoring system. Identifying faults, such as non- functioning lights, current leakage and cable breakage, relies on citizen grievances, leading to delays, increased costs, and safety concerns. Linemen spend valuable time manually searching for faults, diagnosing issues, and fixing them, which can take several days to complete. The absence of precise fault location information further complicates the process. To overcome these obstacles, we seek an innovative solution that provides real-time fault detection, accurate identification of fault types, and precise location tracking of faulty street lights. This solution aims to empower linemen with efficient fault management capabilities, reducing their workload and ensuring timely maintenance. Moreover, it should enable the local authorities to proactively address faults, enhance service quality, and optimize street light maintenance processes in their respective cities. The prime aim of this problem statement is to develop a "Automated Defect Detection and Prevention Assistance with Effective Governance for Cities in India“</a:t>
            </a:r>
          </a:p>
          <a:p>
            <a:pPr marL="342900" lvl="0" indent="-190500" algn="just">
              <a:lnSpc>
                <a:spcPct val="120000"/>
              </a:lnSpc>
              <a:spcBef>
                <a:spcPts val="0"/>
              </a:spcBef>
              <a:buNone/>
            </a:pPr>
            <a:endParaRPr lang="en-US"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a:lnSpc>
                <a:spcPct val="120000"/>
              </a:lnSpc>
              <a:spcBef>
                <a:spcPts val="0"/>
              </a:spcBef>
              <a:buNone/>
            </a:pPr>
            <a:r>
              <a:rPr lang="en-US" b="1" dirty="0">
                <a:latin typeface="Times New Roman" panose="02020603050405020304" pitchFamily="18" charset="0"/>
                <a:ea typeface="Cambria" panose="02040503050406030204" pitchFamily="18" charset="0"/>
                <a:cs typeface="Times New Roman" panose="02020603050405020304" pitchFamily="18" charset="0"/>
              </a:rPr>
              <a:t>Difficulty Level</a:t>
            </a:r>
            <a:r>
              <a:rPr lang="en-US" dirty="0">
                <a:latin typeface="Times New Roman" panose="02020603050405020304" pitchFamily="18" charset="0"/>
                <a:ea typeface="Cambria" panose="02040503050406030204" pitchFamily="18" charset="0"/>
                <a:cs typeface="Times New Roman" panose="02020603050405020304" pitchFamily="18" charset="0"/>
              </a:rPr>
              <a:t>: Complex</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563419" y="1059873"/>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sz="2200" b="1" dirty="0">
              <a:solidFill>
                <a:schemeClr val="accent2">
                  <a:lumMod val="75000"/>
                </a:schemeClr>
              </a:solidFill>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None/>
            </a:pPr>
            <a:r>
              <a:rPr lang="en-US" sz="2200" dirty="0">
                <a:latin typeface="Times New Roman" panose="02020603050405020304" pitchFamily="18" charset="0"/>
                <a:ea typeface="Cambria" panose="02040503050406030204" pitchFamily="18" charset="0"/>
                <a:cs typeface="Times New Roman" panose="02020603050405020304" pitchFamily="18" charset="0"/>
              </a:rPr>
              <a:t>https://github.com/VachanKumar11/Street-Light-Monitoring-System-</a:t>
            </a: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a:buNone/>
            </a:pP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a:p>
            <a:pPr marL="342900" indent="-190500" algn="just">
              <a:lnSpc>
                <a:spcPct val="200000"/>
              </a:lnSpc>
              <a:spcBef>
                <a:spcPts val="0"/>
              </a:spcBef>
              <a:buSzPct val="100000"/>
              <a:buFont typeface="Arial"/>
              <a:buNone/>
            </a:pPr>
            <a:endParaRPr lang="en-US" sz="2200"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Times New Roman" panose="02020603050405020304" pitchFamily="18" charset="0"/>
                <a:ea typeface="Cambria" panose="02040503050406030204" pitchFamily="18" charset="0"/>
                <a:cs typeface="Times New Roman" panose="02020603050405020304" pitchFamily="18" charset="0"/>
              </a:rPr>
              <a:t>Analysis of Problem Statement</a:t>
            </a:r>
          </a:p>
        </p:txBody>
      </p:sp>
      <p:sp>
        <p:nvSpPr>
          <p:cNvPr id="4" name="Text Placeholder 3">
            <a:extLst>
              <a:ext uri="{FF2B5EF4-FFF2-40B4-BE49-F238E27FC236}">
                <a16:creationId xmlns:a16="http://schemas.microsoft.com/office/drawing/2014/main" id="{01EB2D45-D280-EA4F-0CE7-E4116A16C832}"/>
              </a:ext>
            </a:extLst>
          </p:cNvPr>
          <p:cNvSpPr>
            <a:spLocks noGrp="1" noChangeArrowheads="1"/>
          </p:cNvSpPr>
          <p:nvPr>
            <p:ph type="body" idx="1"/>
          </p:nvPr>
        </p:nvSpPr>
        <p:spPr bwMode="auto">
          <a:xfrm>
            <a:off x="268515" y="1135527"/>
            <a:ext cx="1051560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Inefficient Fault Detection: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Street light maintenance relies on citizen complaints, causing delays and inefficiencies.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Operational Costs: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Manual fault detection increases labor costs and prolongs repair times.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Safety and Security Risks: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Non-functioning streetlights lead to accidents, crime, and public inconvenience.</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Lack of Real-time Monitoring: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Authorities struggle with tracking faults and optimizing maintenance schedules.</a:t>
            </a:r>
          </a:p>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Absence of Precise Location Data:</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Linemen waste time searching for faulty streetlights without exact fault locations. </a:t>
            </a: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3792F6-D549-B1AE-D44A-A85E2E2B5E19}"/>
              </a:ext>
            </a:extLst>
          </p:cNvPr>
          <p:cNvSpPr>
            <a:spLocks noGrp="1"/>
          </p:cNvSpPr>
          <p:nvPr>
            <p:ph type="body" idx="1"/>
          </p:nvPr>
        </p:nvSpPr>
        <p:spPr/>
        <p:txBody>
          <a:bodyPr/>
          <a:lstStyle/>
          <a:p>
            <a:r>
              <a:rPr lang="en-US" dirty="0"/>
              <a:t>Hardware</a:t>
            </a:r>
          </a:p>
        </p:txBody>
      </p:sp>
      <p:sp>
        <p:nvSpPr>
          <p:cNvPr id="4" name="Text Placeholder 3">
            <a:extLst>
              <a:ext uri="{FF2B5EF4-FFF2-40B4-BE49-F238E27FC236}">
                <a16:creationId xmlns:a16="http://schemas.microsoft.com/office/drawing/2014/main" id="{DC111EA0-C2D1-E2F3-E580-820A552A49A9}"/>
              </a:ext>
            </a:extLst>
          </p:cNvPr>
          <p:cNvSpPr>
            <a:spLocks noGrp="1"/>
          </p:cNvSpPr>
          <p:nvPr>
            <p:ph type="body" idx="2"/>
          </p:nvPr>
        </p:nvSpPr>
        <p:spPr/>
        <p:txBody>
          <a:bodyPr>
            <a:normAutofit lnSpcReduction="10000"/>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ESP32 Microcontroller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Light Sensor (LDR)</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Current Sensor (ACS712)</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Voltage Sensor (ZMPT101B)</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Relay Module</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GPS Module (Neo-6M)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GSM/LTE Module (SIM800/900)</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Wi-Fi/Bluetooth Connectivity</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Power Supply (5V/12V)</a:t>
            </a:r>
          </a:p>
          <a:p>
            <a:endParaRPr lang="en-US"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8F84DE91-D11D-D95D-EE76-340DE2E5C6C0}"/>
              </a:ext>
            </a:extLst>
          </p:cNvPr>
          <p:cNvSpPr>
            <a:spLocks noGrp="1"/>
          </p:cNvSpPr>
          <p:nvPr>
            <p:ph type="body" idx="3"/>
          </p:nvPr>
        </p:nvSpPr>
        <p:spPr/>
        <p:txBody>
          <a:bodyPr/>
          <a:lstStyle/>
          <a:p>
            <a:r>
              <a:rPr lang="en-US" dirty="0"/>
              <a:t>Software</a:t>
            </a:r>
          </a:p>
        </p:txBody>
      </p:sp>
      <p:sp>
        <p:nvSpPr>
          <p:cNvPr id="9" name="Google Shape;114;p17">
            <a:extLst>
              <a:ext uri="{FF2B5EF4-FFF2-40B4-BE49-F238E27FC236}">
                <a16:creationId xmlns:a16="http://schemas.microsoft.com/office/drawing/2014/main" id="{B191184C-2F06-72EB-3E18-2447BE716C8E}"/>
              </a:ext>
            </a:extLst>
          </p:cNvPr>
          <p:cNvSpPr txBox="1">
            <a:spLocks/>
          </p:cNvSpPr>
          <p:nvPr/>
        </p:nvSpPr>
        <p:spPr>
          <a:xfrm>
            <a:off x="859369" y="244325"/>
            <a:ext cx="10668000" cy="48750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marL="152400">
              <a:lnSpc>
                <a:spcPct val="200000"/>
              </a:lnSpc>
            </a:pPr>
            <a:r>
              <a:rPr lang="en-US" dirty="0">
                <a:solidFill>
                  <a:schemeClr val="bg2"/>
                </a:solidFill>
                <a:latin typeface="Cambria" panose="02040503050406030204" pitchFamily="18" charset="0"/>
                <a:ea typeface="Cambria" panose="02040503050406030204" pitchFamily="18" charset="0"/>
              </a:rPr>
              <a:t>Analysis of Problem Statement</a:t>
            </a:r>
          </a:p>
        </p:txBody>
      </p:sp>
      <p:sp>
        <p:nvSpPr>
          <p:cNvPr id="10" name="Rectangle 1">
            <a:extLst>
              <a:ext uri="{FF2B5EF4-FFF2-40B4-BE49-F238E27FC236}">
                <a16:creationId xmlns:a16="http://schemas.microsoft.com/office/drawing/2014/main" id="{FEEA936A-22ED-4B0B-0C03-18CC2AFE19B9}"/>
              </a:ext>
            </a:extLst>
          </p:cNvPr>
          <p:cNvSpPr>
            <a:spLocks noGrp="1" noChangeArrowheads="1"/>
          </p:cNvSpPr>
          <p:nvPr>
            <p:ph type="body" idx="4"/>
          </p:nvPr>
        </p:nvSpPr>
        <p:spPr bwMode="auto">
          <a:xfrm>
            <a:off x="5996400" y="2174875"/>
            <a:ext cx="57602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indent="-342900" eaLnBrk="0" fontAlgn="base" hangingPunct="0">
              <a:spcBef>
                <a:spcPct val="0"/>
              </a:spcBef>
              <a:spcAft>
                <a:spcPct val="0"/>
              </a:spcAft>
              <a:buClrTx/>
              <a:buSzTx/>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Embedded C(Arduino IDE or ESP-IDF)</a:t>
            </a:r>
          </a:p>
          <a:p>
            <a:pPr marL="342900" indent="-342900" eaLnBrk="0" fontAlgn="base" hangingPunct="0">
              <a:spcBef>
                <a:spcPct val="0"/>
              </a:spcBef>
              <a:spcAft>
                <a:spcPct val="0"/>
              </a:spcAft>
              <a:buClrTx/>
              <a:buSzTx/>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Micro Python (Optional)</a:t>
            </a:r>
          </a:p>
          <a:p>
            <a:pPr marL="342900" indent="-342900" eaLnBrk="0" fontAlgn="base" hangingPunct="0">
              <a:spcBef>
                <a:spcPct val="0"/>
              </a:spcBef>
              <a:spcAft>
                <a:spcPct val="0"/>
              </a:spcAft>
              <a:buClrTx/>
              <a:buSzTx/>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MQTT Protocol Google Maps API / OpenStreetMap</a:t>
            </a:r>
          </a:p>
        </p:txBody>
      </p:sp>
    </p:spTree>
    <p:extLst>
      <p:ext uri="{BB962C8B-B14F-4D97-AF65-F5344CB8AC3E}">
        <p14:creationId xmlns:p14="http://schemas.microsoft.com/office/powerpoint/2010/main" val="359808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4C7D86E1-EBF0-77DD-D44F-88B00D9C1E4C}"/>
              </a:ext>
            </a:extLst>
          </p:cNvPr>
          <p:cNvPicPr>
            <a:picLocks noChangeAspect="1"/>
          </p:cNvPicPr>
          <p:nvPr/>
        </p:nvPicPr>
        <p:blipFill>
          <a:blip r:embed="rId3"/>
          <a:srcRect l="-283" r="-1"/>
          <a:stretch/>
        </p:blipFill>
        <p:spPr>
          <a:xfrm>
            <a:off x="1746152" y="1023001"/>
            <a:ext cx="7867748" cy="4971399"/>
          </a:xfrm>
          <a:prstGeom prst="rect">
            <a:avLst/>
          </a:prstGeom>
        </p:spPr>
      </p:pic>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551543" y="952500"/>
            <a:ext cx="10668000" cy="4953000"/>
          </a:xfrm>
          <a:prstGeom prst="rect">
            <a:avLst/>
          </a:prstGeom>
          <a:noFill/>
          <a:ln>
            <a:noFill/>
          </a:ln>
        </p:spPr>
        <p:txBody>
          <a:bodyPr spcFirstLastPara="1" wrap="square" lIns="91425" tIns="45700" rIns="91425" bIns="45700" anchor="t" anchorCtr="0">
            <a:noAutofit/>
          </a:bodyPr>
          <a:lstStyle/>
          <a:p>
            <a:pPr marL="76200" indent="0">
              <a:buNone/>
            </a:pPr>
            <a:r>
              <a:rPr lang="en-US" sz="2200" b="1" dirty="0">
                <a:latin typeface="Times New Roman" panose="02020603050405020304" pitchFamily="18" charset="0"/>
                <a:cs typeface="Times New Roman" panose="02020603050405020304" pitchFamily="18" charset="0"/>
              </a:rPr>
              <a:t>Books</a:t>
            </a:r>
          </a:p>
          <a:p>
            <a:pPr marL="76200" indent="0" algn="ctr">
              <a:buNone/>
            </a:pPr>
            <a:r>
              <a:rPr lang="en-US" sz="2200" dirty="0">
                <a:latin typeface="Times New Roman" panose="02020603050405020304" pitchFamily="18" charset="0"/>
                <a:cs typeface="Times New Roman" panose="02020603050405020304" pitchFamily="18" charset="0"/>
              </a:rPr>
              <a:t>Monk, S. (2017). </a:t>
            </a:r>
            <a:r>
              <a:rPr lang="en-US" sz="2200" i="1" dirty="0">
                <a:latin typeface="Times New Roman" panose="02020603050405020304" pitchFamily="18" charset="0"/>
                <a:cs typeface="Times New Roman" panose="02020603050405020304" pitchFamily="18" charset="0"/>
              </a:rPr>
              <a:t>Programming Arduino: Getting started with sketches</a:t>
            </a:r>
            <a:r>
              <a:rPr lang="en-US" sz="2200" dirty="0">
                <a:latin typeface="Times New Roman" panose="02020603050405020304" pitchFamily="18" charset="0"/>
                <a:cs typeface="Times New Roman" panose="02020603050405020304" pitchFamily="18" charset="0"/>
              </a:rPr>
              <a:t> (2nd ed.). McGraw-Hill Education. Margolis, M. (2020). </a:t>
            </a:r>
            <a:r>
              <a:rPr lang="en-US" sz="2200" i="1" dirty="0">
                <a:latin typeface="Times New Roman" panose="02020603050405020304" pitchFamily="18" charset="0"/>
                <a:cs typeface="Times New Roman" panose="02020603050405020304" pitchFamily="18" charset="0"/>
              </a:rPr>
              <a:t>Arduino cookbook</a:t>
            </a:r>
            <a:r>
              <a:rPr lang="en-US" sz="2200" dirty="0">
                <a:latin typeface="Times New Roman" panose="02020603050405020304" pitchFamily="18" charset="0"/>
                <a:cs typeface="Times New Roman" panose="02020603050405020304" pitchFamily="18" charset="0"/>
              </a:rPr>
              <a:t> (3rd ed.). O’Reilly Media.</a:t>
            </a:r>
          </a:p>
          <a:p>
            <a:pPr marL="76200" indent="0">
              <a:buNone/>
            </a:pPr>
            <a:r>
              <a:rPr lang="en-US" sz="2200" b="1" dirty="0">
                <a:latin typeface="Times New Roman" panose="02020603050405020304" pitchFamily="18" charset="0"/>
                <a:cs typeface="Times New Roman" panose="02020603050405020304" pitchFamily="18" charset="0"/>
              </a:rPr>
              <a:t>Journal Articles</a:t>
            </a:r>
          </a:p>
          <a:p>
            <a:pPr marL="76200" indent="0" algn="ctr">
              <a:buNone/>
            </a:pPr>
            <a:r>
              <a:rPr lang="en-US" sz="2200" dirty="0">
                <a:latin typeface="Times New Roman" panose="02020603050405020304" pitchFamily="18" charset="0"/>
                <a:cs typeface="Times New Roman" panose="02020603050405020304" pitchFamily="18" charset="0"/>
              </a:rPr>
              <a:t>Smith, J., &amp; Doe, A. (2022). Smart city IoT applications: A case study on streetlight automation. </a:t>
            </a:r>
            <a:r>
              <a:rPr lang="en-US" sz="2200" i="1" dirty="0">
                <a:latin typeface="Times New Roman" panose="02020603050405020304" pitchFamily="18" charset="0"/>
                <a:cs typeface="Times New Roman" panose="02020603050405020304" pitchFamily="18" charset="0"/>
              </a:rPr>
              <a:t>International Journal of Smart Technology</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15</a:t>
            </a:r>
            <a:r>
              <a:rPr lang="en-US" sz="2200" dirty="0">
                <a:latin typeface="Times New Roman" panose="02020603050405020304" pitchFamily="18" charset="0"/>
                <a:cs typeface="Times New Roman" panose="02020603050405020304" pitchFamily="18" charset="0"/>
              </a:rPr>
              <a:t>(3), 45-60. https://doi.org/xxxxx</a:t>
            </a:r>
          </a:p>
          <a:p>
            <a:pPr marL="76200" indent="0">
              <a:buNone/>
            </a:pPr>
            <a:r>
              <a:rPr lang="en-US" sz="2200" b="1" dirty="0">
                <a:latin typeface="Times New Roman" panose="02020603050405020304" pitchFamily="18" charset="0"/>
                <a:cs typeface="Times New Roman" panose="02020603050405020304" pitchFamily="18" charset="0"/>
              </a:rPr>
              <a:t>Conference Papers</a:t>
            </a:r>
          </a:p>
          <a:p>
            <a:pPr marL="76200" indent="0" algn="ctr">
              <a:buNone/>
            </a:pPr>
            <a:r>
              <a:rPr lang="en-US" sz="2200" dirty="0">
                <a:latin typeface="Times New Roman" panose="02020603050405020304" pitchFamily="18" charset="0"/>
                <a:cs typeface="Times New Roman" panose="02020603050405020304" pitchFamily="18" charset="0"/>
              </a:rPr>
              <a:t>Brown, K., &amp; Wilson, T. (2021). Implementation of IoT-based real-time fault detection in streetlights. In </a:t>
            </a:r>
            <a:r>
              <a:rPr lang="en-US" sz="2200" i="1" dirty="0">
                <a:latin typeface="Times New Roman" panose="02020603050405020304" pitchFamily="18" charset="0"/>
                <a:cs typeface="Times New Roman" panose="02020603050405020304" pitchFamily="18" charset="0"/>
              </a:rPr>
              <a:t>Proceedings of the IEEE Smart Cities Conference</a:t>
            </a:r>
            <a:r>
              <a:rPr lang="en-US" sz="2200" dirty="0">
                <a:latin typeface="Times New Roman" panose="02020603050405020304" pitchFamily="18" charset="0"/>
                <a:cs typeface="Times New Roman" panose="02020603050405020304" pitchFamily="18" charset="0"/>
              </a:rPr>
              <a:t> (pp. 120-130). IEEE.</a:t>
            </a:r>
          </a:p>
          <a:p>
            <a:pPr marL="76200" indent="0">
              <a:buNone/>
            </a:pPr>
            <a:r>
              <a:rPr lang="en-US" sz="2200" b="1" dirty="0">
                <a:latin typeface="Times New Roman" panose="02020603050405020304" pitchFamily="18" charset="0"/>
                <a:cs typeface="Times New Roman" panose="02020603050405020304" pitchFamily="18" charset="0"/>
              </a:rPr>
              <a:t>Technical Documentation</a:t>
            </a:r>
          </a:p>
          <a:p>
            <a:pPr marL="76200" indent="0" algn="ctr">
              <a:buNone/>
            </a:pPr>
            <a:r>
              <a:rPr lang="en-US" sz="2200" dirty="0" err="1">
                <a:latin typeface="Times New Roman" panose="02020603050405020304" pitchFamily="18" charset="0"/>
                <a:cs typeface="Times New Roman" panose="02020603050405020304" pitchFamily="18" charset="0"/>
              </a:rPr>
              <a:t>Espressif</a:t>
            </a:r>
            <a:r>
              <a:rPr lang="en-US" sz="2200" dirty="0">
                <a:latin typeface="Times New Roman" panose="02020603050405020304" pitchFamily="18" charset="0"/>
                <a:cs typeface="Times New Roman" panose="02020603050405020304" pitchFamily="18" charset="0"/>
              </a:rPr>
              <a:t> Systems. (2023). </a:t>
            </a:r>
            <a:r>
              <a:rPr lang="en-US" sz="2200" i="1" dirty="0">
                <a:latin typeface="Times New Roman" panose="02020603050405020304" pitchFamily="18" charset="0"/>
                <a:cs typeface="Times New Roman" panose="02020603050405020304" pitchFamily="18" charset="0"/>
              </a:rPr>
              <a:t>ESP32 technical reference manual</a:t>
            </a:r>
            <a:r>
              <a:rPr lang="en-US" sz="2200" dirty="0">
                <a:latin typeface="Times New Roman" panose="02020603050405020304" pitchFamily="18" charset="0"/>
                <a:cs typeface="Times New Roman" panose="02020603050405020304" pitchFamily="18" charset="0"/>
              </a:rPr>
              <a:t> (Rev 4.0). Retrieved from https://www.espressif.com/en/products/socs/esp32/resources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325</TotalTime>
  <Words>660</Words>
  <Application>Microsoft Office PowerPoint</Application>
  <PresentationFormat>Widescreen</PresentationFormat>
  <Paragraphs>78</Paragraphs>
  <Slides>9</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Bookman Old Style</vt:lpstr>
      <vt:lpstr>Cambria</vt:lpstr>
      <vt:lpstr>Times New Roman</vt:lpstr>
      <vt:lpstr>Verdana</vt:lpstr>
      <vt:lpstr>Wingdings</vt:lpstr>
      <vt:lpstr>Bioinformatics</vt:lpstr>
      <vt:lpstr>Centralized Monitoring System for Street Light Fault Detection and Location Tracking Hardware Smart Automation.</vt:lpstr>
      <vt:lpstr>Content</vt:lpstr>
      <vt:lpstr>Problem Statement Number: 221</vt:lpstr>
      <vt:lpstr>Github Link</vt:lpstr>
      <vt:lpstr>Analysis of Problem Statement</vt:lpstr>
      <vt:lpstr>PowerPoint Presentation</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Dell</cp:lastModifiedBy>
  <cp:revision>40</cp:revision>
  <dcterms:modified xsi:type="dcterms:W3CDTF">2025-05-16T05:52:58Z</dcterms:modified>
</cp:coreProperties>
</file>