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6FCA8-B1D2-462B-A517-045059777AC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1210C-B13E-48A2-BC1F-39362251EC4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1. AI/ML Applications for Predicting Adverse Events:</a:t>
          </a:r>
          <a:endParaRPr lang="en-US"/>
        </a:p>
      </dgm:t>
    </dgm:pt>
    <dgm:pt modelId="{0878C180-F0C8-4F28-9E3D-673454C12066}" type="parTrans" cxnId="{79C75AAE-9BE4-473F-8E6F-31D093CF3B45}">
      <dgm:prSet/>
      <dgm:spPr/>
      <dgm:t>
        <a:bodyPr/>
        <a:lstStyle/>
        <a:p>
          <a:endParaRPr lang="en-US"/>
        </a:p>
      </dgm:t>
    </dgm:pt>
    <dgm:pt modelId="{4EE1BA44-5850-410D-AB71-DAA8075991E5}" type="sibTrans" cxnId="{79C75AAE-9BE4-473F-8E6F-31D093CF3B45}">
      <dgm:prSet/>
      <dgm:spPr/>
      <dgm:t>
        <a:bodyPr/>
        <a:lstStyle/>
        <a:p>
          <a:endParaRPr lang="en-US"/>
        </a:p>
      </dgm:t>
    </dgm:pt>
    <dgm:pt modelId="{D14864C8-2EE7-4159-B2E3-81E5C2E523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We will explore how Artificial Intelligence (AI) and Machine Learning (ML) are being harnessed in the pharmaceutical industry for the prediction of adverse events.</a:t>
          </a:r>
          <a:endParaRPr lang="en-US"/>
        </a:p>
      </dgm:t>
    </dgm:pt>
    <dgm:pt modelId="{A3E74256-C87A-411C-8609-15996E140B36}" type="parTrans" cxnId="{CF290043-8F5C-4620-8DAA-29408A07BDCC}">
      <dgm:prSet/>
      <dgm:spPr/>
      <dgm:t>
        <a:bodyPr/>
        <a:lstStyle/>
        <a:p>
          <a:endParaRPr lang="en-US"/>
        </a:p>
      </dgm:t>
    </dgm:pt>
    <dgm:pt modelId="{404C497E-86C7-4EF6-8C83-72BC9AFF2F6E}" type="sibTrans" cxnId="{CF290043-8F5C-4620-8DAA-29408A07BDCC}">
      <dgm:prSet/>
      <dgm:spPr/>
      <dgm:t>
        <a:bodyPr/>
        <a:lstStyle/>
        <a:p>
          <a:endParaRPr lang="en-US"/>
        </a:p>
      </dgm:t>
    </dgm:pt>
    <dgm:pt modelId="{C4C5AEF4-B96D-40DF-898F-BCBB40DBF8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By the end of this presentation, you will have a clear understanding of the AI/ML techniques used to enhance drug safety through early detection of potential risks.</a:t>
          </a:r>
          <a:endParaRPr lang="en-US"/>
        </a:p>
      </dgm:t>
    </dgm:pt>
    <dgm:pt modelId="{B4F17E03-EB21-4ED7-ACB1-EADAACD81C5E}" type="parTrans" cxnId="{196EBB5D-7D0E-418E-BC73-CB2CB6229CC6}">
      <dgm:prSet/>
      <dgm:spPr/>
      <dgm:t>
        <a:bodyPr/>
        <a:lstStyle/>
        <a:p>
          <a:endParaRPr lang="en-US"/>
        </a:p>
      </dgm:t>
    </dgm:pt>
    <dgm:pt modelId="{B168404D-1C0F-402E-9C9F-2B5E07D74DA2}" type="sibTrans" cxnId="{196EBB5D-7D0E-418E-BC73-CB2CB6229CC6}">
      <dgm:prSet/>
      <dgm:spPr/>
      <dgm:t>
        <a:bodyPr/>
        <a:lstStyle/>
        <a:p>
          <a:endParaRPr lang="en-US"/>
        </a:p>
      </dgm:t>
    </dgm:pt>
    <dgm:pt modelId="{8DACAB5A-8EB7-4FF5-9A92-30946B44B9F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2. Role of Sentiment Analysis in Understanding Patient Experiences:</a:t>
          </a:r>
          <a:endParaRPr lang="en-US"/>
        </a:p>
      </dgm:t>
    </dgm:pt>
    <dgm:pt modelId="{BC9D32EA-D5D5-48B1-ABE2-1E1A6C027394}" type="parTrans" cxnId="{62BB88FD-9CF5-42B0-B608-C9A84DDD8633}">
      <dgm:prSet/>
      <dgm:spPr/>
      <dgm:t>
        <a:bodyPr/>
        <a:lstStyle/>
        <a:p>
          <a:endParaRPr lang="en-US"/>
        </a:p>
      </dgm:t>
    </dgm:pt>
    <dgm:pt modelId="{55A44386-347D-4188-B6C5-EC8AE38FED06}" type="sibTrans" cxnId="{62BB88FD-9CF5-42B0-B608-C9A84DDD8633}">
      <dgm:prSet/>
      <dgm:spPr/>
      <dgm:t>
        <a:bodyPr/>
        <a:lstStyle/>
        <a:p>
          <a:endParaRPr lang="en-US"/>
        </a:p>
      </dgm:t>
    </dgm:pt>
    <dgm:pt modelId="{58095181-E46C-4929-99E7-735E5D1D28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We will delve into the field of sentiment analysis and its crucial role in understanding patient sentiments and experiences related to pharmaceutical products.</a:t>
          </a:r>
          <a:endParaRPr lang="en-US"/>
        </a:p>
      </dgm:t>
    </dgm:pt>
    <dgm:pt modelId="{7190EEA9-78B2-43BC-B4CA-AE3052DD2ED0}" type="parTrans" cxnId="{9220B461-37E2-4203-A50C-E9B7421CFB52}">
      <dgm:prSet/>
      <dgm:spPr/>
      <dgm:t>
        <a:bodyPr/>
        <a:lstStyle/>
        <a:p>
          <a:endParaRPr lang="en-US"/>
        </a:p>
      </dgm:t>
    </dgm:pt>
    <dgm:pt modelId="{28965FD3-AF0C-4944-A4F5-C343A358381F}" type="sibTrans" cxnId="{9220B461-37E2-4203-A50C-E9B7421CFB52}">
      <dgm:prSet/>
      <dgm:spPr/>
      <dgm:t>
        <a:bodyPr/>
        <a:lstStyle/>
        <a:p>
          <a:endParaRPr lang="en-US"/>
        </a:p>
      </dgm:t>
    </dgm:pt>
    <dgm:pt modelId="{825491B3-C4CB-4989-850A-6AB4528F24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We will gain insights into how sentiment analysis can provide valuable information about patient satisfaction, perceptions, and preferences.</a:t>
          </a:r>
          <a:endParaRPr lang="en-US"/>
        </a:p>
      </dgm:t>
    </dgm:pt>
    <dgm:pt modelId="{447F4EB0-6AFA-45B8-90E6-A14A139936F2}" type="parTrans" cxnId="{F17D2869-DEE8-4DB4-AFF4-41E3981AAF7A}">
      <dgm:prSet/>
      <dgm:spPr/>
      <dgm:t>
        <a:bodyPr/>
        <a:lstStyle/>
        <a:p>
          <a:endParaRPr lang="en-US"/>
        </a:p>
      </dgm:t>
    </dgm:pt>
    <dgm:pt modelId="{F45E47A5-731D-4B01-8C35-5754BF60B6EF}" type="sibTrans" cxnId="{F17D2869-DEE8-4DB4-AFF4-41E3981AAF7A}">
      <dgm:prSet/>
      <dgm:spPr/>
      <dgm:t>
        <a:bodyPr/>
        <a:lstStyle/>
        <a:p>
          <a:endParaRPr lang="en-US"/>
        </a:p>
      </dgm:t>
    </dgm:pt>
    <dgm:pt modelId="{92FD71A2-B7A9-41FD-8566-575407CDF292}" type="pres">
      <dgm:prSet presAssocID="{FB96FCA8-B1D2-462B-A517-045059777ACF}" presName="root" presStyleCnt="0">
        <dgm:presLayoutVars>
          <dgm:dir/>
          <dgm:resizeHandles val="exact"/>
        </dgm:presLayoutVars>
      </dgm:prSet>
      <dgm:spPr/>
    </dgm:pt>
    <dgm:pt modelId="{F479D462-3C38-467C-8ADA-96E1898EE97C}" type="pres">
      <dgm:prSet presAssocID="{B311210C-B13E-48A2-BC1F-39362251EC47}" presName="compNode" presStyleCnt="0"/>
      <dgm:spPr/>
    </dgm:pt>
    <dgm:pt modelId="{BFF067E9-F72E-460D-8DCD-721202DADCD1}" type="pres">
      <dgm:prSet presAssocID="{B311210C-B13E-48A2-BC1F-39362251EC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88ECCEE-7F14-4DA7-9E91-8636A3FB261C}" type="pres">
      <dgm:prSet presAssocID="{B311210C-B13E-48A2-BC1F-39362251EC47}" presName="iconSpace" presStyleCnt="0"/>
      <dgm:spPr/>
    </dgm:pt>
    <dgm:pt modelId="{4150C137-35E7-418B-AD5D-D8BD07440334}" type="pres">
      <dgm:prSet presAssocID="{B311210C-B13E-48A2-BC1F-39362251EC47}" presName="parTx" presStyleLbl="revTx" presStyleIdx="0" presStyleCnt="4">
        <dgm:presLayoutVars>
          <dgm:chMax val="0"/>
          <dgm:chPref val="0"/>
        </dgm:presLayoutVars>
      </dgm:prSet>
      <dgm:spPr/>
    </dgm:pt>
    <dgm:pt modelId="{D6085E72-362D-4535-8A11-414E7C3F82B6}" type="pres">
      <dgm:prSet presAssocID="{B311210C-B13E-48A2-BC1F-39362251EC47}" presName="txSpace" presStyleCnt="0"/>
      <dgm:spPr/>
    </dgm:pt>
    <dgm:pt modelId="{49F32387-C6F4-421E-86B6-8F61AD418507}" type="pres">
      <dgm:prSet presAssocID="{B311210C-B13E-48A2-BC1F-39362251EC47}" presName="desTx" presStyleLbl="revTx" presStyleIdx="1" presStyleCnt="4">
        <dgm:presLayoutVars/>
      </dgm:prSet>
      <dgm:spPr/>
    </dgm:pt>
    <dgm:pt modelId="{D3EB4A53-4A90-4038-B11D-436764D24B1C}" type="pres">
      <dgm:prSet presAssocID="{4EE1BA44-5850-410D-AB71-DAA8075991E5}" presName="sibTrans" presStyleCnt="0"/>
      <dgm:spPr/>
    </dgm:pt>
    <dgm:pt modelId="{6E46CA00-67A2-4EC2-B75D-1B33A9FFC34E}" type="pres">
      <dgm:prSet presAssocID="{8DACAB5A-8EB7-4FF5-9A92-30946B44B9FA}" presName="compNode" presStyleCnt="0"/>
      <dgm:spPr/>
    </dgm:pt>
    <dgm:pt modelId="{04973D1F-BA16-43F4-AABC-0664BF45B101}" type="pres">
      <dgm:prSet presAssocID="{8DACAB5A-8EB7-4FF5-9A92-30946B44B9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08346283-9E7C-4032-A1F3-3E376C60FA5E}" type="pres">
      <dgm:prSet presAssocID="{8DACAB5A-8EB7-4FF5-9A92-30946B44B9FA}" presName="iconSpace" presStyleCnt="0"/>
      <dgm:spPr/>
    </dgm:pt>
    <dgm:pt modelId="{2C8B0B29-C6D0-4E3A-B424-B3901D8D2121}" type="pres">
      <dgm:prSet presAssocID="{8DACAB5A-8EB7-4FF5-9A92-30946B44B9FA}" presName="parTx" presStyleLbl="revTx" presStyleIdx="2" presStyleCnt="4">
        <dgm:presLayoutVars>
          <dgm:chMax val="0"/>
          <dgm:chPref val="0"/>
        </dgm:presLayoutVars>
      </dgm:prSet>
      <dgm:spPr/>
    </dgm:pt>
    <dgm:pt modelId="{177D45E6-68B1-4911-939E-C8FA8610204D}" type="pres">
      <dgm:prSet presAssocID="{8DACAB5A-8EB7-4FF5-9A92-30946B44B9FA}" presName="txSpace" presStyleCnt="0"/>
      <dgm:spPr/>
    </dgm:pt>
    <dgm:pt modelId="{343B7566-B09A-4530-9919-BF5210714CBA}" type="pres">
      <dgm:prSet presAssocID="{8DACAB5A-8EB7-4FF5-9A92-30946B44B9FA}" presName="desTx" presStyleLbl="revTx" presStyleIdx="3" presStyleCnt="4">
        <dgm:presLayoutVars/>
      </dgm:prSet>
      <dgm:spPr/>
    </dgm:pt>
  </dgm:ptLst>
  <dgm:cxnLst>
    <dgm:cxn modelId="{D3563005-76FF-4913-AA63-9433324EF506}" type="presOf" srcId="{8DACAB5A-8EB7-4FF5-9A92-30946B44B9FA}" destId="{2C8B0B29-C6D0-4E3A-B424-B3901D8D2121}" srcOrd="0" destOrd="0" presId="urn:microsoft.com/office/officeart/2018/2/layout/IconLabelDescriptionList"/>
    <dgm:cxn modelId="{96888A10-205B-48C5-9934-2F1E912FAE67}" type="presOf" srcId="{C4C5AEF4-B96D-40DF-898F-BCBB40DBF808}" destId="{49F32387-C6F4-421E-86B6-8F61AD418507}" srcOrd="0" destOrd="1" presId="urn:microsoft.com/office/officeart/2018/2/layout/IconLabelDescriptionList"/>
    <dgm:cxn modelId="{C8A8DE35-309C-4EC4-B8F0-57064D7C7C3E}" type="presOf" srcId="{D14864C8-2EE7-4159-B2E3-81E5C2E5232B}" destId="{49F32387-C6F4-421E-86B6-8F61AD418507}" srcOrd="0" destOrd="0" presId="urn:microsoft.com/office/officeart/2018/2/layout/IconLabelDescriptionList"/>
    <dgm:cxn modelId="{196EBB5D-7D0E-418E-BC73-CB2CB6229CC6}" srcId="{B311210C-B13E-48A2-BC1F-39362251EC47}" destId="{C4C5AEF4-B96D-40DF-898F-BCBB40DBF808}" srcOrd="1" destOrd="0" parTransId="{B4F17E03-EB21-4ED7-ACB1-EADAACD81C5E}" sibTransId="{B168404D-1C0F-402E-9C9F-2B5E07D74DA2}"/>
    <dgm:cxn modelId="{9220B461-37E2-4203-A50C-E9B7421CFB52}" srcId="{8DACAB5A-8EB7-4FF5-9A92-30946B44B9FA}" destId="{58095181-E46C-4929-99E7-735E5D1D286B}" srcOrd="0" destOrd="0" parTransId="{7190EEA9-78B2-43BC-B4CA-AE3052DD2ED0}" sibTransId="{28965FD3-AF0C-4944-A4F5-C343A358381F}"/>
    <dgm:cxn modelId="{CF290043-8F5C-4620-8DAA-29408A07BDCC}" srcId="{B311210C-B13E-48A2-BC1F-39362251EC47}" destId="{D14864C8-2EE7-4159-B2E3-81E5C2E5232B}" srcOrd="0" destOrd="0" parTransId="{A3E74256-C87A-411C-8609-15996E140B36}" sibTransId="{404C497E-86C7-4EF6-8C83-72BC9AFF2F6E}"/>
    <dgm:cxn modelId="{F17D2869-DEE8-4DB4-AFF4-41E3981AAF7A}" srcId="{8DACAB5A-8EB7-4FF5-9A92-30946B44B9FA}" destId="{825491B3-C4CB-4989-850A-6AB4528F24DA}" srcOrd="1" destOrd="0" parTransId="{447F4EB0-6AFA-45B8-90E6-A14A139936F2}" sibTransId="{F45E47A5-731D-4B01-8C35-5754BF60B6EF}"/>
    <dgm:cxn modelId="{0D86E471-432C-496C-8998-8499BBF13173}" type="presOf" srcId="{B311210C-B13E-48A2-BC1F-39362251EC47}" destId="{4150C137-35E7-418B-AD5D-D8BD07440334}" srcOrd="0" destOrd="0" presId="urn:microsoft.com/office/officeart/2018/2/layout/IconLabelDescriptionList"/>
    <dgm:cxn modelId="{0D91787D-3C81-4FAE-9236-93C55639DC1A}" type="presOf" srcId="{825491B3-C4CB-4989-850A-6AB4528F24DA}" destId="{343B7566-B09A-4530-9919-BF5210714CBA}" srcOrd="0" destOrd="1" presId="urn:microsoft.com/office/officeart/2018/2/layout/IconLabelDescriptionList"/>
    <dgm:cxn modelId="{79C75AAE-9BE4-473F-8E6F-31D093CF3B45}" srcId="{FB96FCA8-B1D2-462B-A517-045059777ACF}" destId="{B311210C-B13E-48A2-BC1F-39362251EC47}" srcOrd="0" destOrd="0" parTransId="{0878C180-F0C8-4F28-9E3D-673454C12066}" sibTransId="{4EE1BA44-5850-410D-AB71-DAA8075991E5}"/>
    <dgm:cxn modelId="{FDB2C5E9-6CA1-437D-AED4-071EA6675E7B}" type="presOf" srcId="{58095181-E46C-4929-99E7-735E5D1D286B}" destId="{343B7566-B09A-4530-9919-BF5210714CBA}" srcOrd="0" destOrd="0" presId="urn:microsoft.com/office/officeart/2018/2/layout/IconLabelDescriptionList"/>
    <dgm:cxn modelId="{221B5EF2-791E-4254-AAB8-E667E2F5A8A2}" type="presOf" srcId="{FB96FCA8-B1D2-462B-A517-045059777ACF}" destId="{92FD71A2-B7A9-41FD-8566-575407CDF292}" srcOrd="0" destOrd="0" presId="urn:microsoft.com/office/officeart/2018/2/layout/IconLabelDescriptionList"/>
    <dgm:cxn modelId="{62BB88FD-9CF5-42B0-B608-C9A84DDD8633}" srcId="{FB96FCA8-B1D2-462B-A517-045059777ACF}" destId="{8DACAB5A-8EB7-4FF5-9A92-30946B44B9FA}" srcOrd="1" destOrd="0" parTransId="{BC9D32EA-D5D5-48B1-ABE2-1E1A6C027394}" sibTransId="{55A44386-347D-4188-B6C5-EC8AE38FED06}"/>
    <dgm:cxn modelId="{5DC9CC74-A93E-4E01-933E-D23C6D5CFCF5}" type="presParOf" srcId="{92FD71A2-B7A9-41FD-8566-575407CDF292}" destId="{F479D462-3C38-467C-8ADA-96E1898EE97C}" srcOrd="0" destOrd="0" presId="urn:microsoft.com/office/officeart/2018/2/layout/IconLabelDescriptionList"/>
    <dgm:cxn modelId="{A7CCD067-F910-474D-98FF-38625EAFC502}" type="presParOf" srcId="{F479D462-3C38-467C-8ADA-96E1898EE97C}" destId="{BFF067E9-F72E-460D-8DCD-721202DADCD1}" srcOrd="0" destOrd="0" presId="urn:microsoft.com/office/officeart/2018/2/layout/IconLabelDescriptionList"/>
    <dgm:cxn modelId="{429B4009-68C8-4BEE-A29D-D16AEB959796}" type="presParOf" srcId="{F479D462-3C38-467C-8ADA-96E1898EE97C}" destId="{888ECCEE-7F14-4DA7-9E91-8636A3FB261C}" srcOrd="1" destOrd="0" presId="urn:microsoft.com/office/officeart/2018/2/layout/IconLabelDescriptionList"/>
    <dgm:cxn modelId="{C544CC58-4003-4B33-8C1A-73E3E4CE5518}" type="presParOf" srcId="{F479D462-3C38-467C-8ADA-96E1898EE97C}" destId="{4150C137-35E7-418B-AD5D-D8BD07440334}" srcOrd="2" destOrd="0" presId="urn:microsoft.com/office/officeart/2018/2/layout/IconLabelDescriptionList"/>
    <dgm:cxn modelId="{CDC4D1B1-4FED-4FC4-AE74-4BC00816E479}" type="presParOf" srcId="{F479D462-3C38-467C-8ADA-96E1898EE97C}" destId="{D6085E72-362D-4535-8A11-414E7C3F82B6}" srcOrd="3" destOrd="0" presId="urn:microsoft.com/office/officeart/2018/2/layout/IconLabelDescriptionList"/>
    <dgm:cxn modelId="{B2512613-8ED3-4E2B-85A4-01EE1E145173}" type="presParOf" srcId="{F479D462-3C38-467C-8ADA-96E1898EE97C}" destId="{49F32387-C6F4-421E-86B6-8F61AD418507}" srcOrd="4" destOrd="0" presId="urn:microsoft.com/office/officeart/2018/2/layout/IconLabelDescriptionList"/>
    <dgm:cxn modelId="{B91C06D3-9DD7-4E56-84AC-12271F1141C3}" type="presParOf" srcId="{92FD71A2-B7A9-41FD-8566-575407CDF292}" destId="{D3EB4A53-4A90-4038-B11D-436764D24B1C}" srcOrd="1" destOrd="0" presId="urn:microsoft.com/office/officeart/2018/2/layout/IconLabelDescriptionList"/>
    <dgm:cxn modelId="{810AE1D0-E172-4DF2-80D7-F2B3CC258C6F}" type="presParOf" srcId="{92FD71A2-B7A9-41FD-8566-575407CDF292}" destId="{6E46CA00-67A2-4EC2-B75D-1B33A9FFC34E}" srcOrd="2" destOrd="0" presId="urn:microsoft.com/office/officeart/2018/2/layout/IconLabelDescriptionList"/>
    <dgm:cxn modelId="{DDD7FC9E-10FB-402C-BF4D-23CCA64FC780}" type="presParOf" srcId="{6E46CA00-67A2-4EC2-B75D-1B33A9FFC34E}" destId="{04973D1F-BA16-43F4-AABC-0664BF45B101}" srcOrd="0" destOrd="0" presId="urn:microsoft.com/office/officeart/2018/2/layout/IconLabelDescriptionList"/>
    <dgm:cxn modelId="{8EF1D81D-5825-47DB-894D-85CBC3286082}" type="presParOf" srcId="{6E46CA00-67A2-4EC2-B75D-1B33A9FFC34E}" destId="{08346283-9E7C-4032-A1F3-3E376C60FA5E}" srcOrd="1" destOrd="0" presId="urn:microsoft.com/office/officeart/2018/2/layout/IconLabelDescriptionList"/>
    <dgm:cxn modelId="{21C1AB0C-C83B-4278-8AB4-75D7EBAC582D}" type="presParOf" srcId="{6E46CA00-67A2-4EC2-B75D-1B33A9FFC34E}" destId="{2C8B0B29-C6D0-4E3A-B424-B3901D8D2121}" srcOrd="2" destOrd="0" presId="urn:microsoft.com/office/officeart/2018/2/layout/IconLabelDescriptionList"/>
    <dgm:cxn modelId="{BBC41CBB-AFA4-4534-8EFA-C5918E8D5586}" type="presParOf" srcId="{6E46CA00-67A2-4EC2-B75D-1B33A9FFC34E}" destId="{177D45E6-68B1-4911-939E-C8FA8610204D}" srcOrd="3" destOrd="0" presId="urn:microsoft.com/office/officeart/2018/2/layout/IconLabelDescriptionList"/>
    <dgm:cxn modelId="{09D2F969-C859-4F90-9FE1-7A80EB177185}" type="presParOf" srcId="{6E46CA00-67A2-4EC2-B75D-1B33A9FFC34E}" destId="{343B7566-B09A-4530-9919-BF5210714CB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067E9-F72E-460D-8DCD-721202DADCD1}">
      <dsp:nvSpPr>
        <dsp:cNvPr id="0" name=""/>
        <dsp:cNvSpPr/>
      </dsp:nvSpPr>
      <dsp:spPr>
        <a:xfrm>
          <a:off x="559800" y="8944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0C137-35E7-418B-AD5D-D8BD07440334}">
      <dsp:nvSpPr>
        <dsp:cNvPr id="0" name=""/>
        <dsp:cNvSpPr/>
      </dsp:nvSpPr>
      <dsp:spPr>
        <a:xfrm>
          <a:off x="559800" y="17808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/>
            <a:t>1. AI/ML Applications for Predicting Adverse Events:</a:t>
          </a:r>
          <a:endParaRPr lang="en-US" sz="2000" kern="1200"/>
        </a:p>
      </dsp:txBody>
      <dsp:txXfrm>
        <a:off x="559800" y="1780863"/>
        <a:ext cx="4320000" cy="648000"/>
      </dsp:txXfrm>
    </dsp:sp>
    <dsp:sp modelId="{49F32387-C6F4-421E-86B6-8F61AD418507}">
      <dsp:nvSpPr>
        <dsp:cNvPr id="0" name=""/>
        <dsp:cNvSpPr/>
      </dsp:nvSpPr>
      <dsp:spPr>
        <a:xfrm>
          <a:off x="559800" y="2512312"/>
          <a:ext cx="4320000" cy="1749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1" kern="1200"/>
            <a:t>We will explore how Artificial Intelligence (AI) and Machine Learning (ML) are being harnessed in the pharmaceutical industry for the prediction of adverse events.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1" kern="1200"/>
            <a:t>By the end of this presentation, you will have a clear understanding of the AI/ML techniques used to enhance drug safety through early detection of potential risks.</a:t>
          </a:r>
          <a:endParaRPr lang="en-US" sz="1500" kern="1200"/>
        </a:p>
      </dsp:txBody>
      <dsp:txXfrm>
        <a:off x="559800" y="2512312"/>
        <a:ext cx="4320000" cy="1749576"/>
      </dsp:txXfrm>
    </dsp:sp>
    <dsp:sp modelId="{04973D1F-BA16-43F4-AABC-0664BF45B101}">
      <dsp:nvSpPr>
        <dsp:cNvPr id="0" name=""/>
        <dsp:cNvSpPr/>
      </dsp:nvSpPr>
      <dsp:spPr>
        <a:xfrm>
          <a:off x="5635800" y="8944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B0B29-C6D0-4E3A-B424-B3901D8D2121}">
      <dsp:nvSpPr>
        <dsp:cNvPr id="0" name=""/>
        <dsp:cNvSpPr/>
      </dsp:nvSpPr>
      <dsp:spPr>
        <a:xfrm>
          <a:off x="5635800" y="17808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/>
            <a:t>2. Role of Sentiment Analysis in Understanding Patient Experiences:</a:t>
          </a:r>
          <a:endParaRPr lang="en-US" sz="2000" kern="1200"/>
        </a:p>
      </dsp:txBody>
      <dsp:txXfrm>
        <a:off x="5635800" y="1780863"/>
        <a:ext cx="4320000" cy="648000"/>
      </dsp:txXfrm>
    </dsp:sp>
    <dsp:sp modelId="{343B7566-B09A-4530-9919-BF5210714CBA}">
      <dsp:nvSpPr>
        <dsp:cNvPr id="0" name=""/>
        <dsp:cNvSpPr/>
      </dsp:nvSpPr>
      <dsp:spPr>
        <a:xfrm>
          <a:off x="5635800" y="2512312"/>
          <a:ext cx="4320000" cy="1749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1" kern="1200"/>
            <a:t>We will delve into the field of sentiment analysis and its crucial role in understanding patient sentiments and experiences related to pharmaceutical products.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1" kern="1200"/>
            <a:t>We will gain insights into how sentiment analysis can provide valuable information about patient satisfaction, perceptions, and preferences.</a:t>
          </a:r>
          <a:endParaRPr lang="en-US" sz="1500" kern="1200"/>
        </a:p>
      </dsp:txBody>
      <dsp:txXfrm>
        <a:off x="5635800" y="2512312"/>
        <a:ext cx="4320000" cy="1749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2174-3108-4ABC-602A-15EB4057A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3BA2A-69ED-F0E8-7694-09CBB9134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8B435-C146-C4C3-1CE8-F3460E69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51D9B-3A15-B01B-D1E6-1048A974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0E9CB-0E92-2361-3C68-748DAA79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7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9CA7-30C6-C7B2-9FB6-6F2D6862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12669-1E6D-CEE9-902A-AB6510F62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C258-E4F5-21A4-73F1-41CB1785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AF27-04B6-C913-81CF-50E282F6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B4BBE-769D-538A-3A98-80D376CD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36995-656D-2B4E-0020-5A3D8775B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929C7-0DBC-9ABE-AAB5-F428411E4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7779-C35C-40A0-BADE-371E7BAD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E4FC-BFBE-52C6-F635-8707AF86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CA691-C478-18C9-DC48-B11756A8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BB0C-D949-4D9A-ED8F-F35B9F76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9311-89B7-34B1-082C-8C4F3738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E607-2014-9C36-0682-C00E3D34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DBEBF-A5C9-67B7-D48A-A05DD269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7D00-A09C-2EA8-9A0E-716AE130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9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747C-C520-A365-BB29-AD035DE0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2B3CA-2485-4B6F-9DD6-D45D16A1B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424E-AAAB-8D94-BF89-546FB7F6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DEEB7-5760-E3E6-378A-9A16EFC7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3F9C-5DF9-42A1-8E31-FF6F9D9D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1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0A7B-1DA7-80F1-B5BA-EA4BA726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7BFC-9F35-360B-DC12-CB424C7C5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612BF-E496-2B91-F88D-9C1BD8CB7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FBF1C-B8AF-7876-24E6-C85DDC7A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7AB98-9DF2-9813-2CF0-FB977ADB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E0B8-7474-4E7B-5346-6A830C86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6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5660-9F5F-BE4C-95FD-27EC0FBE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0D2E5-E1DA-02A5-C6BD-821D323E9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67547-E77A-0298-F46F-75045ED30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26C49-BDB6-EEB9-12CB-8B06781F9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3F608-60FC-4869-DA54-7BB6B7721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50AB2-A676-E1A7-DFD9-01CCEDE4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73C75-9268-236C-68D8-5BA32DB4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0A2A0-ED22-F642-2B7C-2980EA54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8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D061-8AA2-CF74-9FF1-F5897F21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61D38-A57B-895D-0AF0-A18A696A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E18AC-8DC1-798D-E652-EDEE8076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B859B-DA9A-0586-FE7E-827BA133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CA4DC-E604-0FC7-5DF9-FC59BC37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7F410-35B9-B0AC-1F7A-8C1C350F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50F40-43DA-7223-55EB-A4FE4BA8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51EF-4DE7-EF72-2D8E-0994FF86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2A59-D4D3-2DAC-1408-7B219F6F5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A74E4-EAF4-2D36-0595-3C4E7F813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4A1E4-7B77-00C3-BC67-D283FDE6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3B6C4-321A-C56E-B78D-A545DB93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EC5B-34C9-812B-CE1C-730BE0CD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7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1AED-CE6B-36C9-81B5-13A8C368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B0491-AB22-44F3-616B-CA8343FF2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B8722-6B83-5D78-86E5-9BAF6559A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4999-58BC-3616-8BBC-0B4426D3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570F-191B-68D9-D720-5B0B2C18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D4079-E09F-4195-B75C-D745C0E1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1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6A4C1-4B94-F3AD-73FB-579049CB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BA0BB-DB58-56F3-29AE-D727208D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A338-2E0F-9BFD-38A7-CE0426DC5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FBA3-A60B-432F-D135-8CC2EEF8D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1F2F-46D2-8F2F-BFF9-E266EDA01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6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chanNaik/new-analyzer" TargetMode="External"/><Relationship Id="rId2" Type="http://schemas.openxmlformats.org/officeDocument/2006/relationships/hyperlink" Target="https://github.com/VachanNaik/pms-senti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8706-DC87-F0C1-6457-4887575F5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44" y="868218"/>
            <a:ext cx="4987636" cy="24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“AI/ML for Predicting Adverse Events and Analyzing Sentiment in Post-Marketing Surveillance data”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52209-9771-D5B3-79E8-3B264823E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4582" y="3752273"/>
            <a:ext cx="4516582" cy="1655762"/>
          </a:xfrm>
        </p:spPr>
        <p:txBody>
          <a:bodyPr>
            <a:normAutofit/>
          </a:bodyPr>
          <a:lstStyle/>
          <a:p>
            <a:r>
              <a:rPr lang="en-GB" dirty="0"/>
              <a:t>By: Vachan Naik</a:t>
            </a:r>
          </a:p>
          <a:p>
            <a:r>
              <a:rPr lang="en-GB" dirty="0"/>
              <a:t>Associate Statistical Data scientist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06351-9711-B273-67B7-88EF9AD3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26" r="17041" b="2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2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B9DB-AB52-D663-2036-2BBD62A1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0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0" i="0">
                <a:effectLst/>
              </a:rPr>
              <a:t>Conclusion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E486-EB16-21AC-E1AD-5615E52A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33" y="1690688"/>
            <a:ext cx="5916283" cy="435133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900" b="0" i="1">
                <a:effectLst/>
                <a:latin typeface="Söhne"/>
              </a:rPr>
              <a:t>In conclusion, we've explored the dynamic landscape of AI/ML applications in predicting adverse events and sentiment analysis within post-marketing surveillance. Let's recap the key takeaways:</a:t>
            </a:r>
            <a:endParaRPr lang="en-US" sz="1900" b="0" i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1">
                <a:effectLst/>
                <a:latin typeface="Söhne"/>
              </a:rPr>
              <a:t>AI/ML empowers us to predict adverse events with greater accuracy, allowing for early intervention and improved patient safety.</a:t>
            </a:r>
            <a:endParaRPr lang="en-US" sz="1900" b="0" i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1">
                <a:effectLst/>
                <a:latin typeface="Söhne"/>
              </a:rPr>
              <a:t>Sentiment analysis provides valuable insights into patient experiences, enhancing patient-centered care and product development.</a:t>
            </a:r>
            <a:endParaRPr lang="en-US" sz="1900" b="0" i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1">
                <a:effectLst/>
                <a:latin typeface="Söhne"/>
              </a:rPr>
              <a:t>These applications are revolutionizing pharmaceuticals, making them safer, more personalized, and more patient-centric.</a:t>
            </a:r>
            <a:endParaRPr lang="en-US" sz="1900" b="0" i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1">
                <a:effectLst/>
                <a:latin typeface="Söhne"/>
              </a:rPr>
              <a:t>As we look to the future, several exciting research directions and advancements are on the horizon:</a:t>
            </a:r>
            <a:endParaRPr lang="en-US" sz="1900" b="0" i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1">
                <a:effectLst/>
                <a:latin typeface="Söhne"/>
              </a:rPr>
              <a:t>1. Enhanced Data Integration: Integrating diverse data sources, such as genomics and wearables, will provide a more comprehensive view of patient health and treatment outcomes.</a:t>
            </a:r>
            <a:endParaRPr lang="en-US" sz="1900" b="0" i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1">
                <a:effectLst/>
                <a:latin typeface="Söhne"/>
              </a:rPr>
              <a:t>2. Explainable AI: Developing models with enhanced interpretability and transparency will facilitate trust and regulatory compliance.</a:t>
            </a:r>
            <a:endParaRPr lang="en-US" sz="1900" b="0" i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1">
                <a:effectLst/>
                <a:latin typeface="Söhne"/>
              </a:rPr>
              <a:t>3. Real-time Surveillance: Advancements in AI/ML will enable real-time monitoring of adverse events, allowing for rapid response and mitigation.</a:t>
            </a:r>
            <a:endParaRPr lang="en-US" sz="1900" b="0" i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1">
                <a:effectLst/>
                <a:latin typeface="Söhne"/>
              </a:rPr>
              <a:t>4. Patient Engagement: AI-driven tools will further engage patients in their healthcare decisions and experiences.</a:t>
            </a:r>
            <a:endParaRPr lang="en-US" sz="1900" b="0" i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1">
                <a:effectLst/>
                <a:latin typeface="Söhne"/>
              </a:rPr>
              <a:t>5. Regulatory Collaboration: Collaborative efforts between pharmaceutical companies, regulatory agencies, and researchers will shape the future of post-marketing surveillance.</a:t>
            </a:r>
            <a:endParaRPr lang="en-US" sz="1900" b="0" i="0"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25A828-6C43-676D-A0B4-AC1713EEC178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9162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Thank you</a:t>
            </a:r>
          </a:p>
        </p:txBody>
      </p:sp>
      <p:pic>
        <p:nvPicPr>
          <p:cNvPr id="2050" name="Picture 2" descr="Thank You Images – Browse 245,631 Stock Photos, Vectors, and Video | Adobe  Stock">
            <a:extLst>
              <a:ext uri="{FF2B5EF4-FFF2-40B4-BE49-F238E27FC236}">
                <a16:creationId xmlns:a16="http://schemas.microsoft.com/office/drawing/2014/main" id="{BD3368A2-689B-96A8-BC76-392444D27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423" y="2578849"/>
            <a:ext cx="3276600" cy="170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0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5BC8-1FC3-5532-3E49-4990594F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F4D6-64FF-B8E3-8745-58EAF7920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64" y="2001328"/>
            <a:ext cx="6713552" cy="4189160"/>
          </a:xfrm>
        </p:spPr>
        <p:txBody>
          <a:bodyPr anchor="t"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Söhne"/>
              </a:rPr>
              <a:t>Pharmaceuticals play a vital role in modern healthcare, offering treatments and solutions to various medical conditions.</a:t>
            </a:r>
            <a:endParaRPr lang="en-US" sz="200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Söhne"/>
              </a:rPr>
              <a:t>However, ensuring the safety and effectiveness of pharmaceutical products is an ongoing concern.</a:t>
            </a:r>
            <a:endParaRPr lang="en-US" sz="200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Söhne"/>
              </a:rPr>
              <a:t>This presentation delves into a critical aspect of pharmaceutical oversight: post-marketing surveillance.</a:t>
            </a:r>
            <a:endParaRPr lang="en-US" sz="200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Söhne"/>
              </a:rPr>
              <a:t>Post-marketing surveillance is the continuous monitoring of drugs and therapies after they have been approved and are available on the market.</a:t>
            </a:r>
            <a:endParaRPr lang="en-US" sz="200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Söhne"/>
              </a:rPr>
              <a:t>Why is it crucial? It's because real-world data often uncovers new insights and potential risks that may not have been evident during pre-market clinical trials.</a:t>
            </a:r>
            <a:endParaRPr lang="en-US" sz="200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Söhne"/>
              </a:rPr>
              <a:t>In this presentation, we will focus on the application of Artificial Intelligence and Machine Learning (AI/ML) to post-marketing surveillance data.</a:t>
            </a:r>
            <a:endParaRPr lang="en-US" sz="200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Söhne"/>
              </a:rPr>
              <a:t>AI/ML holds the potential to revolutionize how we predict adverse events and understand patient sentiments related to pharmaceutical products.</a:t>
            </a:r>
            <a:endParaRPr lang="en-US" sz="200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Söhne"/>
              </a:rPr>
              <a:t>By harnessing the power of AI/ML, we can improve drug safety, enhance patient experiences, and make more informed decisions in the pharmaceutical industry.</a:t>
            </a:r>
            <a:endParaRPr lang="en-US" sz="2000" i="0" dirty="0">
              <a:effectLst/>
              <a:latin typeface="Söhne"/>
            </a:endParaRPr>
          </a:p>
          <a:p>
            <a:endParaRPr lang="en-GB" sz="1400" dirty="0"/>
          </a:p>
        </p:txBody>
      </p:sp>
      <p:pic>
        <p:nvPicPr>
          <p:cNvPr id="19" name="Picture 18" descr="Assorted pills and capsules">
            <a:extLst>
              <a:ext uri="{FF2B5EF4-FFF2-40B4-BE49-F238E27FC236}">
                <a16:creationId xmlns:a16="http://schemas.microsoft.com/office/drawing/2014/main" id="{7A7AB673-D3B5-1AC1-EB82-F0D16DD03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8" r="2634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9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EA6D-3BD2-FB5D-67E2-D131A332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i="0" dirty="0">
                <a:effectLst/>
              </a:rPr>
              <a:t>Post-Marketing Surveillance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AA943-43B8-0319-00FA-FE1541F5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1" dirty="0">
                <a:effectLst/>
                <a:latin typeface="Söhne"/>
              </a:rPr>
              <a:t>Post-marketing surveillance, often referred to as pharmacovigilance, is a critical phase in the life cycle of pharmaceutical products.</a:t>
            </a:r>
          </a:p>
          <a:p>
            <a:r>
              <a:rPr lang="en-US" b="0" i="1" dirty="0">
                <a:effectLst/>
                <a:latin typeface="Söhne"/>
              </a:rPr>
              <a:t>It involves the continuous and systematic monitoring of drugs, vaccines, and therapies once they have received regulatory approval and are available in the market.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The primary goal of post-marketing surveillance is to ensure the ongoing safety, efficacy, and quality of these products.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Why is post-marketing surveillance important?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1. Uncovering Rare Adverse Events: Clinical trials, while valuable, may not uncover rare or long-term adverse events. Post-marketing surveillance provides an opportunity to detect such events.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2. Real-World Data: It allows the collection of real-world data from a diverse patient population, reflecting how drugs perform in actual clinical practice.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3. Identifying New Uses: Sometimes, drugs initially approved for one purpose find new, beneficial uses. Post-marketing surveillance can reveal these opportunities.</a:t>
            </a: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222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6ACB-1626-24AD-166E-EB7D5EAA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i="0" dirty="0">
                <a:effectLst/>
              </a:rPr>
              <a:t>Objectives</a:t>
            </a:r>
            <a:endParaRPr lang="en-GB" sz="54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BA9F200-E19E-1F19-A8A9-4CE63AED45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01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E0FE-8CF7-4517-5879-283B7CC1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>
            <a:normAutofit/>
          </a:bodyPr>
          <a:lstStyle/>
          <a:p>
            <a:r>
              <a:rPr lang="en-GB" sz="5400" b="0" i="0">
                <a:effectLst/>
              </a:rPr>
              <a:t>Adverse Event Prediction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7A98-A3A2-FFCE-D865-6B8F80BB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1532237"/>
            <a:ext cx="10515600" cy="4960638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1" dirty="0">
                <a:effectLst/>
                <a:latin typeface="Söhne"/>
              </a:rPr>
              <a:t>Adverse event prediction using Artificial Intelligence and Machine Learning (AI/ML) is a transformative approach in pharmaceuticals that aims to identify and anticipate potential risks associated with drugs and therapies.</a:t>
            </a:r>
            <a:endParaRPr lang="en-US" sz="22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1" dirty="0">
                <a:effectLst/>
                <a:latin typeface="Söhne"/>
              </a:rPr>
              <a:t>At its core, the concept involves:</a:t>
            </a:r>
            <a:endParaRPr lang="en-US" sz="22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1" dirty="0">
                <a:effectLst/>
                <a:latin typeface="Söhne"/>
              </a:rPr>
              <a:t>Utilizing AI/ML algorithms to analyze extensive datasets.</a:t>
            </a:r>
            <a:endParaRPr lang="en-US" sz="22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1" dirty="0">
                <a:effectLst/>
                <a:latin typeface="Söhne"/>
              </a:rPr>
              <a:t>Identifying patterns and correlations that may be indicative of adverse events.</a:t>
            </a:r>
            <a:endParaRPr lang="en-US" sz="22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1" dirty="0">
                <a:effectLst/>
                <a:latin typeface="Söhne"/>
              </a:rPr>
              <a:t>Providing early warnings and insights for proactive risk management.</a:t>
            </a:r>
            <a:endParaRPr lang="en-US" sz="22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1" dirty="0">
                <a:effectLst/>
                <a:latin typeface="Söhne"/>
              </a:rPr>
              <a:t>To enable accurate and effective adverse event prediction, various sources of data are leveraged:</a:t>
            </a:r>
            <a:endParaRPr lang="en-US" sz="22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1. Real-World Data:</a:t>
            </a:r>
            <a:r>
              <a:rPr lang="en-US" sz="2200" b="0" i="0" dirty="0">
                <a:effectLst/>
                <a:latin typeface="Söhne"/>
              </a:rPr>
              <a:t> This encompasses data collected from everyday clinical practice and patient experiences. It reflects how drugs perform in diverse populations and settings.*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2. Electronic Health Records (EHRs):</a:t>
            </a:r>
            <a:r>
              <a:rPr lang="en-US" sz="2200" b="0" i="0" dirty="0">
                <a:effectLst/>
                <a:latin typeface="Söhne"/>
              </a:rPr>
              <a:t> EHR data contains valuable patient health information, treatment histories, and adverse event reports.*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3. Patient Reported Data:</a:t>
            </a:r>
            <a:r>
              <a:rPr lang="en-US" sz="2200" b="0" i="0" dirty="0">
                <a:effectLst/>
                <a:latin typeface="Söhne"/>
              </a:rPr>
              <a:t> Patients' feedback and reports of their experiences with pharmaceutical products are invaluable for identifying adverse events.*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69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E9BA-8FFD-4FF9-B2C4-A276D827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18" y="170499"/>
            <a:ext cx="6797405" cy="1651404"/>
          </a:xfrm>
        </p:spPr>
        <p:txBody>
          <a:bodyPr>
            <a:normAutofit/>
          </a:bodyPr>
          <a:lstStyle/>
          <a:p>
            <a:r>
              <a:rPr lang="en-GB" sz="4800" b="1" i="0" dirty="0">
                <a:effectLst/>
              </a:rPr>
              <a:t>Machine Learning Models</a:t>
            </a:r>
            <a:endParaRPr lang="en-GB" sz="4800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73BF544-1978-5150-BAA2-E9CB83F1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19" y="1821903"/>
            <a:ext cx="6797405" cy="4756727"/>
          </a:xfrm>
        </p:spPr>
        <p:txBody>
          <a:bodyPr>
            <a:normAutofit fontScale="92500" lnSpcReduction="10000"/>
          </a:bodyPr>
          <a:lstStyle/>
          <a:p>
            <a:r>
              <a:rPr lang="en-US" sz="1050" b="0" i="1" dirty="0">
                <a:effectLst/>
                <a:latin typeface="Söhne"/>
              </a:rPr>
              <a:t>In the domain of adverse event prediction, a wide array of Machine Learning (ML) models and algorithms are employed to analyze complex datasets and make predictions. Let's explore some of the key aspects:</a:t>
            </a:r>
            <a:endParaRPr lang="en-US" sz="105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i="0" dirty="0">
                <a:effectLst/>
                <a:latin typeface="Söhne"/>
              </a:rPr>
              <a:t>1. Machine Learning Models:</a:t>
            </a:r>
            <a:endParaRPr lang="en-US" sz="105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Several ML models are used, including but not limited to:</a:t>
            </a:r>
            <a:endParaRPr lang="en-US" sz="105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Logistic Regression</a:t>
            </a:r>
            <a:endParaRPr lang="en-US" sz="105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Random Forest</a:t>
            </a:r>
            <a:endParaRPr lang="en-US" sz="105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Gradient Boosting</a:t>
            </a:r>
            <a:endParaRPr lang="en-US" sz="105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Neural Networks</a:t>
            </a:r>
            <a:endParaRPr lang="en-US" sz="105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Support Vector Machines (SVM)</a:t>
            </a:r>
            <a:endParaRPr lang="en-US" sz="105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These models are chosen based on factors such as the nature of the data and the specific prediction problem.</a:t>
            </a:r>
            <a:endParaRPr lang="en-US" sz="105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i="0" dirty="0">
                <a:effectLst/>
                <a:latin typeface="Söhne"/>
              </a:rPr>
              <a:t>2. Multiclassification Models:</a:t>
            </a:r>
            <a:endParaRPr lang="en-US" sz="105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In the context of adverse event prediction, multiclassification models are commonly employed.</a:t>
            </a:r>
            <a:endParaRPr lang="en-US" sz="105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These models are designed to predict and classify adverse events into various categories, helping to distinguish between different types and severity levels.</a:t>
            </a:r>
            <a:endParaRPr lang="en-US" sz="105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i="0" dirty="0">
                <a:effectLst/>
                <a:latin typeface="Söhne"/>
              </a:rPr>
              <a:t>3. Model Training and Validation:</a:t>
            </a:r>
            <a:endParaRPr lang="en-US" sz="105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The process of training a machine learning model involves:</a:t>
            </a:r>
            <a:endParaRPr lang="en-US" sz="105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Feeding the model with historical data, including features related to drug usage, patient characteristics, and other relevant factors.</a:t>
            </a:r>
            <a:endParaRPr lang="en-US" sz="105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Teaching the model to recognize patterns and associations between these features and adverse events.</a:t>
            </a:r>
            <a:endParaRPr lang="en-US" sz="105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Fine-tuning the model to optimize its predictive accuracy.</a:t>
            </a:r>
            <a:endParaRPr lang="en-US" sz="105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Validation is a critical step in the process to ensure model reliability:</a:t>
            </a:r>
            <a:endParaRPr lang="en-US" sz="105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Data is divided into training and validation sets.</a:t>
            </a:r>
            <a:endParaRPr lang="en-US" sz="105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The model's performance is evaluated on the validation set, assessing its ability to accurately predict adverse events.</a:t>
            </a:r>
            <a:endParaRPr lang="en-US" sz="105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50" b="0" i="1" dirty="0">
                <a:effectLst/>
                <a:latin typeface="Söhne"/>
              </a:rPr>
              <a:t>Various metrics, such as precision, recall, and F1-score, are used to gauge model performance.</a:t>
            </a:r>
            <a:endParaRPr lang="en-US" sz="1050" b="0" i="0" dirty="0">
              <a:effectLst/>
              <a:latin typeface="Söhne"/>
            </a:endParaRPr>
          </a:p>
          <a:p>
            <a:endParaRPr lang="en-US" sz="700" dirty="0"/>
          </a:p>
        </p:txBody>
      </p:sp>
      <p:pic>
        <p:nvPicPr>
          <p:cNvPr id="1028" name="Picture 4" descr="MLOps Best Practices for Data Scientists | by Maggie MHANNA | Towards Data  Science">
            <a:extLst>
              <a:ext uri="{FF2B5EF4-FFF2-40B4-BE49-F238E27FC236}">
                <a16:creationId xmlns:a16="http://schemas.microsoft.com/office/drawing/2014/main" id="{F33ECAA0-2E33-0EC7-2A62-80CDBFEE6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7443" y="3801349"/>
            <a:ext cx="3995623" cy="305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Classification Algorithms">
            <a:extLst>
              <a:ext uri="{FF2B5EF4-FFF2-40B4-BE49-F238E27FC236}">
                <a16:creationId xmlns:a16="http://schemas.microsoft.com/office/drawing/2014/main" id="{FC770C53-8995-4AD5-0A4F-F4F50528B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2743" y="1524524"/>
            <a:ext cx="3995623" cy="22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4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71F7-AA8B-F6B0-94CB-A0236558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i="0">
                <a:effectLst/>
              </a:rPr>
              <a:t>Sentiment Analysis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E544-2DB2-5E89-6787-F90A4F27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887"/>
            <a:ext cx="10515600" cy="4581076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>
                <a:effectLst/>
                <a:latin typeface="Söhne"/>
              </a:rPr>
              <a:t>Sentiment analysis, often referred to as opinion mining, is a process of computationally determining the sentiment or emotional tone expressed in a piece of text, such as patient reviews, social media posts, or textual data from various sources.</a:t>
            </a:r>
            <a:endParaRPr lang="en-US" b="0" i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>
                <a:effectLst/>
                <a:latin typeface="Söhne"/>
              </a:rPr>
              <a:t>In the context of pharmaceuticals, sentiment analysis is highly relevant for several reasons: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1. Understanding Patient Experiences:</a:t>
            </a:r>
            <a:endParaRPr lang="en-US" b="0" i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>
                <a:effectLst/>
                <a:latin typeface="Söhne"/>
              </a:rPr>
              <a:t>Sentiment analysis helps us gain insights into how patients perceive and feel about pharmaceutical products.</a:t>
            </a:r>
            <a:endParaRPr lang="en-US" b="0" i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>
                <a:effectLst/>
                <a:latin typeface="Söhne"/>
              </a:rPr>
              <a:t>It provides valuable information about patient satisfaction, concerns, and preferences.</a:t>
            </a:r>
            <a:endParaRPr lang="en-US" b="0" i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>
                <a:effectLst/>
                <a:latin typeface="Söhne"/>
              </a:rPr>
              <a:t>This understanding is vital for improving patient-centered care and tailoring treatments to individual needs.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2. Identifying Safety Concerns:</a:t>
            </a:r>
            <a:endParaRPr lang="en-US" b="0" i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>
                <a:effectLst/>
                <a:latin typeface="Söhne"/>
              </a:rPr>
              <a:t>By analyzing patient reports and sentiments, pharmaceutical companies can identify potential safety concerns and adverse events.</a:t>
            </a:r>
            <a:endParaRPr lang="en-US" b="0" i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>
                <a:effectLst/>
                <a:latin typeface="Söhne"/>
              </a:rPr>
              <a:t>Early detection of safety issues allows for prompt actions to mitigate risks and ensure patient safety.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3. Monitoring Product Performance:</a:t>
            </a:r>
            <a:endParaRPr lang="en-US" b="0" i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>
                <a:effectLst/>
                <a:latin typeface="Söhne"/>
              </a:rPr>
              <a:t>Sentiment analysis helps in tracking how well pharmaceutical products are performing in the market.</a:t>
            </a:r>
            <a:endParaRPr lang="en-US" b="0" i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>
                <a:effectLst/>
                <a:latin typeface="Söhne"/>
              </a:rPr>
              <a:t>It provides real-time feedback on the effectiveness, tolerability, and side effects of medications.</a:t>
            </a:r>
            <a:endParaRPr lang="en-US" b="0" i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>
                <a:effectLst/>
                <a:latin typeface="Söhne"/>
              </a:rPr>
              <a:t>Textual data sources for sentiment analysis in pharmaceuticals include: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1. Patient Reviews and Surveys:</a:t>
            </a:r>
            <a:endParaRPr lang="en-US" b="0" i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>
                <a:effectLst/>
                <a:latin typeface="Söhne"/>
              </a:rPr>
              <a:t>Reviews and surveys conducted with patients provide direct feedback on their experiences with medications.</a:t>
            </a:r>
            <a:endParaRPr lang="en-US" b="0" i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>
                <a:effectLst/>
                <a:latin typeface="Söhne"/>
              </a:rPr>
              <a:t>These sources offer rich insights into patient sentiments.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2. Social Media Posts:</a:t>
            </a:r>
            <a:endParaRPr lang="en-US" b="0" i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>
                <a:effectLst/>
                <a:latin typeface="Söhne"/>
              </a:rPr>
              <a:t>Social media platforms are often used by individuals to share their experiences and opinions about pharmaceutical products.</a:t>
            </a:r>
            <a:endParaRPr lang="en-US" b="0" i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>
                <a:effectLst/>
                <a:latin typeface="Söhne"/>
              </a:rPr>
              <a:t>Mining social media data can reveal trends and sentiments within the online community.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3. Clinical Notes and Medical Records:</a:t>
            </a:r>
            <a:endParaRPr lang="en-US" b="0" i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>
                <a:effectLst/>
                <a:latin typeface="Söhne"/>
              </a:rPr>
              <a:t>Sentiment analysis can also be applied to clinical notes and medical records to extract insights about patient experiences during treatment.</a:t>
            </a:r>
            <a:endParaRPr lang="en-US" b="0" i="0">
              <a:effectLst/>
              <a:latin typeface="Söhn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81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854F-0206-8DF6-27EF-5E1615B1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102"/>
            <a:ext cx="10515600" cy="1058233"/>
          </a:xfrm>
        </p:spPr>
        <p:txBody>
          <a:bodyPr>
            <a:normAutofit/>
          </a:bodyPr>
          <a:lstStyle/>
          <a:p>
            <a:r>
              <a:rPr lang="en-GB" sz="5400" b="0" i="0" dirty="0">
                <a:effectLst/>
              </a:rPr>
              <a:t>Tools and Technologies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F5AF7-9074-F417-C5F2-B14B08F0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335"/>
            <a:ext cx="10515600" cy="489162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Content: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The field of AI/ML applications in post-marketing surveillance and sentiment analysis relies on a suite of advanced tools and technologies that empower researchers and practitioners.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1. Machine Learning Frameworks:</a:t>
            </a:r>
            <a:endParaRPr lang="en-US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A variety of ML frameworks, such as </a:t>
            </a:r>
            <a:r>
              <a:rPr lang="en-US" b="0" i="1" dirty="0" err="1">
                <a:effectLst/>
                <a:latin typeface="Söhne"/>
              </a:rPr>
              <a:t>sciket</a:t>
            </a:r>
            <a:r>
              <a:rPr lang="en-US" b="0" i="1" dirty="0">
                <a:effectLst/>
                <a:latin typeface="Söhne"/>
              </a:rPr>
              <a:t> learn, provide the foundation for developing and training predictive models.</a:t>
            </a:r>
            <a:endParaRPr lang="en-US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These frameworks offer libraries and tools for building, optimizing, and deploying machine learning algorithms.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2. BERT Model for Sentiment Analysis:</a:t>
            </a:r>
            <a:endParaRPr lang="en-US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For sentiment analysis, advanced deep learning models like BERT (Bidirectional Encoder Representations from Transformers) are commonly employed.</a:t>
            </a:r>
            <a:endParaRPr lang="en-US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BERT excels in understanding context and nuances within text, making it highly effective for sentiment analysis.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3. Dash App for User Interface:</a:t>
            </a:r>
            <a:endParaRPr lang="en-US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Creating user-friendly interfaces to interact with AI/ML models is essential.</a:t>
            </a:r>
            <a:endParaRPr lang="en-US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Dash, a Python web application framework, is often used to build interactive and customizable dashboards for presenting results and insights.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4. Hosting and Deployment:</a:t>
            </a:r>
            <a:endParaRPr lang="en-US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To make AI/ML applications accessible, they need to be hosted and deployed.</a:t>
            </a:r>
            <a:endParaRPr lang="en-US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This often involves the use of cloud platforms, such as Render, AWS, Azure, or Google Cloud, to ensure scalability and availability.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5. Python Programming Language:</a:t>
            </a:r>
            <a:endParaRPr lang="en-US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Python is the language of choice for many AI/ML practitioners due to its rich ecosystem of libraries, extensive community support, and ease of use.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6. Data Processing Tools:</a:t>
            </a:r>
            <a:endParaRPr lang="en-US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Tools like Pandas and NumPy are essential for data preprocessing and manipulation, enabling researchers to prepare data for analysis.</a:t>
            </a:r>
            <a:endParaRPr lang="en-US" b="0" i="0" dirty="0">
              <a:effectLst/>
              <a:latin typeface="Söhn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70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CA8D-6918-CCCA-9DB6-B3DA4403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609597"/>
            <a:ext cx="8903433" cy="1330841"/>
          </a:xfrm>
        </p:spPr>
        <p:txBody>
          <a:bodyPr>
            <a:normAutofit/>
          </a:bodyPr>
          <a:lstStyle/>
          <a:p>
            <a:r>
              <a:rPr lang="en-GB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98E1-68B3-D7AF-6353-87D18B85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8" y="2194100"/>
            <a:ext cx="5126303" cy="3908588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7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1" dirty="0">
                <a:effectLst/>
                <a:latin typeface="Söhne"/>
              </a:rPr>
              <a:t>Timely detection of new and response to adverse events improve patient safety.</a:t>
            </a:r>
            <a:endParaRPr lang="en-US" sz="17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1" dirty="0">
                <a:effectLst/>
                <a:latin typeface="Söhne"/>
              </a:rPr>
              <a:t>Personalized medicine enhances treatment outcomes and minimizes side effects.</a:t>
            </a:r>
            <a:endParaRPr lang="en-US" sz="17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1" dirty="0">
                <a:effectLst/>
                <a:latin typeface="Söhne"/>
              </a:rPr>
              <a:t>Efficient pharmacovigilance leads to cost savings and reduced risks.</a:t>
            </a:r>
            <a:endParaRPr lang="en-US" sz="17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1" dirty="0">
                <a:effectLst/>
                <a:latin typeface="Söhne"/>
              </a:rPr>
              <a:t>Enhanced patient experiences increase patient engagement and loyalty.</a:t>
            </a:r>
            <a:endParaRPr lang="en-US" sz="17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1" dirty="0">
                <a:effectLst/>
                <a:latin typeface="Söhne"/>
              </a:rPr>
              <a:t>Streamlined regulatory compliance expedites product approval and market access.</a:t>
            </a:r>
            <a:endParaRPr lang="en-US" sz="17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1" dirty="0">
                <a:effectLst/>
                <a:latin typeface="Söhne"/>
              </a:rPr>
              <a:t>Overall, AI/ML applications are revolutionizing healthcare by making it safer, more effective, and patient-centric.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i="1" dirty="0">
                <a:latin typeface="Söhne"/>
              </a:rPr>
              <a:t>Live dashboard link: </a:t>
            </a:r>
          </a:p>
          <a:p>
            <a:pPr lvl="1"/>
            <a:r>
              <a:rPr lang="en-US" sz="1300" i="1" dirty="0">
                <a:latin typeface="Söhne"/>
              </a:rPr>
              <a:t>https://pms-analyzer12112121.onrender.com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1" dirty="0">
                <a:effectLst/>
                <a:latin typeface="Söhne"/>
              </a:rPr>
              <a:t>Git hub code and data Predictive adverse event model fig 1(AI application) : </a:t>
            </a:r>
            <a:r>
              <a:rPr lang="en-US" sz="1700" b="0" i="1" dirty="0">
                <a:effectLst/>
                <a:latin typeface="Söhne"/>
                <a:hlinkClick r:id="rId2"/>
              </a:rPr>
              <a:t>https://github.com/VachanNaik/pms-sentiment</a:t>
            </a:r>
            <a:endParaRPr lang="en-US" sz="1700" b="0" i="1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i="1" dirty="0">
                <a:latin typeface="Söhne"/>
              </a:rPr>
              <a:t>Git hub code and data for dashboard app2: </a:t>
            </a:r>
            <a:r>
              <a:rPr lang="en-US" sz="1700" i="1" dirty="0">
                <a:latin typeface="Söhne"/>
                <a:hlinkClick r:id="rId3"/>
              </a:rPr>
              <a:t>https://github.com/VachanNaik/new-analyzer</a:t>
            </a:r>
            <a:endParaRPr lang="en-US" sz="1700" b="0" i="0" dirty="0">
              <a:effectLst/>
              <a:latin typeface="Söhne"/>
            </a:endParaRPr>
          </a:p>
          <a:p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0CBB4-E4F5-3B95-4BB0-2555A95718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12" r="9836"/>
          <a:stretch/>
        </p:blipFill>
        <p:spPr>
          <a:xfrm>
            <a:off x="7016376" y="2183362"/>
            <a:ext cx="4357896" cy="3732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C4EB3-44AF-4E40-3E64-A82C0A54A828}"/>
              </a:ext>
            </a:extLst>
          </p:cNvPr>
          <p:cNvSpPr txBox="1"/>
          <p:nvPr/>
        </p:nvSpPr>
        <p:spPr>
          <a:xfrm>
            <a:off x="6945045" y="6092883"/>
            <a:ext cx="6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Fig1 </a:t>
            </a:r>
          </a:p>
        </p:txBody>
      </p:sp>
    </p:spTree>
    <p:extLst>
      <p:ext uri="{BB962C8B-B14F-4D97-AF65-F5344CB8AC3E}">
        <p14:creationId xmlns:p14="http://schemas.microsoft.com/office/powerpoint/2010/main" val="419587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1845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“AI/ML for Predicting Adverse Events and Analyzing Sentiment in Post-Marketing Surveillance data”</vt:lpstr>
      <vt:lpstr>Introduction</vt:lpstr>
      <vt:lpstr>Post-Marketing Surveillance</vt:lpstr>
      <vt:lpstr>Objectives</vt:lpstr>
      <vt:lpstr>Adverse Event Prediction</vt:lpstr>
      <vt:lpstr>Machine Learning Models</vt:lpstr>
      <vt:lpstr>Sentiment Analysis</vt:lpstr>
      <vt:lpstr>Tools and Technologies</vt:lpstr>
      <vt:lpstr>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“AI/ML for Predicting Adverse Events and Analyzing Sentiment in Post-Marketing Surveillance data”</dc:title>
  <dc:creator>mik L</dc:creator>
  <cp:lastModifiedBy>mik L</cp:lastModifiedBy>
  <cp:revision>2</cp:revision>
  <dcterms:created xsi:type="dcterms:W3CDTF">2023-10-08T20:21:21Z</dcterms:created>
  <dcterms:modified xsi:type="dcterms:W3CDTF">2023-10-08T21:50:54Z</dcterms:modified>
</cp:coreProperties>
</file>