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67"/>
  </p:normalViewPr>
  <p:slideViewPr>
    <p:cSldViewPr snapToGrid="0" snapToObjects="1">
      <p:cViewPr varScale="1">
        <p:scale>
          <a:sx n="137" d="100"/>
          <a:sy n="13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A05A9-8793-444A-8C6D-E19678BCA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84422-CB38-4048-9377-1629B62A2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68061-DC30-1342-B19C-8B30DF0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20A31-16C7-3A4B-8B9E-6734E524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4EE878-14B9-664A-A318-7AB4142D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7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8CA67-F979-634F-A3AA-600174DC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D56AD7-8FAA-574D-97DD-12E53E4F4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5210A-B009-6D48-924C-42744FB2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91CFD2-21BD-6245-857A-ADF41F94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703CE-5FD5-884B-A3C0-ACE3CF7C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1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33FE85-3517-604E-B85D-AAC708513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D22B84-5A8F-9343-8BEB-CBE4C7063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3B5DF-1A8F-7D42-AF41-B9F060A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EC033-976C-484F-937B-ADDEB44C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2D5CE-0D52-7B45-852C-0498E3EA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02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F7B4E-7CC4-5A48-966D-5B670152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984A6-C513-374A-BAB5-E9724E79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927B42-ECCF-AE40-A6FA-B08B16B7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A0339-6027-9C4B-8B54-20A6E2EE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1445E9-7F7F-384C-B8E1-DBC57960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67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BCD99-8256-DD4A-B344-61D00A0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366CF8-749A-3D42-9DBF-850374B8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50F14-404B-B04D-AC2A-9C84E4BA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D8CA2-BE2A-DE48-91A7-11BCDF1B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020E7-A6E7-914A-8A08-FDBCD13D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5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BEFA9-D332-F746-8B0B-5A3D3D98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77ADC-5581-CE4B-8E0F-CCD4C0ED3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286C67-CC7C-7447-8393-71C7C446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C29EA4-C952-6646-A149-CAF3FBBF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6EC4B1-29F5-2C41-A395-D5470668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CF4E64-0592-C745-94F9-AF7DBB15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2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59B4-54F6-904C-87B3-0BD2CB1F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45E0BD-F13E-0D4C-9B8B-301CA38E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B9406-2D21-7F4A-945F-C13AC2DB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C30851-B547-8749-BC06-F45855A5C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453B14-56B4-354C-A4C9-FA5D3314A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4C2AA5-A961-6048-91ED-2B40AE0A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DC0C5E-5E40-DC47-B9FC-87A6D6DD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E82A0D-B09F-CD41-B4F0-354C64A1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19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22464-D821-3046-8E24-93370E5A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D84E4A-1E35-0F44-AD58-655E1D90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16B562-DDF8-3340-8573-3201101C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08F41E-BFDA-AA44-AD0F-74465487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45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1D3CC1-7A54-B94B-AABB-C8B1689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6A2E9-F467-394C-8ADF-AAF2D327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12D6BC-EDD6-2D4D-9695-A75D5222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73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41967-A48F-D94D-A9E9-FDCCB0DE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F28B6-CB81-614D-A560-C8FDAC3A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276AE6-23C4-2D43-B4FC-44E4BD25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E93CC3-0803-B14C-A25E-9F9E8B0D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6BF676-43C6-254B-8529-BF8F4318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D30207-8F0B-CB4C-A7CF-2DB8339E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53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DC99E-D683-9745-96E2-CF117642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B703DB-E007-3843-95B6-51715B13A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FD4A04-FFD8-2E46-873B-DB3F26D0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1A31AF-DAE1-064F-8B2C-B37A8F01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316A49-FF36-4A42-85D8-65A661BD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9A0505-16AE-0D4C-A20B-E7E1C9BB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7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9E5752-7727-804F-86DC-312B1DF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91E6FB-A9FE-1445-BBEE-C1CE1754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5A667-0AC7-734E-ABF7-072AEDECA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060AE-2E1B-864B-8445-06F87DD64146}" type="datetimeFigureOut">
              <a:rPr lang="en-CA" smtClean="0"/>
              <a:t>2021-08-25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0B45AC-77F4-0F4F-B2A3-54656E7DC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CBB54-9E24-D448-BB22-AAF5898ED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2CBC-ACA6-E147-9D0C-27DC3E7E39F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1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>
                <a:latin typeface="Malayalam MN" pitchFamily="2" charset="0"/>
                <a:cs typeface="Malayalam MN" pitchFamily="2" charset="0"/>
              </a:rPr>
              <a:t>Churn Case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3701DB-D3FF-A143-855E-9327E99AD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>
                <a:latin typeface="Malayalam MN" pitchFamily="2" charset="0"/>
                <a:cs typeface="Malayalam MN" pitchFamily="2" charset="0"/>
              </a:rPr>
              <a:t>Kapacity</a:t>
            </a:r>
            <a:r>
              <a:rPr lang="en-CA" dirty="0">
                <a:latin typeface="Malayalam MN" pitchFamily="2" charset="0"/>
                <a:cs typeface="Malayalam MN" pitchFamily="2" charset="0"/>
              </a:rPr>
              <a:t> Telco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118EF75-CECF-5743-9BBD-8E22064FF65B}"/>
              </a:ext>
            </a:extLst>
          </p:cNvPr>
          <p:cNvSpPr txBox="1">
            <a:spLocks/>
          </p:cNvSpPr>
          <p:nvPr/>
        </p:nvSpPr>
        <p:spPr>
          <a:xfrm>
            <a:off x="1818502" y="5349875"/>
            <a:ext cx="8554995" cy="43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 err="1">
                <a:latin typeface="Malayalam MN" pitchFamily="2" charset="0"/>
                <a:cs typeface="Malayalam MN" pitchFamily="2" charset="0"/>
              </a:rPr>
              <a:t>Kapacity</a:t>
            </a:r>
            <a:r>
              <a:rPr lang="en-CA" sz="1400" dirty="0">
                <a:latin typeface="Malayalam MN" pitchFamily="2" charset="0"/>
                <a:cs typeface="Malayalam MN" pitchFamily="2" charset="0"/>
              </a:rPr>
              <a:t>, August 2021</a:t>
            </a:r>
          </a:p>
        </p:txBody>
      </p:sp>
    </p:spTree>
    <p:extLst>
      <p:ext uri="{BB962C8B-B14F-4D97-AF65-F5344CB8AC3E}">
        <p14:creationId xmlns:p14="http://schemas.microsoft.com/office/powerpoint/2010/main" val="414336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Basic Plan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Segment based on statistics – Contract type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250516" y="1966408"/>
            <a:ext cx="55706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Give discount to move from month-to-month to one year or better, two years contract.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Wingdings" pitchFamily="2" charset="2"/>
              <a:buChar char="J"/>
            </a:pPr>
            <a:r>
              <a:rPr lang="en-CA" dirty="0"/>
              <a:t>Reached 87% of churners</a:t>
            </a:r>
          </a:p>
          <a:p>
            <a:r>
              <a:rPr lang="en-CA" dirty="0">
                <a:sym typeface="Wingdings" pitchFamily="2" charset="2"/>
              </a:rPr>
              <a:t>  </a:t>
            </a:r>
            <a:r>
              <a:rPr lang="en-CA" dirty="0"/>
              <a:t>93% of people you give discount are not thinking about churning (more than 2000 discounts for nothing)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14BB76E-339C-E24F-9174-F3D49196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79" y="3080400"/>
            <a:ext cx="4237584" cy="1306800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D200F74-FEFD-5247-9E33-49D631D8A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12396"/>
              </p:ext>
            </p:extLst>
          </p:nvPr>
        </p:nvGraphicFramePr>
        <p:xfrm>
          <a:off x="1986455" y="3429000"/>
          <a:ext cx="16711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543">
                  <a:extLst>
                    <a:ext uri="{9D8B030D-6E8A-4147-A177-3AD203B41FA5}">
                      <a16:colId xmlns:a16="http://schemas.microsoft.com/office/drawing/2014/main" val="2654457375"/>
                    </a:ext>
                  </a:extLst>
                </a:gridCol>
                <a:gridCol w="666601">
                  <a:extLst>
                    <a:ext uri="{9D8B030D-6E8A-4147-A177-3AD203B41FA5}">
                      <a16:colId xmlns:a16="http://schemas.microsoft.com/office/drawing/2014/main" val="2487266142"/>
                    </a:ext>
                  </a:extLst>
                </a:gridCol>
              </a:tblGrid>
              <a:tr h="303378">
                <a:tc>
                  <a:txBody>
                    <a:bodyPr/>
                    <a:lstStyle/>
                    <a:p>
                      <a:r>
                        <a:rPr lang="en-CA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47864"/>
                  </a:ext>
                </a:extLst>
              </a:tr>
              <a:tr h="303378">
                <a:tc>
                  <a:txBody>
                    <a:bodyPr/>
                    <a:lstStyle/>
                    <a:p>
                      <a:r>
                        <a:rPr lang="en-CA" sz="1400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58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Basic Plan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Segment based on statistics – Payment method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250517" y="1966408"/>
            <a:ext cx="51923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Give discount to go to automatic payment.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>
                <a:sym typeface="Wingdings" pitchFamily="2" charset="2"/>
              </a:rPr>
              <a:t>  </a:t>
            </a:r>
            <a:r>
              <a:rPr lang="en-CA" dirty="0"/>
              <a:t>Reached 60% of churners</a:t>
            </a:r>
          </a:p>
          <a:p>
            <a:r>
              <a:rPr lang="en-CA" dirty="0">
                <a:sym typeface="Wingdings" pitchFamily="2" charset="2"/>
              </a:rPr>
              <a:t>  </a:t>
            </a:r>
            <a:r>
              <a:rPr lang="en-CA" dirty="0"/>
              <a:t>91% of people you give discount are not thinking about churning (more than 1000 discounts for nothing)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D200F74-FEFD-5247-9E33-49D631D8A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52209"/>
              </p:ext>
            </p:extLst>
          </p:nvPr>
        </p:nvGraphicFramePr>
        <p:xfrm>
          <a:off x="1986455" y="3092769"/>
          <a:ext cx="16711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543">
                  <a:extLst>
                    <a:ext uri="{9D8B030D-6E8A-4147-A177-3AD203B41FA5}">
                      <a16:colId xmlns:a16="http://schemas.microsoft.com/office/drawing/2014/main" val="2654457375"/>
                    </a:ext>
                  </a:extLst>
                </a:gridCol>
                <a:gridCol w="666601">
                  <a:extLst>
                    <a:ext uri="{9D8B030D-6E8A-4147-A177-3AD203B41FA5}">
                      <a16:colId xmlns:a16="http://schemas.microsoft.com/office/drawing/2014/main" val="2487266142"/>
                    </a:ext>
                  </a:extLst>
                </a:gridCol>
              </a:tblGrid>
              <a:tr h="303378">
                <a:tc>
                  <a:txBody>
                    <a:bodyPr/>
                    <a:lstStyle/>
                    <a:p>
                      <a:r>
                        <a:rPr lang="en-CA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47864"/>
                  </a:ext>
                </a:extLst>
              </a:tr>
              <a:tr h="303378">
                <a:tc>
                  <a:txBody>
                    <a:bodyPr/>
                    <a:lstStyle/>
                    <a:p>
                      <a:r>
                        <a:rPr lang="en-CA" sz="1400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9909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164918BA-8990-AB43-91C0-D1183367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79" y="2933700"/>
            <a:ext cx="4889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1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Plus Plan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Model based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250517" y="2460397"/>
            <a:ext cx="2953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Unfortunately, no single factor has a correlation with churn of more than 0.2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>
                <a:sym typeface="Wingdings" pitchFamily="2" charset="2"/>
              </a:rPr>
              <a:t> Build a model to combine factors and predict churn</a:t>
            </a:r>
            <a:endParaRPr lang="en-CA" dirty="0"/>
          </a:p>
          <a:p>
            <a:endParaRPr lang="en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28CE171-8873-E249-9A2F-834350E4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25" y="1645597"/>
            <a:ext cx="7291795" cy="47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proving the Reliability of Churn Predictions in Telecommunication Sector  by Considering Customer Region">
            <a:extLst>
              <a:ext uri="{FF2B5EF4-FFF2-40B4-BE49-F238E27FC236}">
                <a16:creationId xmlns:a16="http://schemas.microsoft.com/office/drawing/2014/main" id="{EEFEAA15-C05B-7A40-9E7E-7853989C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12" y="2470800"/>
            <a:ext cx="6229503" cy="13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Plus Plan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Model based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250517" y="1966408"/>
            <a:ext cx="5192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Build model that combines feature and predict risk of churn for </a:t>
            </a:r>
            <a:r>
              <a:rPr lang="en-CA" b="1" dirty="0"/>
              <a:t>all</a:t>
            </a:r>
            <a:r>
              <a:rPr lang="en-CA" dirty="0"/>
              <a:t> customers.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>
                <a:sym typeface="Wingdings" pitchFamily="2" charset="2"/>
              </a:rPr>
              <a:t>  </a:t>
            </a:r>
            <a:r>
              <a:rPr lang="en-CA" dirty="0"/>
              <a:t>Reached 79% of churners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CA" dirty="0">
                <a:sym typeface="Wingdings" pitchFamily="2" charset="2"/>
              </a:rPr>
              <a:t>31</a:t>
            </a:r>
            <a:r>
              <a:rPr lang="en-CA" dirty="0"/>
              <a:t>% of people you give discount to are not thinking about churning (more than 1600 discounts for nothing)</a:t>
            </a:r>
          </a:p>
          <a:p>
            <a:pPr marL="285750" indent="-285750">
              <a:buFont typeface="Wingdings" pitchFamily="2" charset="2"/>
              <a:buChar char="L"/>
            </a:pPr>
            <a:endParaRPr lang="en-CA" dirty="0"/>
          </a:p>
          <a:p>
            <a:pPr marL="285750" indent="-285750">
              <a:buFont typeface="Wingdings" pitchFamily="2" charset="2"/>
              <a:buChar char="L"/>
            </a:pPr>
            <a:endParaRPr lang="en-CA" dirty="0"/>
          </a:p>
          <a:p>
            <a:r>
              <a:rPr lang="en-CA" dirty="0"/>
              <a:t>Once customer identified, campaign can be targeted based on other factors (Ex: senior, payment method,…)</a:t>
            </a:r>
          </a:p>
          <a:p>
            <a:endParaRPr lang="en-CA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D200F74-FEFD-5247-9E33-49D631D8A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00861"/>
              </p:ext>
            </p:extLst>
          </p:nvPr>
        </p:nvGraphicFramePr>
        <p:xfrm>
          <a:off x="1851654" y="2819400"/>
          <a:ext cx="16711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543">
                  <a:extLst>
                    <a:ext uri="{9D8B030D-6E8A-4147-A177-3AD203B41FA5}">
                      <a16:colId xmlns:a16="http://schemas.microsoft.com/office/drawing/2014/main" val="2654457375"/>
                    </a:ext>
                  </a:extLst>
                </a:gridCol>
                <a:gridCol w="666601">
                  <a:extLst>
                    <a:ext uri="{9D8B030D-6E8A-4147-A177-3AD203B41FA5}">
                      <a16:colId xmlns:a16="http://schemas.microsoft.com/office/drawing/2014/main" val="2487266142"/>
                    </a:ext>
                  </a:extLst>
                </a:gridCol>
              </a:tblGrid>
              <a:tr h="303378">
                <a:tc>
                  <a:txBody>
                    <a:bodyPr/>
                    <a:lstStyle/>
                    <a:p>
                      <a:r>
                        <a:rPr lang="en-CA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47864"/>
                  </a:ext>
                </a:extLst>
              </a:tr>
              <a:tr h="303378">
                <a:tc>
                  <a:txBody>
                    <a:bodyPr/>
                    <a:lstStyle/>
                    <a:p>
                      <a:r>
                        <a:rPr lang="en-CA" sz="1400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62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Premium Plan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Model based + segment by risk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250517" y="1818124"/>
            <a:ext cx="51923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Same model, vary the probability threshold to identify churn. Basic model uses 50%.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High probability threshold: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CA" dirty="0"/>
              <a:t>focused on high risk customers</a:t>
            </a:r>
          </a:p>
          <a:p>
            <a:pPr marL="742950" lvl="1" indent="-285750">
              <a:buFont typeface="Wingdings" pitchFamily="2" charset="2"/>
              <a:buChar char="J"/>
            </a:pPr>
            <a:r>
              <a:rPr lang="en-CA" dirty="0"/>
              <a:t>high precision (no discount to non-churners) </a:t>
            </a:r>
          </a:p>
          <a:p>
            <a:pPr marL="742950" lvl="1" indent="-285750">
              <a:buFont typeface="Wingdings" pitchFamily="2" charset="2"/>
              <a:buChar char="L"/>
            </a:pPr>
            <a:r>
              <a:rPr lang="en-CA" dirty="0"/>
              <a:t>low recall (missing churners)</a:t>
            </a:r>
          </a:p>
          <a:p>
            <a:pPr lvl="1"/>
            <a:r>
              <a:rPr lang="en-CA" dirty="0">
                <a:sym typeface="Wingdings" pitchFamily="2" charset="2"/>
              </a:rPr>
              <a:t> High discount</a:t>
            </a:r>
            <a:endParaRPr lang="en-CA" dirty="0"/>
          </a:p>
          <a:p>
            <a:pPr marL="742950" lvl="1" indent="-285750">
              <a:buFont typeface="Wingdings" pitchFamily="2" charset="2"/>
              <a:buChar char="L"/>
            </a:pPr>
            <a:endParaRPr lang="en-CA" dirty="0"/>
          </a:p>
          <a:p>
            <a:pPr marL="742950" lvl="1" indent="-285750">
              <a:buFont typeface="Wingdings" pitchFamily="2" charset="2"/>
              <a:buChar char="L"/>
            </a:pPr>
            <a:endParaRPr lang="en-CA" dirty="0"/>
          </a:p>
          <a:p>
            <a:r>
              <a:rPr lang="en-CA" dirty="0"/>
              <a:t>Low probability threshold: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CA" dirty="0"/>
              <a:t>focused on “all” customers at risk</a:t>
            </a:r>
          </a:p>
          <a:p>
            <a:pPr lvl="1"/>
            <a:r>
              <a:rPr lang="en-CA" dirty="0">
                <a:sym typeface="Wingdings" pitchFamily="2" charset="2"/>
              </a:rPr>
              <a:t> </a:t>
            </a:r>
            <a:r>
              <a:rPr lang="en-CA" dirty="0"/>
              <a:t>low precision (discounts to non-churners) </a:t>
            </a:r>
          </a:p>
          <a:p>
            <a:pPr lvl="1"/>
            <a:r>
              <a:rPr lang="en-CA" dirty="0">
                <a:sym typeface="Wingdings" pitchFamily="2" charset="2"/>
              </a:rPr>
              <a:t> </a:t>
            </a:r>
            <a:r>
              <a:rPr lang="en-CA" dirty="0"/>
              <a:t>high recall (reached more churners)</a:t>
            </a:r>
          </a:p>
          <a:p>
            <a:pPr lvl="1"/>
            <a:r>
              <a:rPr lang="en-CA" dirty="0">
                <a:sym typeface="Wingdings" pitchFamily="2" charset="2"/>
              </a:rPr>
              <a:t> Smaller discount</a:t>
            </a:r>
            <a:endParaRPr lang="en-CA" dirty="0"/>
          </a:p>
          <a:p>
            <a:endParaRPr lang="en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D48D86-BF55-AD40-BA39-C6E4FB7B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107" y="2175203"/>
            <a:ext cx="4902200" cy="3327400"/>
          </a:xfrm>
          <a:prstGeom prst="rect">
            <a:avLst/>
          </a:prstGeom>
        </p:spPr>
      </p:pic>
      <p:sp>
        <p:nvSpPr>
          <p:cNvPr id="8" name="Double flèche horizontale 7">
            <a:extLst>
              <a:ext uri="{FF2B5EF4-FFF2-40B4-BE49-F238E27FC236}">
                <a16:creationId xmlns:a16="http://schemas.microsoft.com/office/drawing/2014/main" id="{E8A83875-2E18-ED44-B2ED-70E7FA3FA2DB}"/>
              </a:ext>
            </a:extLst>
          </p:cNvPr>
          <p:cNvSpPr/>
          <p:nvPr/>
        </p:nvSpPr>
        <p:spPr>
          <a:xfrm>
            <a:off x="7430814" y="1495168"/>
            <a:ext cx="4279900" cy="554350"/>
          </a:xfrm>
          <a:prstGeom prst="leftRightArrow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Risk to churn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6BBED8-10CB-DD46-82AC-D28DA19EA878}"/>
              </a:ext>
            </a:extLst>
          </p:cNvPr>
          <p:cNvSpPr txBox="1"/>
          <p:nvPr/>
        </p:nvSpPr>
        <p:spPr>
          <a:xfrm>
            <a:off x="7550434" y="5658235"/>
            <a:ext cx="404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Example of precision-recall graph</a:t>
            </a:r>
          </a:p>
        </p:txBody>
      </p:sp>
    </p:spTree>
    <p:extLst>
      <p:ext uri="{BB962C8B-B14F-4D97-AF65-F5344CB8AC3E}">
        <p14:creationId xmlns:p14="http://schemas.microsoft.com/office/powerpoint/2010/main" val="160900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Premium Plan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Model based + segment by risk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A0B38C0B-D345-BB4E-8A99-E7BE3E822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22549"/>
              </p:ext>
            </p:extLst>
          </p:nvPr>
        </p:nvGraphicFramePr>
        <p:xfrm>
          <a:off x="2032000" y="2126031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2562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82686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89376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332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Risk of churn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5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82 – 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50 – 82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 30 – 50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3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7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62% (total 79%)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10% (total 89%)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8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 of discount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Big 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 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Small 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10365"/>
                  </a:ext>
                </a:extLst>
              </a:tr>
            </a:tbl>
          </a:graphicData>
        </a:graphic>
      </p:graphicFrame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401F8DC1-195C-8146-8BA4-0B3618CE5E18}"/>
              </a:ext>
            </a:extLst>
          </p:cNvPr>
          <p:cNvSpPr/>
          <p:nvPr/>
        </p:nvSpPr>
        <p:spPr>
          <a:xfrm rot="16200000">
            <a:off x="5910942" y="2264231"/>
            <a:ext cx="295471" cy="3928188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197606-5297-5945-80C2-3FDF9717DE13}"/>
              </a:ext>
            </a:extLst>
          </p:cNvPr>
          <p:cNvSpPr txBox="1"/>
          <p:nvPr/>
        </p:nvSpPr>
        <p:spPr>
          <a:xfrm>
            <a:off x="5627914" y="4401331"/>
            <a:ext cx="131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Plus Plan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22352AE-6BC8-654C-8AD2-6BB613B91D74}"/>
              </a:ext>
            </a:extLst>
          </p:cNvPr>
          <p:cNvSpPr txBox="1"/>
          <p:nvPr/>
        </p:nvSpPr>
        <p:spPr>
          <a:xfrm>
            <a:off x="1250517" y="5141479"/>
            <a:ext cx="48454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Obviously, should combine this with features </a:t>
            </a:r>
          </a:p>
          <a:p>
            <a:endParaRPr lang="en-CA" sz="1400" dirty="0"/>
          </a:p>
          <a:p>
            <a:r>
              <a:rPr lang="en-CA" sz="1400" dirty="0"/>
              <a:t>- Ex: Offer </a:t>
            </a:r>
            <a:r>
              <a:rPr lang="en-CA" sz="1400" b="1" dirty="0"/>
              <a:t>big discounts </a:t>
            </a:r>
            <a:r>
              <a:rPr lang="en-CA" sz="1400" dirty="0"/>
              <a:t>to </a:t>
            </a:r>
            <a:r>
              <a:rPr lang="en-CA" sz="1400" b="1" dirty="0"/>
              <a:t>high risk</a:t>
            </a:r>
            <a:r>
              <a:rPr lang="en-CA" sz="1400" dirty="0"/>
              <a:t> customers using electronic payment if they move to automatic </a:t>
            </a:r>
            <a:r>
              <a:rPr lang="en-CA" sz="1400" b="1" dirty="0"/>
              <a:t>payment</a:t>
            </a:r>
            <a:r>
              <a:rPr lang="en-CA" sz="1400" dirty="0"/>
              <a:t> </a:t>
            </a:r>
          </a:p>
          <a:p>
            <a:pPr algn="r"/>
            <a:r>
              <a:rPr lang="en-CA" sz="1400" dirty="0"/>
              <a:t>…especially if customer is </a:t>
            </a:r>
            <a:r>
              <a:rPr lang="en-CA" sz="1400" b="1" dirty="0"/>
              <a:t>highly profitable!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12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Premium Plan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Customers value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C8B52B-B22D-494B-B31D-6CDA033380B4}"/>
              </a:ext>
            </a:extLst>
          </p:cNvPr>
          <p:cNvSpPr txBox="1"/>
          <p:nvPr/>
        </p:nvSpPr>
        <p:spPr>
          <a:xfrm>
            <a:off x="1250517" y="2568480"/>
            <a:ext cx="41705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</a:t>
            </a:r>
            <a:r>
              <a:rPr lang="en-CA" b="1" dirty="0"/>
              <a:t>value</a:t>
            </a:r>
            <a:r>
              <a:rPr lang="en-CA" dirty="0"/>
              <a:t> of customers should be considered </a:t>
            </a:r>
          </a:p>
          <a:p>
            <a:endParaRPr lang="en-CA" dirty="0"/>
          </a:p>
          <a:p>
            <a:r>
              <a:rPr lang="en-CA" dirty="0"/>
              <a:t>Focus on customers most profitable </a:t>
            </a:r>
            <a:r>
              <a:rPr lang="en-CA" dirty="0" err="1"/>
              <a:t>Kapacity</a:t>
            </a:r>
            <a:r>
              <a:rPr lang="en-CA" dirty="0"/>
              <a:t> Telco</a:t>
            </a:r>
          </a:p>
          <a:p>
            <a:endParaRPr lang="en-CA" dirty="0"/>
          </a:p>
          <a:p>
            <a:r>
              <a:rPr lang="en-CA" dirty="0"/>
              <a:t>Unfortunately, we don’t have this information in the data now.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D2BF621-22A7-CC46-BD1D-325AB483735D}"/>
              </a:ext>
            </a:extLst>
          </p:cNvPr>
          <p:cNvGrpSpPr/>
          <p:nvPr/>
        </p:nvGrpSpPr>
        <p:grpSpPr>
          <a:xfrm>
            <a:off x="6149838" y="1972447"/>
            <a:ext cx="5143325" cy="3851407"/>
            <a:chOff x="5822517" y="2059536"/>
            <a:chExt cx="5525665" cy="3753436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B698D041-4AA9-7D45-B0CA-C724312B0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59"/>
            <a:stretch/>
          </p:blipFill>
          <p:spPr>
            <a:xfrm>
              <a:off x="5822517" y="2059536"/>
              <a:ext cx="5525665" cy="375343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F1DD95-C67B-6245-A285-E681FCEB1410}"/>
                </a:ext>
              </a:extLst>
            </p:cNvPr>
            <p:cNvSpPr/>
            <p:nvPr/>
          </p:nvSpPr>
          <p:spPr>
            <a:xfrm>
              <a:off x="8186057" y="5094514"/>
              <a:ext cx="729343" cy="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Flèche vers le bas 8">
            <a:extLst>
              <a:ext uri="{FF2B5EF4-FFF2-40B4-BE49-F238E27FC236}">
                <a16:creationId xmlns:a16="http://schemas.microsoft.com/office/drawing/2014/main" id="{F7B4301D-1480-ED48-AA88-3CAFE2A5B2A1}"/>
              </a:ext>
            </a:extLst>
          </p:cNvPr>
          <p:cNvSpPr/>
          <p:nvPr/>
        </p:nvSpPr>
        <p:spPr>
          <a:xfrm>
            <a:off x="9242941" y="1623429"/>
            <a:ext cx="457200" cy="9144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069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Premium Plan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Savable customers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C8B52B-B22D-494B-B31D-6CDA033380B4}"/>
              </a:ext>
            </a:extLst>
          </p:cNvPr>
          <p:cNvSpPr txBox="1"/>
          <p:nvPr/>
        </p:nvSpPr>
        <p:spPr>
          <a:xfrm>
            <a:off x="1250517" y="2459620"/>
            <a:ext cx="41705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Focus on customers that are </a:t>
            </a:r>
            <a:r>
              <a:rPr lang="en-CA" b="1" dirty="0"/>
              <a:t>likely to react positively </a:t>
            </a:r>
            <a:r>
              <a:rPr lang="en-CA" dirty="0"/>
              <a:t>to discounts</a:t>
            </a:r>
          </a:p>
          <a:p>
            <a:endParaRPr lang="en-CA" dirty="0"/>
          </a:p>
          <a:p>
            <a:r>
              <a:rPr lang="en-CA" dirty="0"/>
              <a:t>Some customers are note savable. Communicating with some will be the trigger to leave</a:t>
            </a:r>
          </a:p>
          <a:p>
            <a:endParaRPr lang="en-CA" dirty="0"/>
          </a:p>
          <a:p>
            <a:r>
              <a:rPr lang="en-CA" dirty="0"/>
              <a:t>If you have data about customers and their reaction to offers/emails, we could build a </a:t>
            </a:r>
            <a:r>
              <a:rPr lang="en-CA" b="1" dirty="0"/>
              <a:t>recommendation engine </a:t>
            </a:r>
            <a:r>
              <a:rPr lang="en-CA" dirty="0"/>
              <a:t>to target the right offer to the right customers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C2485D4-0DB9-C34D-A101-62D6A7A5F90A}"/>
              </a:ext>
            </a:extLst>
          </p:cNvPr>
          <p:cNvGrpSpPr/>
          <p:nvPr/>
        </p:nvGrpSpPr>
        <p:grpSpPr>
          <a:xfrm>
            <a:off x="6117180" y="2059535"/>
            <a:ext cx="5143325" cy="3851407"/>
            <a:chOff x="5822517" y="2059536"/>
            <a:chExt cx="5525665" cy="3753436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CA3F7BBE-4463-A345-8925-0848DDB9F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59"/>
            <a:stretch/>
          </p:blipFill>
          <p:spPr>
            <a:xfrm>
              <a:off x="5822517" y="2059536"/>
              <a:ext cx="5525665" cy="375343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A677C3-73D1-8344-895F-5A62363F04CC}"/>
                </a:ext>
              </a:extLst>
            </p:cNvPr>
            <p:cNvSpPr/>
            <p:nvPr/>
          </p:nvSpPr>
          <p:spPr>
            <a:xfrm>
              <a:off x="8186057" y="5094514"/>
              <a:ext cx="729343" cy="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C0B73340-1D0F-EF49-8720-82A91C18A1D9}"/>
              </a:ext>
            </a:extLst>
          </p:cNvPr>
          <p:cNvSpPr/>
          <p:nvPr/>
        </p:nvSpPr>
        <p:spPr>
          <a:xfrm>
            <a:off x="10036037" y="1478435"/>
            <a:ext cx="457200" cy="9144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606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Summary</a:t>
            </a:r>
          </a:p>
        </p:txBody>
      </p:sp>
      <p:graphicFrame>
        <p:nvGraphicFramePr>
          <p:cNvPr id="11" name="Tableau 5">
            <a:extLst>
              <a:ext uri="{FF2B5EF4-FFF2-40B4-BE49-F238E27FC236}">
                <a16:creationId xmlns:a16="http://schemas.microsoft.com/office/drawing/2014/main" id="{8D3E38AF-3930-564D-89E6-EC39850A6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37486"/>
              </p:ext>
            </p:extLst>
          </p:nvPr>
        </p:nvGraphicFramePr>
        <p:xfrm>
          <a:off x="1250517" y="2157979"/>
          <a:ext cx="10527826" cy="2346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106">
                  <a:extLst>
                    <a:ext uri="{9D8B030D-6E8A-4147-A177-3AD203B41FA5}">
                      <a16:colId xmlns:a16="http://schemas.microsoft.com/office/drawing/2014/main" val="297256219"/>
                    </a:ext>
                  </a:extLst>
                </a:gridCol>
                <a:gridCol w="1626022">
                  <a:extLst>
                    <a:ext uri="{9D8B030D-6E8A-4147-A177-3AD203B41FA5}">
                      <a16:colId xmlns:a16="http://schemas.microsoft.com/office/drawing/2014/main" val="3191717705"/>
                    </a:ext>
                  </a:extLst>
                </a:gridCol>
                <a:gridCol w="1924784">
                  <a:extLst>
                    <a:ext uri="{9D8B030D-6E8A-4147-A177-3AD203B41FA5}">
                      <a16:colId xmlns:a16="http://schemas.microsoft.com/office/drawing/2014/main" val="2079449042"/>
                    </a:ext>
                  </a:extLst>
                </a:gridCol>
                <a:gridCol w="1754638">
                  <a:extLst>
                    <a:ext uri="{9D8B030D-6E8A-4147-A177-3AD203B41FA5}">
                      <a16:colId xmlns:a16="http://schemas.microsoft.com/office/drawing/2014/main" val="2798268654"/>
                    </a:ext>
                  </a:extLst>
                </a:gridCol>
                <a:gridCol w="1754638">
                  <a:extLst>
                    <a:ext uri="{9D8B030D-6E8A-4147-A177-3AD203B41FA5}">
                      <a16:colId xmlns:a16="http://schemas.microsoft.com/office/drawing/2014/main" val="2368937644"/>
                    </a:ext>
                  </a:extLst>
                </a:gridCol>
                <a:gridCol w="1754638">
                  <a:extLst>
                    <a:ext uri="{9D8B030D-6E8A-4147-A177-3AD203B41FA5}">
                      <a16:colId xmlns:a16="http://schemas.microsoft.com/office/drawing/2014/main" val="3313320204"/>
                    </a:ext>
                  </a:extLst>
                </a:gridCol>
              </a:tblGrid>
              <a:tr h="37909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Plus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Premium *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3803"/>
                  </a:ext>
                </a:extLst>
              </a:tr>
              <a:tr h="379099">
                <a:tc>
                  <a:txBody>
                    <a:bodyPr/>
                    <a:lstStyle/>
                    <a:p>
                      <a:r>
                        <a:rPr lang="en-CA" dirty="0"/>
                        <a:t>Risk of churn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Unknown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Medium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High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Medium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58301"/>
                  </a:ext>
                </a:extLst>
              </a:tr>
              <a:tr h="379099">
                <a:tc>
                  <a:txBody>
                    <a:bodyPr/>
                    <a:lstStyle/>
                    <a:p>
                      <a:r>
                        <a:rPr lang="en-CA" dirty="0"/>
                        <a:t>Threshold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50 – 100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82 – 100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50 – 82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 30 – 50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136615"/>
                  </a:ext>
                </a:extLst>
              </a:tr>
              <a:tr h="379099"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By feature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69%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64%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73189"/>
                  </a:ext>
                </a:extLst>
              </a:tr>
              <a:tr h="405159"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By feature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79%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62% (total 79%)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10% (total 89%)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80648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r>
                        <a:rPr lang="en-CA" dirty="0"/>
                        <a:t>Type of discount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By feature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Avrg</a:t>
                      </a:r>
                      <a:r>
                        <a:rPr lang="en-CA" dirty="0"/>
                        <a:t>. discount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Big discount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Avrg</a:t>
                      </a:r>
                      <a:r>
                        <a:rPr lang="en-CA" dirty="0"/>
                        <a:t>. discount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Small discount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10365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EE9610FE-E6AC-BB46-AB06-A3B57A30D409}"/>
              </a:ext>
            </a:extLst>
          </p:cNvPr>
          <p:cNvSpPr txBox="1"/>
          <p:nvPr/>
        </p:nvSpPr>
        <p:spPr>
          <a:xfrm>
            <a:off x="7118668" y="5187646"/>
            <a:ext cx="444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Premium Plan could also include customer </a:t>
            </a:r>
            <a:r>
              <a:rPr lang="en-CA" b="1" dirty="0"/>
              <a:t>value</a:t>
            </a:r>
            <a:r>
              <a:rPr lang="en-CA" dirty="0"/>
              <a:t> targeting and </a:t>
            </a:r>
            <a:r>
              <a:rPr lang="en-CA" b="1" dirty="0"/>
              <a:t>offer recommendation </a:t>
            </a:r>
            <a:r>
              <a:rPr lang="en-CA" dirty="0"/>
              <a:t>by customer. </a:t>
            </a:r>
          </a:p>
        </p:txBody>
      </p:sp>
    </p:spTree>
    <p:extLst>
      <p:ext uri="{BB962C8B-B14F-4D97-AF65-F5344CB8AC3E}">
        <p14:creationId xmlns:p14="http://schemas.microsoft.com/office/powerpoint/2010/main" val="116634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Annex – Process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sz="2400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9610FE-E6AC-BB46-AB06-A3B57A30D409}"/>
              </a:ext>
            </a:extLst>
          </p:cNvPr>
          <p:cNvSpPr txBox="1"/>
          <p:nvPr/>
        </p:nvSpPr>
        <p:spPr>
          <a:xfrm>
            <a:off x="1250517" y="1360712"/>
            <a:ext cx="103101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Internet: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Theory of churn and unbalanced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Models and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Business cases on churn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Basic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Tuning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Undersampling</a:t>
            </a:r>
            <a:r>
              <a:rPr lang="en-CA" dirty="0"/>
              <a:t> </a:t>
            </a:r>
            <a:r>
              <a:rPr lang="en-CA" dirty="0">
                <a:sym typeface="Wingdings" pitchFamily="2" charset="2"/>
              </a:rPr>
              <a:t>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Wingdings" pitchFamily="2" charset="2"/>
              </a:rPr>
              <a:t>Presentation                Getting results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Wingdings" pitchFamily="2" charset="2"/>
              </a:rPr>
              <a:t>NEXT 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ym typeface="Wingdings" pitchFamily="2" charset="2"/>
              </a:rPr>
              <a:t>Cross Validation for mean and standard deviation about model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ym typeface="Wingdings" pitchFamily="2" charset="2"/>
              </a:rPr>
              <a:t>Hyper parameters search</a:t>
            </a:r>
          </a:p>
        </p:txBody>
      </p:sp>
      <p:sp>
        <p:nvSpPr>
          <p:cNvPr id="3" name="Flèche courbée vers la droite 2">
            <a:extLst>
              <a:ext uri="{FF2B5EF4-FFF2-40B4-BE49-F238E27FC236}">
                <a16:creationId xmlns:a16="http://schemas.microsoft.com/office/drawing/2014/main" id="{520F767A-1E69-CE49-AFEA-1802B6BF40DE}"/>
              </a:ext>
            </a:extLst>
          </p:cNvPr>
          <p:cNvSpPr/>
          <p:nvPr/>
        </p:nvSpPr>
        <p:spPr>
          <a:xfrm>
            <a:off x="2917371" y="5017935"/>
            <a:ext cx="206828" cy="217715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Flèche courbée vers la droite 6">
            <a:extLst>
              <a:ext uri="{FF2B5EF4-FFF2-40B4-BE49-F238E27FC236}">
                <a16:creationId xmlns:a16="http://schemas.microsoft.com/office/drawing/2014/main" id="{9FB3D4A1-2D5F-6E42-972B-613B11C6BEFD}"/>
              </a:ext>
            </a:extLst>
          </p:cNvPr>
          <p:cNvSpPr/>
          <p:nvPr/>
        </p:nvSpPr>
        <p:spPr>
          <a:xfrm flipH="1" flipV="1">
            <a:off x="3222171" y="5000719"/>
            <a:ext cx="206828" cy="228226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5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Content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89D4BE00-3824-0142-88AE-3CED61E3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61300"/>
              </p:ext>
            </p:extLst>
          </p:nvPr>
        </p:nvGraphicFramePr>
        <p:xfrm>
          <a:off x="1103377" y="1928502"/>
          <a:ext cx="8128000" cy="3501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834">
                  <a:extLst>
                    <a:ext uri="{9D8B030D-6E8A-4147-A177-3AD203B41FA5}">
                      <a16:colId xmlns:a16="http://schemas.microsoft.com/office/drawing/2014/main" val="3940935562"/>
                    </a:ext>
                  </a:extLst>
                </a:gridCol>
                <a:gridCol w="7280166">
                  <a:extLst>
                    <a:ext uri="{9D8B030D-6E8A-4147-A177-3AD203B41FA5}">
                      <a16:colId xmlns:a16="http://schemas.microsoft.com/office/drawing/2014/main" val="1371386236"/>
                    </a:ext>
                  </a:extLst>
                </a:gridCol>
              </a:tblGrid>
              <a:tr h="5001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86837"/>
                  </a:ext>
                </a:extLst>
              </a:tr>
              <a:tr h="5001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11500"/>
                  </a:ext>
                </a:extLst>
              </a:tr>
              <a:tr h="5001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Basic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54362"/>
                  </a:ext>
                </a:extLst>
              </a:tr>
              <a:tr h="5001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Plus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09452"/>
                  </a:ext>
                </a:extLst>
              </a:tr>
              <a:tr h="5001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Premium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3363"/>
                  </a:ext>
                </a:extLst>
              </a:tr>
              <a:tr h="5001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04713"/>
                  </a:ext>
                </a:extLst>
              </a:tr>
              <a:tr h="5001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Annex -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6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7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Introduction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Case description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345324" y="2144109"/>
            <a:ext cx="970104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Churn challenge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Offer discount  </a:t>
            </a:r>
            <a:r>
              <a:rPr lang="en-CA" sz="2000" dirty="0">
                <a:sym typeface="Wingdings" pitchFamily="2" charset="2"/>
              </a:rPr>
              <a:t>  Fees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ym typeface="Wingdings" pitchFamily="2" charset="2"/>
              </a:rPr>
              <a:t>Who 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ym typeface="Wingdings" pitchFamily="2" charset="2"/>
              </a:rPr>
              <a:t>How much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6146" name="Picture 2" descr="Data Science Life Cycle for Customer Churn | by Islam Hasabo | Medium">
            <a:extLst>
              <a:ext uri="{FF2B5EF4-FFF2-40B4-BE49-F238E27FC236}">
                <a16:creationId xmlns:a16="http://schemas.microsoft.com/office/drawing/2014/main" id="{3F381C1D-0BB0-7A48-BD32-C743E95F6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987" y="1762789"/>
            <a:ext cx="5791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4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Introduction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Definitions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334814" y="1839318"/>
            <a:ext cx="6474372" cy="416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will select customers to send discount to: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Precis</a:t>
            </a:r>
            <a:r>
              <a:rPr lang="en-CA" b="1" dirty="0"/>
              <a:t>ion</a:t>
            </a:r>
            <a:r>
              <a:rPr lang="en-CA" dirty="0"/>
              <a:t>: For those receiving discount, percentage of churners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Ex: Precision of 90% means that 10% of those who received discount were not about to churn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Rec</a:t>
            </a:r>
            <a:r>
              <a:rPr lang="en-CA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</a:t>
            </a:r>
            <a:r>
              <a:rPr lang="en-CA" dirty="0"/>
              <a:t>: Percentage of churners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Ex: Recall of 80% means that 80% of all eventual churners received the discount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r>
              <a:rPr lang="en-CA" dirty="0"/>
              <a:t>Balance between sending to all churners (100% recall), but only to churners (100% precision)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A69FD7-AAF8-E549-A720-FEFE2742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336335"/>
            <a:ext cx="3441482" cy="625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39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Data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Basics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334814" y="2165136"/>
            <a:ext cx="37942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Strongly imbalanced towards churn: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No </a:t>
            </a:r>
            <a:r>
              <a:rPr lang="fr-CA" sz="1400" dirty="0" err="1"/>
              <a:t>Churn</a:t>
            </a:r>
            <a:r>
              <a:rPr lang="fr-CA" sz="1400" dirty="0"/>
              <a:t> Ratio: 0.96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err="1"/>
              <a:t>Yes</a:t>
            </a:r>
            <a:r>
              <a:rPr lang="fr-CA" sz="1400" dirty="0"/>
              <a:t> </a:t>
            </a:r>
            <a:r>
              <a:rPr lang="fr-CA" sz="1400" dirty="0" err="1"/>
              <a:t>Churn</a:t>
            </a:r>
            <a:r>
              <a:rPr lang="fr-CA" sz="1400" dirty="0"/>
              <a:t> Ratio: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/>
              <a:t>Good: people </a:t>
            </a:r>
            <a:r>
              <a:rPr lang="fr-CA" dirty="0" err="1"/>
              <a:t>stay</a:t>
            </a:r>
            <a:r>
              <a:rPr lang="fr-CA" dirty="0"/>
              <a:t> </a:t>
            </a:r>
            <a:r>
              <a:rPr lang="fr-CA" dirty="0">
                <a:sym typeface="Wingdings" pitchFamily="2" charset="2"/>
              </a:rPr>
              <a:t></a:t>
            </a:r>
            <a:endParaRPr lang="fr-CA" dirty="0"/>
          </a:p>
          <a:p>
            <a:r>
              <a:rPr lang="fr-CA" dirty="0"/>
              <a:t>Bad: </a:t>
            </a:r>
            <a:r>
              <a:rPr lang="fr-CA" dirty="0" err="1"/>
              <a:t>churners</a:t>
            </a:r>
            <a:r>
              <a:rPr lang="fr-CA" dirty="0"/>
              <a:t> are harder to </a:t>
            </a:r>
            <a:r>
              <a:rPr lang="fr-CA" dirty="0" err="1"/>
              <a:t>identify</a:t>
            </a:r>
            <a:r>
              <a:rPr lang="fr-CA" dirty="0"/>
              <a:t> </a:t>
            </a:r>
            <a:r>
              <a:rPr lang="fr-CA" dirty="0">
                <a:sym typeface="Wingdings" pitchFamily="2" charset="2"/>
              </a:rPr>
              <a:t>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 err="1"/>
              <a:t>Created</a:t>
            </a:r>
            <a:r>
              <a:rPr lang="fr-CA" dirty="0"/>
              <a:t> new </a:t>
            </a:r>
            <a:r>
              <a:rPr lang="fr-CA" dirty="0" err="1"/>
              <a:t>feature</a:t>
            </a:r>
            <a:r>
              <a:rPr lang="fr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err="1"/>
              <a:t>Number</a:t>
            </a:r>
            <a:r>
              <a:rPr lang="fr-CA" sz="1400" dirty="0"/>
              <a:t> of services </a:t>
            </a:r>
            <a:endParaRPr lang="en-CA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D345C2-319C-0C47-80A8-0C38F98C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20" y="1877163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8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Data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Visuals – Categorical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250517" y="2367171"/>
            <a:ext cx="248044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Looking for strong imbalance in churners (“Yes” - orange) between categories.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sz="1400" dirty="0"/>
              <a:t>Ex: Customers using Electronic Payment Method have bigger ratio of churners.</a:t>
            </a:r>
          </a:p>
          <a:p>
            <a:endParaRPr lang="en-CA" sz="1400" dirty="0"/>
          </a:p>
          <a:p>
            <a:r>
              <a:rPr lang="en-CA" sz="1400" dirty="0"/>
              <a:t>Ex: Gender doesn’t seem to be a distinguishing feature in regards of churn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BE06BF-25AE-9D41-AFA1-B3DA5118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47" y="491472"/>
            <a:ext cx="7694562" cy="59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0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Data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Visuals – Continuous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250517" y="2367171"/>
            <a:ext cx="248044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Looking for strong imbalance in churn for different values.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sz="1400" dirty="0"/>
              <a:t>Ex: Customers with Monthly Charges between 75 and 120 are churning more</a:t>
            </a:r>
          </a:p>
          <a:p>
            <a:endParaRPr lang="en-CA" sz="1400" dirty="0"/>
          </a:p>
          <a:p>
            <a:r>
              <a:rPr lang="en-CA" sz="1400" dirty="0"/>
              <a:t>Ex: Having 1 (maybe 8 or 9) service has less churn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8AD237-6D91-0A4F-8058-4193AEA13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76" r="-1480"/>
          <a:stretch/>
        </p:blipFill>
        <p:spPr>
          <a:xfrm>
            <a:off x="5235930" y="304991"/>
            <a:ext cx="6450227" cy="624801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A28D9E01-53AF-C540-9BCB-C23A94577CA1}"/>
              </a:ext>
            </a:extLst>
          </p:cNvPr>
          <p:cNvSpPr/>
          <p:nvPr/>
        </p:nvSpPr>
        <p:spPr>
          <a:xfrm rot="2669714">
            <a:off x="3977886" y="2230715"/>
            <a:ext cx="9227094" cy="236495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Data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Statistics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250517" y="1787219"/>
            <a:ext cx="44541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Do you really want to reduce the number of services to 1?</a:t>
            </a:r>
          </a:p>
          <a:p>
            <a:endParaRPr lang="en-CA" dirty="0"/>
          </a:p>
          <a:p>
            <a:r>
              <a:rPr lang="en-CA" dirty="0"/>
              <a:t>Gains are minimal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Ex: 6 to 7 = 1.3 and gain 7 to 8 = 1.6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Do you really want to reduce monthly charges?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1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 These two features are linked (correlated). Better use other, independent information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F5DD0E5-243D-B945-B976-714D7C8E8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2"/>
          <a:stretch/>
        </p:blipFill>
        <p:spPr>
          <a:xfrm>
            <a:off x="7512907" y="1208689"/>
            <a:ext cx="4095541" cy="304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6F10F95-504C-4B4A-B6D2-6448C33D5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2"/>
          <a:stretch/>
        </p:blipFill>
        <p:spPr>
          <a:xfrm>
            <a:off x="6487297" y="4835159"/>
            <a:ext cx="5212664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5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9604-6CAF-694D-854B-F4128EFB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7" y="451945"/>
            <a:ext cx="9144000" cy="850846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Malayalam MN" pitchFamily="2" charset="0"/>
                <a:cs typeface="Malayalam MN" pitchFamily="2" charset="0"/>
              </a:rPr>
              <a:t>Data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13B1949-40C5-6F41-875C-DFC3246C021A}"/>
              </a:ext>
            </a:extLst>
          </p:cNvPr>
          <p:cNvSpPr txBox="1">
            <a:spLocks/>
          </p:cNvSpPr>
          <p:nvPr/>
        </p:nvSpPr>
        <p:spPr>
          <a:xfrm>
            <a:off x="1250517" y="1208689"/>
            <a:ext cx="9144000" cy="406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 dirty="0">
                <a:latin typeface="Malayalam MN" pitchFamily="2" charset="0"/>
                <a:cs typeface="Malayalam MN" pitchFamily="2" charset="0"/>
              </a:rPr>
              <a:t>Statistics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A5A265-A697-9E43-90B0-521701BCAFD5}"/>
              </a:ext>
            </a:extLst>
          </p:cNvPr>
          <p:cNvSpPr txBox="1"/>
          <p:nvPr/>
        </p:nvSpPr>
        <p:spPr>
          <a:xfrm>
            <a:off x="1250518" y="1694493"/>
            <a:ext cx="5192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Contract: Giving discounts to move from month-to-month one or better, two years contract would help. Moreover, it’s permanent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Senior citizen: They tend to churn more, a campaign for them might be nice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Internet service: Fiber optic has more churn, but probably more revenues, hence not interesting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Payment method: Electronic check having the highest churn ratio, giving discount to go to automatic payment seems great. Moreover, it’s permanent.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14BB76E-339C-E24F-9174-F3D49196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785" y="545044"/>
            <a:ext cx="4237584" cy="1306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CB1061A-E0BA-9B48-99EF-1C214030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727" y="3321651"/>
            <a:ext cx="4305300" cy="1270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8A8EAF0-3AA7-2341-AD85-0D7970DA8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127" y="2066048"/>
            <a:ext cx="4152900" cy="10414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D825EF6-B233-AD45-B87B-0AC086D34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527" y="4805855"/>
            <a:ext cx="4889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86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1007</Words>
  <Application>Microsoft Macintosh PowerPoint</Application>
  <PresentationFormat>Grand écran</PresentationFormat>
  <Paragraphs>268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Malayalam MN</vt:lpstr>
      <vt:lpstr>Wingdings</vt:lpstr>
      <vt:lpstr>Thème Office</vt:lpstr>
      <vt:lpstr>Churn Case</vt:lpstr>
      <vt:lpstr>Content</vt:lpstr>
      <vt:lpstr>Introduction</vt:lpstr>
      <vt:lpstr>Introduction</vt:lpstr>
      <vt:lpstr>Data</vt:lpstr>
      <vt:lpstr>Data</vt:lpstr>
      <vt:lpstr>Data</vt:lpstr>
      <vt:lpstr>Data</vt:lpstr>
      <vt:lpstr>Data</vt:lpstr>
      <vt:lpstr>Basic Plan</vt:lpstr>
      <vt:lpstr>Basic Plan</vt:lpstr>
      <vt:lpstr>Plus Plan</vt:lpstr>
      <vt:lpstr>Plus Plan</vt:lpstr>
      <vt:lpstr>Premium Plan</vt:lpstr>
      <vt:lpstr>Premium Plan</vt:lpstr>
      <vt:lpstr>Premium Plan </vt:lpstr>
      <vt:lpstr>Premium Plan </vt:lpstr>
      <vt:lpstr>Summary</vt:lpstr>
      <vt:lpstr>Annex – Process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Case</dc:title>
  <dc:creator>Nicholas Vachon</dc:creator>
  <cp:lastModifiedBy>Nicholas Vachon</cp:lastModifiedBy>
  <cp:revision>12</cp:revision>
  <dcterms:created xsi:type="dcterms:W3CDTF">2021-08-25T09:04:30Z</dcterms:created>
  <dcterms:modified xsi:type="dcterms:W3CDTF">2021-08-29T19:35:01Z</dcterms:modified>
</cp:coreProperties>
</file>