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5F9E-F38A-1A83-042E-1B80A881F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EBC23-EE14-96DE-BBD1-8A05F0FA7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7B41B9-7D0B-DF86-7CDB-C6FBE20777AF}"/>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3EF9F262-49E4-0B9E-5301-DCA1DF286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BFB78-63DC-2663-F14A-D2501DB93AB9}"/>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205993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B929-7D00-5A3A-06A2-107400A3D9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F43D88-00B2-4D18-DEE6-90C93E960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75406-E787-5602-1D6C-C30BFD17CCF0}"/>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A9C29C3E-2040-F330-1EC9-1EDB749FB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B8F78-E167-88B2-C8C7-DDCDE4BCCEB2}"/>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349174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69F75-1089-699F-10EE-E4EC9C98E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26F03C-51DF-7302-ACD1-F9BBC996A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85FA9-2266-8B6B-9554-598B0EA9DCEA}"/>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DC8702D1-D23D-1D7C-3DBF-F8D3D6AD5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9520F-29AF-0DDB-8259-162EF4FD96B8}"/>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23373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E5DB-DBC7-611A-8BEF-8EDD4A2F01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1B468-592E-BD8D-C643-905475B33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CD9C0-DE00-31EA-9188-BB791C2C4D9D}"/>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20EBCBC5-B094-C4B6-8C7B-6840333FF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F4493-5D85-12A0-E6EA-1704EAEA2EA1}"/>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400901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4A70-E574-FBCB-2E09-50B8C3161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22B444-564F-369A-FD65-7128FEEFD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1EE4E-5AA2-55D2-DC19-2CD81ACBC98B}"/>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1045A08C-2531-099A-0FD3-4207E20E3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2311D-5A4D-0E39-8CA5-AFAAE29F49A7}"/>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362743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5B9A-AC4C-E278-0BE4-0B1A4B20A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02C3E-7E56-6F04-818F-03A81AD20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B1540E-2BEA-D47D-B890-1AAFB2946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786F1A-F691-1C79-F9DD-7CF340996949}"/>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6" name="Footer Placeholder 5">
            <a:extLst>
              <a:ext uri="{FF2B5EF4-FFF2-40B4-BE49-F238E27FC236}">
                <a16:creationId xmlns:a16="http://schemas.microsoft.com/office/drawing/2014/main" id="{C30D1923-8E5A-B505-3CB6-8B66DA488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B505B8-29B4-43E5-0DB6-036056322DFB}"/>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79698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3DF0-5249-D0C0-ADB4-F001B4B592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71F3B-FACE-B254-2890-4429971CB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E264-0BEC-1C65-ABCE-C97D657B4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EBDBB-32D4-68C7-DD41-6D6B5E27A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3C28D-B20D-65F1-B3EE-E8EF2F004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6A7C2F-DF0C-0352-C62B-825703963FA6}"/>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8" name="Footer Placeholder 7">
            <a:extLst>
              <a:ext uri="{FF2B5EF4-FFF2-40B4-BE49-F238E27FC236}">
                <a16:creationId xmlns:a16="http://schemas.microsoft.com/office/drawing/2014/main" id="{30696CA7-0772-2B4A-C9B0-D76AF966CD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DE46F-02E4-A1A2-6C67-7DDC5945DB53}"/>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16479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1E36-1B7D-738E-8E93-5F534809EA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4A13F9-B3A7-675F-B5F4-CADA07908E0F}"/>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4" name="Footer Placeholder 3">
            <a:extLst>
              <a:ext uri="{FF2B5EF4-FFF2-40B4-BE49-F238E27FC236}">
                <a16:creationId xmlns:a16="http://schemas.microsoft.com/office/drawing/2014/main" id="{FE6AF556-9369-5DFC-B536-591377959F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AA4828-310B-321D-BFA6-463705CCDD58}"/>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18485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1E9BB-D9CF-A249-99BC-7A56D88E71FB}"/>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3" name="Footer Placeholder 2">
            <a:extLst>
              <a:ext uri="{FF2B5EF4-FFF2-40B4-BE49-F238E27FC236}">
                <a16:creationId xmlns:a16="http://schemas.microsoft.com/office/drawing/2014/main" id="{D3400581-284B-F087-6465-447B336B5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0C1EA6-48C7-4B50-BC9C-F7AD4B0E338A}"/>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222540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886A-9F94-8113-0EA7-5D6D5CC52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E1090F-AF9E-E373-E6D2-502C1CD58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0E788B-1C2B-AB32-7CF1-1F58D3C82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E3E84-99E6-C744-9359-0E8E702F8333}"/>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6" name="Footer Placeholder 5">
            <a:extLst>
              <a:ext uri="{FF2B5EF4-FFF2-40B4-BE49-F238E27FC236}">
                <a16:creationId xmlns:a16="http://schemas.microsoft.com/office/drawing/2014/main" id="{1BCC2BE6-A3CA-FAAF-E709-DAC316FAD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5179A-5C2E-3E9E-4CA3-4A777F2D9DD3}"/>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390117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6A84-1858-C64E-A053-9713FA588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900D71-0668-7C03-C71C-C2E8FFC35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8FD2C1-8F26-74EE-2A45-EEDAE73E1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369A9-66A1-C88D-FFCA-DDCE2E6E6D8D}"/>
              </a:ext>
            </a:extLst>
          </p:cNvPr>
          <p:cNvSpPr>
            <a:spLocks noGrp="1"/>
          </p:cNvSpPr>
          <p:nvPr>
            <p:ph type="dt" sz="half" idx="10"/>
          </p:nvPr>
        </p:nvSpPr>
        <p:spPr/>
        <p:txBody>
          <a:bodyPr/>
          <a:lstStyle/>
          <a:p>
            <a:fld id="{5F6C7DF7-A36E-4C10-9F27-038D4EAC0D77}" type="datetimeFigureOut">
              <a:rPr lang="en-IN" smtClean="0"/>
              <a:t>01-04-2024</a:t>
            </a:fld>
            <a:endParaRPr lang="en-IN"/>
          </a:p>
        </p:txBody>
      </p:sp>
      <p:sp>
        <p:nvSpPr>
          <p:cNvPr id="6" name="Footer Placeholder 5">
            <a:extLst>
              <a:ext uri="{FF2B5EF4-FFF2-40B4-BE49-F238E27FC236}">
                <a16:creationId xmlns:a16="http://schemas.microsoft.com/office/drawing/2014/main" id="{A542F081-D92B-8FB3-48EA-FEA09ECFB2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D3A53-0E3B-8DFB-B994-E3A3DE79AC06}"/>
              </a:ext>
            </a:extLst>
          </p:cNvPr>
          <p:cNvSpPr>
            <a:spLocks noGrp="1"/>
          </p:cNvSpPr>
          <p:nvPr>
            <p:ph type="sldNum" sz="quarter" idx="12"/>
          </p:nvPr>
        </p:nvSpPr>
        <p:spPr/>
        <p:txBody>
          <a:bodyPr/>
          <a:lstStyle/>
          <a:p>
            <a:fld id="{FF6FA00D-A18F-4B72-8359-08F52D3E75C7}" type="slidenum">
              <a:rPr lang="en-IN" smtClean="0"/>
              <a:t>‹#›</a:t>
            </a:fld>
            <a:endParaRPr lang="en-IN"/>
          </a:p>
        </p:txBody>
      </p:sp>
    </p:spTree>
    <p:extLst>
      <p:ext uri="{BB962C8B-B14F-4D97-AF65-F5344CB8AC3E}">
        <p14:creationId xmlns:p14="http://schemas.microsoft.com/office/powerpoint/2010/main" val="250000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363DA-BE46-2AEF-7F11-EE238CBC2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65E86A-158D-9475-CC69-91934F4C0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F6FA6-501D-0A35-8D99-C896B2E9B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C7DF7-A36E-4C10-9F27-038D4EAC0D77}" type="datetimeFigureOut">
              <a:rPr lang="en-IN" smtClean="0"/>
              <a:t>01-04-2024</a:t>
            </a:fld>
            <a:endParaRPr lang="en-IN"/>
          </a:p>
        </p:txBody>
      </p:sp>
      <p:sp>
        <p:nvSpPr>
          <p:cNvPr id="5" name="Footer Placeholder 4">
            <a:extLst>
              <a:ext uri="{FF2B5EF4-FFF2-40B4-BE49-F238E27FC236}">
                <a16:creationId xmlns:a16="http://schemas.microsoft.com/office/drawing/2014/main" id="{93109868-CF93-B90C-B7C2-CA4E5517C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CD6976-774E-9843-03F5-DD4029B91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FA00D-A18F-4B72-8359-08F52D3E75C7}" type="slidenum">
              <a:rPr lang="en-IN" smtClean="0"/>
              <a:t>‹#›</a:t>
            </a:fld>
            <a:endParaRPr lang="en-IN"/>
          </a:p>
        </p:txBody>
      </p:sp>
    </p:spTree>
    <p:extLst>
      <p:ext uri="{BB962C8B-B14F-4D97-AF65-F5344CB8AC3E}">
        <p14:creationId xmlns:p14="http://schemas.microsoft.com/office/powerpoint/2010/main" val="68738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54D90-FD49-DBD1-1CDA-1A652D65F6BD}"/>
              </a:ext>
            </a:extLst>
          </p:cNvPr>
          <p:cNvSpPr/>
          <p:nvPr/>
        </p:nvSpPr>
        <p:spPr>
          <a:xfrm>
            <a:off x="3708201" y="2967335"/>
            <a:ext cx="477560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VARALAKSHMI.S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928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2828-B119-E23A-88B5-6989F24BAA7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AB6E9D82-D23C-A451-37C4-63D62FEB9260}"/>
              </a:ext>
            </a:extLst>
          </p:cNvPr>
          <p:cNvSpPr>
            <a:spLocks noGrp="1"/>
          </p:cNvSpPr>
          <p:nvPr>
            <p:ph idx="1"/>
          </p:nvPr>
        </p:nvSpPr>
        <p:spPr/>
        <p:txBody>
          <a:bodyPr>
            <a:normAutofit/>
          </a:bodyPr>
          <a:lstStyle/>
          <a:p>
            <a:r>
              <a:rPr lang="en-US" sz="3200" b="0" i="0" dirty="0">
                <a:solidFill>
                  <a:srgbClr val="0D0D0D"/>
                </a:solidFill>
                <a:effectLst/>
                <a:latin typeface="Söhne"/>
              </a:rPr>
              <a:t>Significant increase in recommendation accuracy and user satisfaction, leading to higher conversion rates and engagement metrics. Cold start problem effectively addressed, providing relevant recommendations with limited data. Overall, our hybrid approach enhances the e-commerce experience and drives business growth.</a:t>
            </a:r>
            <a:endParaRPr lang="en-IN" sz="3200" dirty="0"/>
          </a:p>
        </p:txBody>
      </p:sp>
    </p:spTree>
    <p:extLst>
      <p:ext uri="{BB962C8B-B14F-4D97-AF65-F5344CB8AC3E}">
        <p14:creationId xmlns:p14="http://schemas.microsoft.com/office/powerpoint/2010/main" val="225384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3A4418-ACA4-4F8B-83BE-08347300E376}"/>
              </a:ext>
            </a:extLst>
          </p:cNvPr>
          <p:cNvSpPr/>
          <p:nvPr/>
        </p:nvSpPr>
        <p:spPr>
          <a:xfrm>
            <a:off x="993655" y="2074203"/>
            <a:ext cx="10204717" cy="258532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DYNAMIC LOAD FORECASTING FOR </a:t>
            </a:r>
          </a:p>
          <a:p>
            <a:pPr algn="ctr"/>
            <a:r>
              <a:rPr lang="en-US" sz="5400" b="0" cap="none" spc="0" dirty="0">
                <a:ln w="0"/>
                <a:solidFill>
                  <a:schemeClr val="tx1"/>
                </a:solidFill>
                <a:effectLst>
                  <a:outerShdw blurRad="38100" dist="19050" dir="2700000" algn="tl" rotWithShape="0">
                    <a:schemeClr val="dk1">
                      <a:alpha val="40000"/>
                    </a:schemeClr>
                  </a:outerShdw>
                </a:effectLst>
              </a:rPr>
              <a:t>SMART </a:t>
            </a:r>
            <a:r>
              <a:rPr lang="en-US" sz="5400" dirty="0">
                <a:ln w="0"/>
                <a:effectLst>
                  <a:outerShdw blurRad="38100" dist="19050" dir="2700000" algn="tl" rotWithShape="0">
                    <a:schemeClr val="dk1">
                      <a:alpha val="40000"/>
                    </a:schemeClr>
                  </a:outerShdw>
                </a:effectLst>
              </a:rPr>
              <a:t>GRIDS USING ENSEMBLE</a:t>
            </a:r>
          </a:p>
          <a:p>
            <a:pPr algn="ctr"/>
            <a:r>
              <a:rPr lang="en-US" sz="5400" dirty="0">
                <a:ln w="0"/>
                <a:effectLst>
                  <a:outerShdw blurRad="38100" dist="19050" dir="2700000" algn="tl" rotWithShape="0">
                    <a:schemeClr val="dk1">
                      <a:alpha val="40000"/>
                    </a:schemeClr>
                  </a:outerShdw>
                </a:effectLst>
              </a:rPr>
              <a:t> LEARNING TECHNIQUES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391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0F9C17-92E3-85E2-D65A-0432D1EA6275}"/>
              </a:ext>
            </a:extLst>
          </p:cNvPr>
          <p:cNvSpPr/>
          <p:nvPr/>
        </p:nvSpPr>
        <p:spPr>
          <a:xfrm>
            <a:off x="709042" y="511208"/>
            <a:ext cx="2671886"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AGENDA</a:t>
            </a:r>
          </a:p>
        </p:txBody>
      </p:sp>
      <p:sp>
        <p:nvSpPr>
          <p:cNvPr id="3" name="Rectangle 2">
            <a:extLst>
              <a:ext uri="{FF2B5EF4-FFF2-40B4-BE49-F238E27FC236}">
                <a16:creationId xmlns:a16="http://schemas.microsoft.com/office/drawing/2014/main" id="{45136209-FA38-6194-9B1E-832985E52BD7}"/>
              </a:ext>
            </a:extLst>
          </p:cNvPr>
          <p:cNvSpPr/>
          <p:nvPr/>
        </p:nvSpPr>
        <p:spPr>
          <a:xfrm>
            <a:off x="709042" y="1690577"/>
            <a:ext cx="8686071" cy="3539430"/>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rPr>
              <a:t>INTRODUCTION</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PROBLEM STATEMENT</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rPr>
              <a:t>PROJECT OVERVIEW</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END USERS</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rPr>
              <a:t>SOLUTION AND VALUE PROPOSITION</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UNIQUE ASPECTS</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rPr>
              <a:t>MODELLING APPROACH</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RESULTS AND PERFORMANCE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22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1829-1BE2-0F70-B723-E875CDB7BFC3}"/>
              </a:ext>
            </a:extLst>
          </p:cNvPr>
          <p:cNvSpPr>
            <a:spLocks noGrp="1"/>
          </p:cNvSpPr>
          <p:nvPr>
            <p:ph type="ctrTitle"/>
          </p:nvPr>
        </p:nvSpPr>
        <p:spPr>
          <a:xfrm>
            <a:off x="1524000" y="1122363"/>
            <a:ext cx="8318643" cy="254374"/>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FA7B8CAC-5123-6434-D7D8-8A41E8D0FC7A}"/>
              </a:ext>
            </a:extLst>
          </p:cNvPr>
          <p:cNvSpPr>
            <a:spLocks noGrp="1"/>
          </p:cNvSpPr>
          <p:nvPr>
            <p:ph type="subTitle" idx="1"/>
          </p:nvPr>
        </p:nvSpPr>
        <p:spPr>
          <a:xfrm>
            <a:off x="1154130" y="1810142"/>
            <a:ext cx="9818669" cy="5047857"/>
          </a:xfrm>
        </p:spPr>
        <p:txBody>
          <a:bodyPr>
            <a:normAutofit/>
          </a:bodyPr>
          <a:lstStyle/>
          <a:p>
            <a:pPr algn="l"/>
            <a:r>
              <a:rPr lang="en-US" sz="3200" b="0" i="0" dirty="0">
                <a:solidFill>
                  <a:srgbClr val="0D0D0D"/>
                </a:solidFill>
                <a:effectLst/>
                <a:latin typeface="Sitka Heading" pitchFamily="2" charset="0"/>
              </a:rPr>
              <a:t>Designing a hybrid recommender system for personalized future purchase prediction in e-commerce involves integrating diverse data sources, balancing model complexity with scalability concerns, addressing the cold start problem, adapting to dynamic user preferences, and establishing robust evaluation metrics. This research aims to overcome these challenges to enhance user experience, increase conversion rates, and foster long-term customer loyalty in the e-commerce domain.</a:t>
            </a:r>
            <a:endParaRPr lang="en-IN" sz="3200" dirty="0">
              <a:latin typeface="Sitka Heading" pitchFamily="2" charset="0"/>
            </a:endParaRPr>
          </a:p>
        </p:txBody>
      </p:sp>
    </p:spTree>
    <p:extLst>
      <p:ext uri="{BB962C8B-B14F-4D97-AF65-F5344CB8AC3E}">
        <p14:creationId xmlns:p14="http://schemas.microsoft.com/office/powerpoint/2010/main" val="397455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FDDD-9440-1901-0565-793BB20188D0}"/>
              </a:ext>
            </a:extLst>
          </p:cNvPr>
          <p:cNvSpPr>
            <a:spLocks noGrp="1"/>
          </p:cNvSpPr>
          <p:nvPr>
            <p:ph type="title"/>
          </p:nvPr>
        </p:nvSpPr>
        <p:spPr>
          <a:xfrm>
            <a:off x="523982" y="-215757"/>
            <a:ext cx="10829818" cy="1906445"/>
          </a:xfrm>
        </p:spPr>
        <p:txBody>
          <a:bodyPr/>
          <a:lstStyle/>
          <a:p>
            <a:r>
              <a:rPr lang="en-IN" dirty="0"/>
              <a:t>PROJECT OVERVIEW</a:t>
            </a:r>
          </a:p>
        </p:txBody>
      </p:sp>
      <p:sp>
        <p:nvSpPr>
          <p:cNvPr id="3" name="Content Placeholder 2">
            <a:extLst>
              <a:ext uri="{FF2B5EF4-FFF2-40B4-BE49-F238E27FC236}">
                <a16:creationId xmlns:a16="http://schemas.microsoft.com/office/drawing/2014/main" id="{EACFDB0A-AA38-4D13-1689-149C2F4DD037}"/>
              </a:ext>
            </a:extLst>
          </p:cNvPr>
          <p:cNvSpPr>
            <a:spLocks noGrp="1"/>
          </p:cNvSpPr>
          <p:nvPr>
            <p:ph idx="1"/>
          </p:nvPr>
        </p:nvSpPr>
        <p:spPr>
          <a:xfrm>
            <a:off x="226031" y="1335640"/>
            <a:ext cx="11127769" cy="5928188"/>
          </a:xfrm>
        </p:spPr>
        <p:txBody>
          <a:bodyPr>
            <a:noAutofit/>
          </a:bodyPr>
          <a:lstStyle/>
          <a:p>
            <a:pPr algn="l">
              <a:buFont typeface="+mj-lt"/>
              <a:buAutoNum type="arabicPeriod"/>
            </a:pPr>
            <a:r>
              <a:rPr lang="en-US" sz="2400" b="0" i="0" dirty="0">
                <a:solidFill>
                  <a:srgbClr val="0D0D0D"/>
                </a:solidFill>
                <a:effectLst/>
                <a:latin typeface="Söhne"/>
              </a:rPr>
              <a:t>Data Collection and Preprocessing: Gather diverse data sources including user browsing history, purchase behavior, demographic information, item attributes, and temporal dynamics. Clean and preprocess the data to ensure quality and compatibility.</a:t>
            </a:r>
          </a:p>
          <a:p>
            <a:pPr algn="l">
              <a:buFont typeface="+mj-lt"/>
              <a:buAutoNum type="arabicPeriod"/>
            </a:pPr>
            <a:r>
              <a:rPr lang="en-US" sz="2400" b="0" i="0" dirty="0">
                <a:solidFill>
                  <a:srgbClr val="0D0D0D"/>
                </a:solidFill>
                <a:effectLst/>
                <a:latin typeface="Söhne"/>
              </a:rPr>
              <a:t>Cold Start Problem Handling: Develop strategies to address the cold start problem for new users and items, leveraging auxiliary information such as demographic data, social network connections, or item metadata.</a:t>
            </a:r>
          </a:p>
          <a:p>
            <a:pPr algn="l">
              <a:buFont typeface="+mj-lt"/>
              <a:buAutoNum type="arabicPeriod"/>
            </a:pPr>
            <a:r>
              <a:rPr lang="en-US" sz="2400" b="0" i="0" dirty="0">
                <a:solidFill>
                  <a:srgbClr val="0D0D0D"/>
                </a:solidFill>
                <a:effectLst/>
                <a:latin typeface="Söhne"/>
              </a:rPr>
              <a:t>Dynamic User Preference Adaptation: Implement algorithms for continuously learning and updating user preferences based on real-time interactions and feedback, considering seasonal trends, changing interests, and evolving item availability.</a:t>
            </a:r>
          </a:p>
          <a:p>
            <a:pPr algn="l">
              <a:buFont typeface="+mj-lt"/>
              <a:buAutoNum type="arabicPeriod"/>
            </a:pPr>
            <a:r>
              <a:rPr lang="en-US" sz="2400" b="0" i="0" dirty="0">
                <a:solidFill>
                  <a:srgbClr val="0D0D0D"/>
                </a:solidFill>
                <a:effectLst/>
                <a:latin typeface="Söhne"/>
              </a:rPr>
              <a:t>Evaluation and Optimization: Establish robust evaluation metrics and optimization criteria to assess the effectiveness and performance of the hybrid recommender system. Conduct thorough experimentation and validation to fine-tune the model and ensure its effectiveness in real-world e-commerce scenarios.</a:t>
            </a:r>
          </a:p>
          <a:p>
            <a:endParaRPr lang="en-IN" sz="2400" dirty="0"/>
          </a:p>
        </p:txBody>
      </p:sp>
    </p:spTree>
    <p:extLst>
      <p:ext uri="{BB962C8B-B14F-4D97-AF65-F5344CB8AC3E}">
        <p14:creationId xmlns:p14="http://schemas.microsoft.com/office/powerpoint/2010/main" val="113724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A937-4CC5-7283-A3C3-35FBF13C7BA6}"/>
              </a:ext>
            </a:extLst>
          </p:cNvPr>
          <p:cNvSpPr>
            <a:spLocks noGrp="1"/>
          </p:cNvSpPr>
          <p:nvPr>
            <p:ph type="title"/>
          </p:nvPr>
        </p:nvSpPr>
        <p:spPr/>
        <p:txBody>
          <a:bodyPr/>
          <a:lstStyle/>
          <a:p>
            <a:r>
              <a:rPr lang="en-IN" dirty="0"/>
              <a:t>END USERS</a:t>
            </a:r>
          </a:p>
        </p:txBody>
      </p:sp>
      <p:sp>
        <p:nvSpPr>
          <p:cNvPr id="3" name="Content Placeholder 2">
            <a:extLst>
              <a:ext uri="{FF2B5EF4-FFF2-40B4-BE49-F238E27FC236}">
                <a16:creationId xmlns:a16="http://schemas.microsoft.com/office/drawing/2014/main" id="{5425355D-DF49-0ADC-D326-B1665816F8F0}"/>
              </a:ext>
            </a:extLst>
          </p:cNvPr>
          <p:cNvSpPr>
            <a:spLocks noGrp="1"/>
          </p:cNvSpPr>
          <p:nvPr>
            <p:ph idx="1"/>
          </p:nvPr>
        </p:nvSpPr>
        <p:spPr>
          <a:xfrm>
            <a:off x="575353" y="1510302"/>
            <a:ext cx="10778447" cy="6123398"/>
          </a:xfrm>
        </p:spPr>
        <p:txBody>
          <a:bodyPr/>
          <a:lstStyle/>
          <a:p>
            <a:r>
              <a:rPr lang="en-IN" b="1" i="0" dirty="0">
                <a:solidFill>
                  <a:srgbClr val="0D0D0D"/>
                </a:solidFill>
                <a:effectLst/>
                <a:latin typeface="Söhne"/>
              </a:rPr>
              <a:t>E-commerce Customers</a:t>
            </a:r>
          </a:p>
          <a:p>
            <a:r>
              <a:rPr lang="en-IN" b="1" i="0" dirty="0">
                <a:solidFill>
                  <a:srgbClr val="0D0D0D"/>
                </a:solidFill>
                <a:effectLst/>
                <a:latin typeface="Söhne"/>
              </a:rPr>
              <a:t>E-commerce Retailers</a:t>
            </a:r>
            <a:endParaRPr lang="en-IN" b="1" dirty="0">
              <a:solidFill>
                <a:srgbClr val="0D0D0D"/>
              </a:solidFill>
              <a:latin typeface="Söhne"/>
            </a:endParaRPr>
          </a:p>
          <a:p>
            <a:r>
              <a:rPr lang="en-IN" b="1" i="0" dirty="0">
                <a:solidFill>
                  <a:srgbClr val="0D0D0D"/>
                </a:solidFill>
                <a:effectLst/>
                <a:latin typeface="Söhne"/>
              </a:rPr>
              <a:t>E-commerce Platform Administrators</a:t>
            </a:r>
          </a:p>
          <a:p>
            <a:r>
              <a:rPr lang="en-IN" b="1" i="0" dirty="0">
                <a:solidFill>
                  <a:srgbClr val="0D0D0D"/>
                </a:solidFill>
                <a:effectLst/>
                <a:latin typeface="Söhne"/>
              </a:rPr>
              <a:t>Marketing and Sales Teams</a:t>
            </a:r>
            <a:endParaRPr lang="en-IN" b="1" dirty="0">
              <a:solidFill>
                <a:srgbClr val="0D0D0D"/>
              </a:solidFill>
              <a:latin typeface="Söhne"/>
            </a:endParaRPr>
          </a:p>
          <a:p>
            <a:r>
              <a:rPr lang="en-IN" b="1" i="0" dirty="0">
                <a:solidFill>
                  <a:srgbClr val="0D0D0D"/>
                </a:solidFill>
                <a:effectLst/>
                <a:latin typeface="Söhne"/>
              </a:rPr>
              <a:t>Product Managers and Developers</a:t>
            </a:r>
            <a:endParaRPr lang="en-IN" dirty="0"/>
          </a:p>
        </p:txBody>
      </p:sp>
    </p:spTree>
    <p:extLst>
      <p:ext uri="{BB962C8B-B14F-4D97-AF65-F5344CB8AC3E}">
        <p14:creationId xmlns:p14="http://schemas.microsoft.com/office/powerpoint/2010/main" val="24507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C575-D261-F25C-31B6-5A99704659E1}"/>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A6826007-ABB6-0A43-A4A2-6C765964BC7E}"/>
              </a:ext>
            </a:extLst>
          </p:cNvPr>
          <p:cNvSpPr>
            <a:spLocks noGrp="1"/>
          </p:cNvSpPr>
          <p:nvPr>
            <p:ph idx="1"/>
          </p:nvPr>
        </p:nvSpPr>
        <p:spPr/>
        <p:txBody>
          <a:bodyPr/>
          <a:lstStyle/>
          <a:p>
            <a:r>
              <a:rPr lang="en-US" b="0" i="0" dirty="0">
                <a:solidFill>
                  <a:srgbClr val="0D0D0D"/>
                </a:solidFill>
                <a:effectLst/>
                <a:latin typeface="Söhne"/>
              </a:rPr>
              <a:t>Our proposed system is a hybrid recommender system leveraging collaborative filtering and content-based filtering techniques.</a:t>
            </a:r>
          </a:p>
          <a:p>
            <a:r>
              <a:rPr lang="en-US" b="0" i="0" dirty="0">
                <a:solidFill>
                  <a:srgbClr val="0D0D0D"/>
                </a:solidFill>
                <a:effectLst/>
                <a:latin typeface="Söhne"/>
              </a:rPr>
              <a:t> It integrates user browsing history, purchase behavior, demographic data, and item attributes to generate personalized future purchase predictions in e-commerce.</a:t>
            </a:r>
          </a:p>
          <a:p>
            <a:r>
              <a:rPr lang="en-US" b="0" i="0" dirty="0">
                <a:solidFill>
                  <a:srgbClr val="0D0D0D"/>
                </a:solidFill>
                <a:effectLst/>
                <a:latin typeface="Söhne"/>
              </a:rPr>
              <a:t> By continuously learning and adapting to user preferences, the system aims to enhance user experience, increase conversion rates, and foster long-term customer loyalty</a:t>
            </a:r>
            <a:endParaRPr lang="en-IN" dirty="0"/>
          </a:p>
        </p:txBody>
      </p:sp>
    </p:spTree>
    <p:extLst>
      <p:ext uri="{BB962C8B-B14F-4D97-AF65-F5344CB8AC3E}">
        <p14:creationId xmlns:p14="http://schemas.microsoft.com/office/powerpoint/2010/main" val="23739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985-A2AC-6DCB-3E37-AA24E3D78179}"/>
              </a:ext>
            </a:extLst>
          </p:cNvPr>
          <p:cNvSpPr>
            <a:spLocks noGrp="1"/>
          </p:cNvSpPr>
          <p:nvPr>
            <p:ph type="title"/>
          </p:nvPr>
        </p:nvSpPr>
        <p:spPr/>
        <p:txBody>
          <a:bodyPr>
            <a:normAutofit/>
          </a:bodyPr>
          <a:lstStyle/>
          <a:p>
            <a:pPr algn="l"/>
            <a:r>
              <a:rPr lang="en-US" b="0" i="0" dirty="0">
                <a:solidFill>
                  <a:srgbClr val="0D0D0D"/>
                </a:solidFill>
                <a:effectLst/>
                <a:latin typeface="Söhne"/>
              </a:rPr>
              <a:t>UNIQUE ASPECTS</a:t>
            </a:r>
          </a:p>
        </p:txBody>
      </p:sp>
      <p:sp>
        <p:nvSpPr>
          <p:cNvPr id="4" name="Rectangle 1">
            <a:extLst>
              <a:ext uri="{FF2B5EF4-FFF2-40B4-BE49-F238E27FC236}">
                <a16:creationId xmlns:a16="http://schemas.microsoft.com/office/drawing/2014/main" id="{C72D4157-79BA-33D3-27DD-79EEBF45C278}"/>
              </a:ext>
            </a:extLst>
          </p:cNvPr>
          <p:cNvSpPr>
            <a:spLocks noChangeArrowheads="1"/>
          </p:cNvSpPr>
          <p:nvPr/>
        </p:nvSpPr>
        <p:spPr bwMode="auto">
          <a:xfrm>
            <a:off x="0" y="-392545"/>
            <a:ext cx="65" cy="78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User">
            <a:extLst>
              <a:ext uri="{FF2B5EF4-FFF2-40B4-BE49-F238E27FC236}">
                <a16:creationId xmlns:a16="http://schemas.microsoft.com/office/drawing/2014/main" id="{059759E2-4B2E-F8A8-505B-E2DA9E821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84138"/>
            <a:ext cx="228600" cy="22860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2B141910-7F9D-2302-B4E2-906DACC14A5F}"/>
              </a:ext>
            </a:extLst>
          </p:cNvPr>
          <p:cNvSpPr>
            <a:spLocks noGrp="1"/>
          </p:cNvSpPr>
          <p:nvPr>
            <p:ph idx="1"/>
          </p:nvPr>
        </p:nvSpPr>
        <p:spPr>
          <a:xfrm>
            <a:off x="355600" y="1392865"/>
            <a:ext cx="10998200" cy="4784098"/>
          </a:xfrm>
        </p:spPr>
        <p:txBody>
          <a:bodyPr>
            <a:normAutofit fontScale="92500" lnSpcReduction="20000"/>
          </a:bodyPr>
          <a:lstStyle/>
          <a:p>
            <a:pPr algn="l">
              <a:buFont typeface="+mj-lt"/>
              <a:buAutoNum type="arabicPeriod"/>
            </a:pPr>
            <a:r>
              <a:rPr lang="en-US" b="0" i="0" dirty="0">
                <a:solidFill>
                  <a:srgbClr val="0D0D0D"/>
                </a:solidFill>
                <a:effectLst/>
                <a:latin typeface="Söhne"/>
              </a:rPr>
              <a:t>Integration of Diverse Data: Our hybrid recommender system incorporates a wide range of data sources, including user behavior, demographic information, and item attributes, to create comprehensive user profiles and improve recommendation accuracy.</a:t>
            </a:r>
          </a:p>
          <a:p>
            <a:pPr algn="l">
              <a:buFont typeface="+mj-lt"/>
              <a:buAutoNum type="arabicPeriod"/>
            </a:pPr>
            <a:r>
              <a:rPr lang="en-US" b="0" i="0" dirty="0">
                <a:solidFill>
                  <a:srgbClr val="0D0D0D"/>
                </a:solidFill>
                <a:effectLst/>
                <a:latin typeface="Söhne"/>
              </a:rPr>
              <a:t>Adaptive Learning: The system continuously learns and adapts to evolving user preferences and market dynamics, ensuring personalized recommendations that remain relevant over time and across changing contexts.</a:t>
            </a:r>
          </a:p>
          <a:p>
            <a:pPr algn="l">
              <a:buFont typeface="+mj-lt"/>
              <a:buAutoNum type="arabicPeriod"/>
            </a:pPr>
            <a:r>
              <a:rPr lang="en-US" b="0" i="0" dirty="0">
                <a:solidFill>
                  <a:srgbClr val="0D0D0D"/>
                </a:solidFill>
                <a:effectLst/>
                <a:latin typeface="Söhne"/>
              </a:rPr>
              <a:t>Cold Start Handling: We employ innovative techniques to address the cold start problem for new users and items, leveraging auxiliary information and hybrid recommendation strategies to provide effective recommendations from the outset.</a:t>
            </a:r>
          </a:p>
          <a:p>
            <a:pPr algn="l">
              <a:buFont typeface="+mj-lt"/>
              <a:buAutoNum type="arabicPeriod"/>
            </a:pPr>
            <a:r>
              <a:rPr lang="en-US" b="0" i="0" dirty="0">
                <a:solidFill>
                  <a:srgbClr val="0D0D0D"/>
                </a:solidFill>
                <a:effectLst/>
                <a:latin typeface="Söhne"/>
              </a:rPr>
              <a:t>Evaluation and Optimization: Robust evaluation metrics and optimization methodologies ensure the effectiveness and performance of our system, enabling fine-tuning to meet specific business objectives and enhance overall user satisfaction.</a:t>
            </a:r>
          </a:p>
          <a:p>
            <a:endParaRPr lang="en-IN" dirty="0"/>
          </a:p>
        </p:txBody>
      </p:sp>
    </p:spTree>
    <p:extLst>
      <p:ext uri="{BB962C8B-B14F-4D97-AF65-F5344CB8AC3E}">
        <p14:creationId xmlns:p14="http://schemas.microsoft.com/office/powerpoint/2010/main" val="409164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0E9-490F-1DD4-5959-1B4AC7E0CB0D}"/>
              </a:ext>
            </a:extLst>
          </p:cNvPr>
          <p:cNvSpPr>
            <a:spLocks noGrp="1"/>
          </p:cNvSpPr>
          <p:nvPr>
            <p:ph type="title"/>
          </p:nvPr>
        </p:nvSpPr>
        <p:spPr/>
        <p:txBody>
          <a:bodyPr/>
          <a:lstStyle/>
          <a:p>
            <a:r>
              <a:rPr lang="en-IN" dirty="0"/>
              <a:t>MODELLING APPROACH</a:t>
            </a:r>
          </a:p>
        </p:txBody>
      </p:sp>
      <p:sp>
        <p:nvSpPr>
          <p:cNvPr id="3" name="Content Placeholder 2">
            <a:extLst>
              <a:ext uri="{FF2B5EF4-FFF2-40B4-BE49-F238E27FC236}">
                <a16:creationId xmlns:a16="http://schemas.microsoft.com/office/drawing/2014/main" id="{E18EE676-7D3E-5B4F-65EC-1122EAD92C55}"/>
              </a:ext>
            </a:extLst>
          </p:cNvPr>
          <p:cNvSpPr>
            <a:spLocks noGrp="1"/>
          </p:cNvSpPr>
          <p:nvPr>
            <p:ph idx="1"/>
          </p:nvPr>
        </p:nvSpPr>
        <p:spPr/>
        <p:txBody>
          <a:bodyPr>
            <a:normAutofit fontScale="92500" lnSpcReduction="10000"/>
          </a:bodyPr>
          <a:lstStyle/>
          <a:p>
            <a:r>
              <a:rPr lang="en-US" b="0" i="0" dirty="0">
                <a:solidFill>
                  <a:srgbClr val="0D0D0D"/>
                </a:solidFill>
                <a:effectLst/>
                <a:latin typeface="Söhne"/>
              </a:rPr>
              <a:t>Our hybrid recommender system for personalized future purchase prediction in e-commerce adopts a collaborative filtering and content-based filtering approach.</a:t>
            </a:r>
          </a:p>
          <a:p>
            <a:r>
              <a:rPr lang="en-US" b="0" i="0" dirty="0">
                <a:solidFill>
                  <a:srgbClr val="0D0D0D"/>
                </a:solidFill>
                <a:effectLst/>
                <a:latin typeface="Söhne"/>
              </a:rPr>
              <a:t> By leveraging user-item interactions and item attributes, we create a unified model that captures both user preferences and item characteristics. </a:t>
            </a:r>
          </a:p>
          <a:p>
            <a:r>
              <a:rPr lang="en-US" b="0" i="0" dirty="0">
                <a:solidFill>
                  <a:srgbClr val="0D0D0D"/>
                </a:solidFill>
                <a:effectLst/>
                <a:latin typeface="Söhne"/>
              </a:rPr>
              <a:t>This hybrid model allows us to provide more accurate and diverse recommendations by combining the strengths of collaborative and content-based filtering techniques. </a:t>
            </a:r>
          </a:p>
          <a:p>
            <a:r>
              <a:rPr lang="en-US" b="0" i="0" dirty="0">
                <a:solidFill>
                  <a:srgbClr val="0D0D0D"/>
                </a:solidFill>
                <a:effectLst/>
                <a:latin typeface="Söhne"/>
              </a:rPr>
              <a:t>Additionally, we employ adaptive learning algorithms to continuously update user preferences and adapt to changing market dynamics, ensuring the relevance and effectiveness of our recommendations over time.</a:t>
            </a:r>
            <a:endParaRPr lang="en-IN" dirty="0"/>
          </a:p>
        </p:txBody>
      </p:sp>
    </p:spTree>
    <p:extLst>
      <p:ext uri="{BB962C8B-B14F-4D97-AF65-F5344CB8AC3E}">
        <p14:creationId xmlns:p14="http://schemas.microsoft.com/office/powerpoint/2010/main" val="177029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622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Sitka Heading</vt:lpstr>
      <vt:lpstr>Söhne</vt:lpstr>
      <vt:lpstr>Office Theme</vt:lpstr>
      <vt:lpstr>PowerPoint Presentation</vt:lpstr>
      <vt:lpstr>PowerPoint Presentation</vt:lpstr>
      <vt:lpstr>PowerPoint Presentation</vt:lpstr>
      <vt:lpstr>PROBLEM STATEMENT</vt:lpstr>
      <vt:lpstr>PROJECT OVERVIEW</vt:lpstr>
      <vt:lpstr>END USERS</vt:lpstr>
      <vt:lpstr>PROPOSED SOLUTION</vt:lpstr>
      <vt:lpstr>UNIQUE ASPECTS</vt:lpstr>
      <vt:lpstr>MODELLING APPROACH</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Dharshini (00004446522)</dc:creator>
  <cp:lastModifiedBy>Dharshini (00004446522)</cp:lastModifiedBy>
  <cp:revision>1</cp:revision>
  <dcterms:created xsi:type="dcterms:W3CDTF">2024-04-01T12:32:55Z</dcterms:created>
  <dcterms:modified xsi:type="dcterms:W3CDTF">2024-04-01T13:19:37Z</dcterms:modified>
</cp:coreProperties>
</file>