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hwabfl/JF6nLzteY7U8cKcpNlh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3708201" y="2967335"/>
            <a:ext cx="4775603"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dk1"/>
                </a:solidFill>
                <a:latin typeface="Calibri"/>
                <a:ea typeface="Calibri"/>
                <a:cs typeface="Calibri"/>
                <a:sym typeface="Calibri"/>
              </a:rPr>
              <a:t>VARALAKSHMI.S</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a:t>
            </a:r>
            <a:endParaRPr/>
          </a:p>
        </p:txBody>
      </p:sp>
      <p:sp>
        <p:nvSpPr>
          <p:cNvPr id="139" name="Google Shape;13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D0D0D"/>
              </a:buClr>
              <a:buSzPts val="3200"/>
              <a:buChar char="•"/>
            </a:pPr>
            <a:r>
              <a:rPr b="0" i="0" lang="en-US" sz="3200">
                <a:solidFill>
                  <a:srgbClr val="0D0D0D"/>
                </a:solidFill>
                <a:latin typeface="Arial"/>
                <a:ea typeface="Arial"/>
                <a:cs typeface="Arial"/>
                <a:sym typeface="Arial"/>
              </a:rPr>
              <a:t>Significant increase in recommendation accuracy and user satisfaction, leading to higher conversion rates and engagement metrics. Cold start problem effectively addressed, providing relevant recommendations with limited data. Overall, our hybrid approach enhances the e-commerce experience and drives business growth.</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p:nvPr/>
        </p:nvSpPr>
        <p:spPr>
          <a:xfrm>
            <a:off x="993655" y="2074203"/>
            <a:ext cx="10204717" cy="258532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Calibri"/>
                <a:ea typeface="Calibri"/>
                <a:cs typeface="Calibri"/>
                <a:sym typeface="Calibri"/>
              </a:rPr>
              <a:t>Hybrid Recommender Systems For Personalized Future Purchase Prediction In E-Commerce</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p:nvPr/>
        </p:nvSpPr>
        <p:spPr>
          <a:xfrm>
            <a:off x="709042" y="511208"/>
            <a:ext cx="267188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400" u="none" cap="none" strike="noStrike">
                <a:solidFill>
                  <a:schemeClr val="dk1"/>
                </a:solidFill>
                <a:latin typeface="Calibri"/>
                <a:ea typeface="Calibri"/>
                <a:cs typeface="Calibri"/>
                <a:sym typeface="Calibri"/>
              </a:rPr>
              <a:t>AGENDA</a:t>
            </a:r>
            <a:endParaRPr/>
          </a:p>
        </p:txBody>
      </p:sp>
      <p:sp>
        <p:nvSpPr>
          <p:cNvPr id="95" name="Google Shape;95;p3"/>
          <p:cNvSpPr/>
          <p:nvPr/>
        </p:nvSpPr>
        <p:spPr>
          <a:xfrm>
            <a:off x="709042" y="1690577"/>
            <a:ext cx="8686071" cy="353943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INTRODUCTION</a:t>
            </a:r>
            <a:endParaRPr/>
          </a:p>
          <a:p>
            <a:pPr indent="-457200" lvl="0"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PROBLEM STATEMENT</a:t>
            </a:r>
            <a:endParaRPr/>
          </a:p>
          <a:p>
            <a:pPr indent="-457200" lvl="0"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PROJECT OVERVIEW</a:t>
            </a:r>
            <a:endParaRPr/>
          </a:p>
          <a:p>
            <a:pPr indent="-457200" lvl="0"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END USERS</a:t>
            </a:r>
            <a:endParaRPr/>
          </a:p>
          <a:p>
            <a:pPr indent="-457200" lvl="0"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SOLUTION AND VALUE PROPOSITION</a:t>
            </a:r>
            <a:endParaRPr/>
          </a:p>
          <a:p>
            <a:pPr indent="-457200" lvl="0"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UNIQUE ASPECTS</a:t>
            </a:r>
            <a:endParaRPr/>
          </a:p>
          <a:p>
            <a:pPr indent="-457200" lvl="0"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MODELLING APPROACH</a:t>
            </a:r>
            <a:endParaRPr/>
          </a:p>
          <a:p>
            <a:pPr indent="-457200" lvl="0"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RESULTS AND PERFORMANCE</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ctrTitle"/>
          </p:nvPr>
        </p:nvSpPr>
        <p:spPr>
          <a:xfrm>
            <a:off x="1524000" y="1122363"/>
            <a:ext cx="8318643" cy="254374"/>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PROBLEM STATEMENT</a:t>
            </a:r>
            <a:endParaRPr/>
          </a:p>
        </p:txBody>
      </p:sp>
      <p:sp>
        <p:nvSpPr>
          <p:cNvPr id="101" name="Google Shape;101;p4"/>
          <p:cNvSpPr txBox="1"/>
          <p:nvPr>
            <p:ph idx="1" type="subTitle"/>
          </p:nvPr>
        </p:nvSpPr>
        <p:spPr>
          <a:xfrm>
            <a:off x="1154130" y="1810142"/>
            <a:ext cx="9818669" cy="504785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D0D0D"/>
              </a:buClr>
              <a:buSzPts val="3200"/>
              <a:buNone/>
            </a:pPr>
            <a:r>
              <a:rPr b="0" i="0" lang="en-US" sz="3200">
                <a:solidFill>
                  <a:srgbClr val="0D0D0D"/>
                </a:solidFill>
                <a:latin typeface="Arial"/>
                <a:ea typeface="Arial"/>
                <a:cs typeface="Arial"/>
                <a:sym typeface="Arial"/>
              </a:rPr>
              <a:t>Designing a hybrid recommender system for personalized future purchase prediction in e-commerce involves integrating diverse data sources, balancing model complexity with scalability concerns, addressing the cold start problem, adapting to dynamic user preferences, and establishing robust evaluation metrics. This research aims to overcome these challenges to enhance user experience, increase conversion rates, and foster long-term customer loyalty in the e-commerce domain.</a:t>
            </a:r>
            <a:endParaRPr sz="32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ph type="title"/>
          </p:nvPr>
        </p:nvSpPr>
        <p:spPr>
          <a:xfrm>
            <a:off x="523982" y="-215757"/>
            <a:ext cx="10829818" cy="19064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OVERVIEW</a:t>
            </a:r>
            <a:endParaRPr/>
          </a:p>
        </p:txBody>
      </p:sp>
      <p:sp>
        <p:nvSpPr>
          <p:cNvPr id="107" name="Google Shape;107;p5"/>
          <p:cNvSpPr txBox="1"/>
          <p:nvPr>
            <p:ph idx="1" type="body"/>
          </p:nvPr>
        </p:nvSpPr>
        <p:spPr>
          <a:xfrm>
            <a:off x="226031" y="1335640"/>
            <a:ext cx="11127769" cy="592818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D0D0D"/>
              </a:buClr>
              <a:buSzPts val="2400"/>
              <a:buFont typeface="Calibri"/>
              <a:buAutoNum type="arabicPeriod"/>
            </a:pPr>
            <a:r>
              <a:rPr b="0" i="0" lang="en-US" sz="2400">
                <a:solidFill>
                  <a:srgbClr val="0D0D0D"/>
                </a:solidFill>
                <a:latin typeface="Arial"/>
                <a:ea typeface="Arial"/>
                <a:cs typeface="Arial"/>
                <a:sym typeface="Arial"/>
              </a:rPr>
              <a:t>Data Collection and Preprocessing: Gather diverse data sources including user browsing history, purchase behavior, demographic information, item attributes, and temporal dynamics. Clean and preprocess the data to ensure quality and compatibility.</a:t>
            </a:r>
            <a:endParaRPr/>
          </a:p>
          <a:p>
            <a:pPr indent="-228600" lvl="0" marL="228600" rtl="0" algn="l">
              <a:lnSpc>
                <a:spcPct val="90000"/>
              </a:lnSpc>
              <a:spcBef>
                <a:spcPts val="1000"/>
              </a:spcBef>
              <a:spcAft>
                <a:spcPts val="0"/>
              </a:spcAft>
              <a:buClr>
                <a:srgbClr val="0D0D0D"/>
              </a:buClr>
              <a:buSzPts val="2400"/>
              <a:buFont typeface="Calibri"/>
              <a:buAutoNum type="arabicPeriod"/>
            </a:pPr>
            <a:r>
              <a:rPr b="0" i="0" lang="en-US" sz="2400">
                <a:solidFill>
                  <a:srgbClr val="0D0D0D"/>
                </a:solidFill>
                <a:latin typeface="Arial"/>
                <a:ea typeface="Arial"/>
                <a:cs typeface="Arial"/>
                <a:sym typeface="Arial"/>
              </a:rPr>
              <a:t>Cold Start Problem Handling: Develop strategies to address the cold start problem for new users and items, leveraging auxiliary information such as demographic data, social network connections, or item metadata.</a:t>
            </a:r>
            <a:endParaRPr/>
          </a:p>
          <a:p>
            <a:pPr indent="-228600" lvl="0" marL="228600" rtl="0" algn="l">
              <a:lnSpc>
                <a:spcPct val="90000"/>
              </a:lnSpc>
              <a:spcBef>
                <a:spcPts val="1000"/>
              </a:spcBef>
              <a:spcAft>
                <a:spcPts val="0"/>
              </a:spcAft>
              <a:buClr>
                <a:srgbClr val="0D0D0D"/>
              </a:buClr>
              <a:buSzPts val="2400"/>
              <a:buFont typeface="Calibri"/>
              <a:buAutoNum type="arabicPeriod"/>
            </a:pPr>
            <a:r>
              <a:rPr b="0" i="0" lang="en-US" sz="2400">
                <a:solidFill>
                  <a:srgbClr val="0D0D0D"/>
                </a:solidFill>
                <a:latin typeface="Arial"/>
                <a:ea typeface="Arial"/>
                <a:cs typeface="Arial"/>
                <a:sym typeface="Arial"/>
              </a:rPr>
              <a:t>Dynamic User Preference Adaptation: Implement algorithms for continuously learning and updating user preferences based on real-time interactions and feedback, considering seasonal trends, changing interests, and evolving item availability.</a:t>
            </a:r>
            <a:endParaRPr/>
          </a:p>
          <a:p>
            <a:pPr indent="-228600" lvl="0" marL="228600" rtl="0" algn="l">
              <a:lnSpc>
                <a:spcPct val="90000"/>
              </a:lnSpc>
              <a:spcBef>
                <a:spcPts val="1000"/>
              </a:spcBef>
              <a:spcAft>
                <a:spcPts val="0"/>
              </a:spcAft>
              <a:buClr>
                <a:srgbClr val="0D0D0D"/>
              </a:buClr>
              <a:buSzPts val="2400"/>
              <a:buFont typeface="Calibri"/>
              <a:buAutoNum type="arabicPeriod"/>
            </a:pPr>
            <a:r>
              <a:rPr b="0" i="0" lang="en-US" sz="2400">
                <a:solidFill>
                  <a:srgbClr val="0D0D0D"/>
                </a:solidFill>
                <a:latin typeface="Arial"/>
                <a:ea typeface="Arial"/>
                <a:cs typeface="Arial"/>
                <a:sym typeface="Arial"/>
              </a:rPr>
              <a:t>Evaluation and Optimization: Establish robust evaluation metrics and optimization criteria to assess the effectiveness and performance of the hybrid recommender system. Conduct thorough experimentation and validation to fine-tune the model and ensure its effectiveness in real-world e-commerce scenarios.</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END USERS</a:t>
            </a:r>
            <a:endParaRPr/>
          </a:p>
        </p:txBody>
      </p:sp>
      <p:sp>
        <p:nvSpPr>
          <p:cNvPr id="113" name="Google Shape;113;p6"/>
          <p:cNvSpPr txBox="1"/>
          <p:nvPr>
            <p:ph idx="1" type="body"/>
          </p:nvPr>
        </p:nvSpPr>
        <p:spPr>
          <a:xfrm>
            <a:off x="575353" y="1510302"/>
            <a:ext cx="10778447" cy="61233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D0D0D"/>
              </a:buClr>
              <a:buSzPts val="2800"/>
              <a:buChar char="•"/>
            </a:pPr>
            <a:r>
              <a:rPr b="1" i="0" lang="en-US">
                <a:solidFill>
                  <a:srgbClr val="0D0D0D"/>
                </a:solidFill>
                <a:latin typeface="Arial"/>
                <a:ea typeface="Arial"/>
                <a:cs typeface="Arial"/>
                <a:sym typeface="Arial"/>
              </a:rPr>
              <a:t>E-commerce Customers</a:t>
            </a:r>
            <a:endParaRPr/>
          </a:p>
          <a:p>
            <a:pPr indent="-228600" lvl="0" marL="228600" rtl="0" algn="l">
              <a:lnSpc>
                <a:spcPct val="90000"/>
              </a:lnSpc>
              <a:spcBef>
                <a:spcPts val="1000"/>
              </a:spcBef>
              <a:spcAft>
                <a:spcPts val="0"/>
              </a:spcAft>
              <a:buClr>
                <a:srgbClr val="0D0D0D"/>
              </a:buClr>
              <a:buSzPts val="2800"/>
              <a:buChar char="•"/>
            </a:pPr>
            <a:r>
              <a:rPr b="1" i="0" lang="en-US">
                <a:solidFill>
                  <a:srgbClr val="0D0D0D"/>
                </a:solidFill>
                <a:latin typeface="Arial"/>
                <a:ea typeface="Arial"/>
                <a:cs typeface="Arial"/>
                <a:sym typeface="Arial"/>
              </a:rPr>
              <a:t>E-commerce Retailers</a:t>
            </a:r>
            <a:endParaRPr b="1">
              <a:solidFill>
                <a:srgbClr val="0D0D0D"/>
              </a:solidFill>
              <a:latin typeface="Arial"/>
              <a:ea typeface="Arial"/>
              <a:cs typeface="Arial"/>
              <a:sym typeface="Arial"/>
            </a:endParaRPr>
          </a:p>
          <a:p>
            <a:pPr indent="-228600" lvl="0" marL="228600" rtl="0" algn="l">
              <a:lnSpc>
                <a:spcPct val="90000"/>
              </a:lnSpc>
              <a:spcBef>
                <a:spcPts val="1000"/>
              </a:spcBef>
              <a:spcAft>
                <a:spcPts val="0"/>
              </a:spcAft>
              <a:buClr>
                <a:srgbClr val="0D0D0D"/>
              </a:buClr>
              <a:buSzPts val="2800"/>
              <a:buChar char="•"/>
            </a:pPr>
            <a:r>
              <a:rPr b="1" i="0" lang="en-US">
                <a:solidFill>
                  <a:srgbClr val="0D0D0D"/>
                </a:solidFill>
                <a:latin typeface="Arial"/>
                <a:ea typeface="Arial"/>
                <a:cs typeface="Arial"/>
                <a:sym typeface="Arial"/>
              </a:rPr>
              <a:t>E-commerce Platform Administrators</a:t>
            </a:r>
            <a:endParaRPr/>
          </a:p>
          <a:p>
            <a:pPr indent="-228600" lvl="0" marL="228600" rtl="0" algn="l">
              <a:lnSpc>
                <a:spcPct val="90000"/>
              </a:lnSpc>
              <a:spcBef>
                <a:spcPts val="1000"/>
              </a:spcBef>
              <a:spcAft>
                <a:spcPts val="0"/>
              </a:spcAft>
              <a:buClr>
                <a:srgbClr val="0D0D0D"/>
              </a:buClr>
              <a:buSzPts val="2800"/>
              <a:buChar char="•"/>
            </a:pPr>
            <a:r>
              <a:rPr b="1" i="0" lang="en-US">
                <a:solidFill>
                  <a:srgbClr val="0D0D0D"/>
                </a:solidFill>
                <a:latin typeface="Arial"/>
                <a:ea typeface="Arial"/>
                <a:cs typeface="Arial"/>
                <a:sym typeface="Arial"/>
              </a:rPr>
              <a:t>Marketing and Sales Teams</a:t>
            </a:r>
            <a:endParaRPr b="1">
              <a:solidFill>
                <a:srgbClr val="0D0D0D"/>
              </a:solidFill>
              <a:latin typeface="Arial"/>
              <a:ea typeface="Arial"/>
              <a:cs typeface="Arial"/>
              <a:sym typeface="Arial"/>
            </a:endParaRPr>
          </a:p>
          <a:p>
            <a:pPr indent="-228600" lvl="0" marL="228600" rtl="0" algn="l">
              <a:lnSpc>
                <a:spcPct val="90000"/>
              </a:lnSpc>
              <a:spcBef>
                <a:spcPts val="1000"/>
              </a:spcBef>
              <a:spcAft>
                <a:spcPts val="0"/>
              </a:spcAft>
              <a:buClr>
                <a:srgbClr val="0D0D0D"/>
              </a:buClr>
              <a:buSzPts val="2800"/>
              <a:buChar char="•"/>
            </a:pPr>
            <a:r>
              <a:rPr b="1" i="0" lang="en-US">
                <a:solidFill>
                  <a:srgbClr val="0D0D0D"/>
                </a:solidFill>
                <a:latin typeface="Arial"/>
                <a:ea typeface="Arial"/>
                <a:cs typeface="Arial"/>
                <a:sym typeface="Arial"/>
              </a:rPr>
              <a:t>Product Managers and Developers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PROPOSED SOLUTION</a:t>
            </a:r>
            <a:endParaRPr/>
          </a:p>
        </p:txBody>
      </p:sp>
      <p:sp>
        <p:nvSpPr>
          <p:cNvPr id="119" name="Google Shape;119;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D0D0D"/>
              </a:buClr>
              <a:buSzPts val="2800"/>
              <a:buChar char="•"/>
            </a:pPr>
            <a:r>
              <a:rPr b="0" i="0" lang="en-US">
                <a:solidFill>
                  <a:srgbClr val="0D0D0D"/>
                </a:solidFill>
                <a:latin typeface="Arial"/>
                <a:ea typeface="Arial"/>
                <a:cs typeface="Arial"/>
                <a:sym typeface="Arial"/>
              </a:rPr>
              <a:t>Our proposed system is a hybrid recommender system leveraging collaborative filtering and content-based filtering techniques.</a:t>
            </a:r>
            <a:endParaRPr/>
          </a:p>
          <a:p>
            <a:pPr indent="-228600" lvl="0" marL="228600" rtl="0" algn="l">
              <a:lnSpc>
                <a:spcPct val="90000"/>
              </a:lnSpc>
              <a:spcBef>
                <a:spcPts val="1000"/>
              </a:spcBef>
              <a:spcAft>
                <a:spcPts val="0"/>
              </a:spcAft>
              <a:buClr>
                <a:srgbClr val="0D0D0D"/>
              </a:buClr>
              <a:buSzPts val="2800"/>
              <a:buChar char="•"/>
            </a:pPr>
            <a:r>
              <a:rPr b="0" i="0" lang="en-US">
                <a:solidFill>
                  <a:srgbClr val="0D0D0D"/>
                </a:solidFill>
                <a:latin typeface="Arial"/>
                <a:ea typeface="Arial"/>
                <a:cs typeface="Arial"/>
                <a:sym typeface="Arial"/>
              </a:rPr>
              <a:t> It integrates user browsing history, purchase behavior, demographic data, and item attributes to generate personalized future purchase predictions in e-commerce.</a:t>
            </a:r>
            <a:endParaRPr/>
          </a:p>
          <a:p>
            <a:pPr indent="-228600" lvl="0" marL="228600" rtl="0" algn="l">
              <a:lnSpc>
                <a:spcPct val="90000"/>
              </a:lnSpc>
              <a:spcBef>
                <a:spcPts val="1000"/>
              </a:spcBef>
              <a:spcAft>
                <a:spcPts val="0"/>
              </a:spcAft>
              <a:buClr>
                <a:srgbClr val="0D0D0D"/>
              </a:buClr>
              <a:buSzPts val="2800"/>
              <a:buChar char="•"/>
            </a:pPr>
            <a:r>
              <a:rPr b="0" i="0" lang="en-US">
                <a:solidFill>
                  <a:srgbClr val="0D0D0D"/>
                </a:solidFill>
                <a:latin typeface="Arial"/>
                <a:ea typeface="Arial"/>
                <a:cs typeface="Arial"/>
                <a:sym typeface="Arial"/>
              </a:rPr>
              <a:t> By continuously learning and adapting to user preferences, the system aims to enhance user experience, increase conversion rates, and foster long-term customer loyalty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0D0D"/>
              </a:buClr>
              <a:buSzPts val="4400"/>
              <a:buFont typeface="Arial"/>
              <a:buNone/>
            </a:pPr>
            <a:r>
              <a:rPr b="0" i="0" lang="en-US">
                <a:solidFill>
                  <a:srgbClr val="0D0D0D"/>
                </a:solidFill>
                <a:latin typeface="Arial"/>
                <a:ea typeface="Arial"/>
                <a:cs typeface="Arial"/>
                <a:sym typeface="Arial"/>
              </a:rPr>
              <a:t>UNIQUE ASPECTS</a:t>
            </a:r>
            <a:endParaRPr/>
          </a:p>
        </p:txBody>
      </p:sp>
      <p:sp>
        <p:nvSpPr>
          <p:cNvPr id="125" name="Google Shape;125;p8"/>
          <p:cNvSpPr/>
          <p:nvPr/>
        </p:nvSpPr>
        <p:spPr>
          <a:xfrm>
            <a:off x="0" y="-392545"/>
            <a:ext cx="65" cy="785088"/>
          </a:xfrm>
          <a:prstGeom prst="rect">
            <a:avLst/>
          </a:prstGeom>
          <a:noFill/>
          <a:ln>
            <a:noFill/>
          </a:ln>
        </p:spPr>
        <p:txBody>
          <a:bodyPr anchorCtr="0" anchor="ctr" bIns="0" lIns="0" spcFirstLastPara="1" rIns="0" wrap="square" tIns="198375">
            <a:spAutoFit/>
          </a:bodyPr>
          <a:lstStyle/>
          <a:p>
            <a:pPr indent="0" lvl="0" marL="0" marR="0" rtl="0" algn="l">
              <a:lnSpc>
                <a:spcPct val="100000"/>
              </a:lnSpc>
              <a:spcBef>
                <a:spcPts val="0"/>
              </a:spcBef>
              <a:spcAft>
                <a:spcPts val="0"/>
              </a:spcAft>
              <a:buNone/>
            </a:pPr>
            <a:r>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1200"/>
              <a:buFont typeface="Arial"/>
              <a:buNone/>
            </a:pPr>
            <a:br>
              <a:rPr b="0" i="0" lang="en-US" sz="1200" u="none" cap="none" strike="noStrike">
                <a:solidFill>
                  <a:srgbClr val="0D0D0D"/>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descr="User" id="126" name="Google Shape;126;p8"/>
          <p:cNvPicPr preferRelativeResize="0"/>
          <p:nvPr/>
        </p:nvPicPr>
        <p:blipFill rotWithShape="1">
          <a:blip r:embed="rId3">
            <a:alphaModFix/>
          </a:blip>
          <a:srcRect b="0" l="0" r="0" t="0"/>
          <a:stretch/>
        </p:blipFill>
        <p:spPr>
          <a:xfrm>
            <a:off x="127000" y="-84138"/>
            <a:ext cx="228600" cy="228601"/>
          </a:xfrm>
          <a:prstGeom prst="rect">
            <a:avLst/>
          </a:prstGeom>
          <a:noFill/>
          <a:ln>
            <a:noFill/>
          </a:ln>
        </p:spPr>
      </p:pic>
      <p:sp>
        <p:nvSpPr>
          <p:cNvPr id="127" name="Google Shape;127;p8"/>
          <p:cNvSpPr txBox="1"/>
          <p:nvPr>
            <p:ph idx="1" type="body"/>
          </p:nvPr>
        </p:nvSpPr>
        <p:spPr>
          <a:xfrm>
            <a:off x="355600" y="1392865"/>
            <a:ext cx="10998200" cy="478409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0D0D0D"/>
              </a:buClr>
              <a:buSzPct val="100000"/>
              <a:buFont typeface="Calibri"/>
              <a:buAutoNum type="arabicPeriod"/>
            </a:pPr>
            <a:r>
              <a:rPr b="0" i="0" lang="en-US">
                <a:solidFill>
                  <a:srgbClr val="0D0D0D"/>
                </a:solidFill>
                <a:latin typeface="Arial"/>
                <a:ea typeface="Arial"/>
                <a:cs typeface="Arial"/>
                <a:sym typeface="Arial"/>
              </a:rPr>
              <a:t>Integration of Diverse Data: Our hybrid recommender system incorporates a wide range of data sources, including user behavior, demographic information, and item attributes, to create comprehensive user profiles and improve recommendation accuracy.</a:t>
            </a:r>
            <a:endParaRPr/>
          </a:p>
          <a:p>
            <a:pPr indent="-228600" lvl="0" marL="228600" rtl="0" algn="l">
              <a:lnSpc>
                <a:spcPct val="90000"/>
              </a:lnSpc>
              <a:spcBef>
                <a:spcPts val="1000"/>
              </a:spcBef>
              <a:spcAft>
                <a:spcPts val="0"/>
              </a:spcAft>
              <a:buClr>
                <a:srgbClr val="0D0D0D"/>
              </a:buClr>
              <a:buSzPct val="100000"/>
              <a:buFont typeface="Calibri"/>
              <a:buAutoNum type="arabicPeriod"/>
            </a:pPr>
            <a:r>
              <a:rPr b="0" i="0" lang="en-US">
                <a:solidFill>
                  <a:srgbClr val="0D0D0D"/>
                </a:solidFill>
                <a:latin typeface="Arial"/>
                <a:ea typeface="Arial"/>
                <a:cs typeface="Arial"/>
                <a:sym typeface="Arial"/>
              </a:rPr>
              <a:t>Adaptive Learning: The system continuously learns and adapts to evolving user preferences and market dynamics, ensuring personalized recommendations that remain relevant over time and across changing contexts.</a:t>
            </a:r>
            <a:endParaRPr/>
          </a:p>
          <a:p>
            <a:pPr indent="-228600" lvl="0" marL="228600" rtl="0" algn="l">
              <a:lnSpc>
                <a:spcPct val="90000"/>
              </a:lnSpc>
              <a:spcBef>
                <a:spcPts val="1000"/>
              </a:spcBef>
              <a:spcAft>
                <a:spcPts val="0"/>
              </a:spcAft>
              <a:buClr>
                <a:srgbClr val="0D0D0D"/>
              </a:buClr>
              <a:buSzPct val="100000"/>
              <a:buFont typeface="Calibri"/>
              <a:buAutoNum type="arabicPeriod"/>
            </a:pPr>
            <a:r>
              <a:rPr b="0" i="0" lang="en-US">
                <a:solidFill>
                  <a:srgbClr val="0D0D0D"/>
                </a:solidFill>
                <a:latin typeface="Arial"/>
                <a:ea typeface="Arial"/>
                <a:cs typeface="Arial"/>
                <a:sym typeface="Arial"/>
              </a:rPr>
              <a:t>Cold Start Handling: We employ innovative techniques to address the cold start problem for new users and items, leveraging auxiliary information and hybrid recommendation strategies to provide effective recommendations from the outset.</a:t>
            </a:r>
            <a:endParaRPr/>
          </a:p>
          <a:p>
            <a:pPr indent="-228600" lvl="0" marL="228600" rtl="0" algn="l">
              <a:lnSpc>
                <a:spcPct val="90000"/>
              </a:lnSpc>
              <a:spcBef>
                <a:spcPts val="1000"/>
              </a:spcBef>
              <a:spcAft>
                <a:spcPts val="0"/>
              </a:spcAft>
              <a:buClr>
                <a:srgbClr val="0D0D0D"/>
              </a:buClr>
              <a:buSzPct val="100000"/>
              <a:buFont typeface="Calibri"/>
              <a:buAutoNum type="arabicPeriod"/>
            </a:pPr>
            <a:r>
              <a:rPr b="0" i="0" lang="en-US">
                <a:solidFill>
                  <a:srgbClr val="0D0D0D"/>
                </a:solidFill>
                <a:latin typeface="Arial"/>
                <a:ea typeface="Arial"/>
                <a:cs typeface="Arial"/>
                <a:sym typeface="Arial"/>
              </a:rPr>
              <a:t>Evaluation and Optimization: Robust evaluation metrics and optimization methodologies ensure the effectiveness and performance of our system, enabling fine-tuning to meet specific business objectives and enhance overall user satisfaction.</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MODELLING APPROACH</a:t>
            </a:r>
            <a:endParaRPr/>
          </a:p>
        </p:txBody>
      </p:sp>
      <p:sp>
        <p:nvSpPr>
          <p:cNvPr id="133" name="Google Shape;13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0D0D0D"/>
              </a:buClr>
              <a:buSzPct val="100000"/>
              <a:buChar char="•"/>
            </a:pPr>
            <a:r>
              <a:rPr b="0" i="0" lang="en-US">
                <a:solidFill>
                  <a:srgbClr val="0D0D0D"/>
                </a:solidFill>
                <a:latin typeface="Arial"/>
                <a:ea typeface="Arial"/>
                <a:cs typeface="Arial"/>
                <a:sym typeface="Arial"/>
              </a:rPr>
              <a:t>Our hybrid recommender system for personalized future purchase prediction in e-commerce adopts a collaborative filtering and content-based filtering approach.</a:t>
            </a:r>
            <a:endParaRPr/>
          </a:p>
          <a:p>
            <a:pPr indent="-228600" lvl="0" marL="228600" rtl="0" algn="l">
              <a:lnSpc>
                <a:spcPct val="90000"/>
              </a:lnSpc>
              <a:spcBef>
                <a:spcPts val="1000"/>
              </a:spcBef>
              <a:spcAft>
                <a:spcPts val="0"/>
              </a:spcAft>
              <a:buClr>
                <a:srgbClr val="0D0D0D"/>
              </a:buClr>
              <a:buSzPct val="100000"/>
              <a:buChar char="•"/>
            </a:pPr>
            <a:r>
              <a:rPr b="0" i="0" lang="en-US">
                <a:solidFill>
                  <a:srgbClr val="0D0D0D"/>
                </a:solidFill>
                <a:latin typeface="Arial"/>
                <a:ea typeface="Arial"/>
                <a:cs typeface="Arial"/>
                <a:sym typeface="Arial"/>
              </a:rPr>
              <a:t> By leveraging user-item interactions and item attributes, we create a unified model that captures both user preferences and item characteristics. </a:t>
            </a:r>
            <a:endParaRPr/>
          </a:p>
          <a:p>
            <a:pPr indent="-228600" lvl="0" marL="228600" rtl="0" algn="l">
              <a:lnSpc>
                <a:spcPct val="90000"/>
              </a:lnSpc>
              <a:spcBef>
                <a:spcPts val="1000"/>
              </a:spcBef>
              <a:spcAft>
                <a:spcPts val="0"/>
              </a:spcAft>
              <a:buClr>
                <a:srgbClr val="0D0D0D"/>
              </a:buClr>
              <a:buSzPct val="100000"/>
              <a:buChar char="•"/>
            </a:pPr>
            <a:r>
              <a:rPr b="0" i="0" lang="en-US">
                <a:solidFill>
                  <a:srgbClr val="0D0D0D"/>
                </a:solidFill>
                <a:latin typeface="Arial"/>
                <a:ea typeface="Arial"/>
                <a:cs typeface="Arial"/>
                <a:sym typeface="Arial"/>
              </a:rPr>
              <a:t>This hybrid model allows us to provide more accurate and diverse recommendations by combining the strengths of collaborative and content-based filtering techniques. </a:t>
            </a:r>
            <a:endParaRPr/>
          </a:p>
          <a:p>
            <a:pPr indent="-228600" lvl="0" marL="228600" rtl="0" algn="l">
              <a:lnSpc>
                <a:spcPct val="90000"/>
              </a:lnSpc>
              <a:spcBef>
                <a:spcPts val="1000"/>
              </a:spcBef>
              <a:spcAft>
                <a:spcPts val="0"/>
              </a:spcAft>
              <a:buClr>
                <a:srgbClr val="0D0D0D"/>
              </a:buClr>
              <a:buSzPct val="100000"/>
              <a:buChar char="•"/>
            </a:pPr>
            <a:r>
              <a:rPr b="0" i="0" lang="en-US">
                <a:solidFill>
                  <a:srgbClr val="0D0D0D"/>
                </a:solidFill>
                <a:latin typeface="Arial"/>
                <a:ea typeface="Arial"/>
                <a:cs typeface="Arial"/>
                <a:sym typeface="Arial"/>
              </a:rPr>
              <a:t>Additionally, we employ adaptive learning algorithms to continuously update user preferences and adapt to changing market dynamics, ensuring the relevance and effectiveness of our recommendations over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2024-04-01T12:32:55Z</dcterms:created>
  <dc:creator>Dharshini (00004446522)</dc:creator>
</cp:coreProperties>
</file>