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9" r:id="rId1"/>
  </p:sldMasterIdLst>
  <p:notesMasterIdLst>
    <p:notesMasterId r:id="rId47"/>
  </p:notesMasterIdLst>
  <p:handoutMasterIdLst>
    <p:handoutMasterId r:id="rId48"/>
  </p:handoutMasterIdLst>
  <p:sldIdLst>
    <p:sldId id="292" r:id="rId2"/>
    <p:sldId id="392" r:id="rId3"/>
    <p:sldId id="378" r:id="rId4"/>
    <p:sldId id="393" r:id="rId5"/>
    <p:sldId id="394" r:id="rId6"/>
    <p:sldId id="395" r:id="rId7"/>
    <p:sldId id="375" r:id="rId8"/>
    <p:sldId id="396" r:id="rId9"/>
    <p:sldId id="376" r:id="rId10"/>
    <p:sldId id="398" r:id="rId11"/>
    <p:sldId id="399" r:id="rId12"/>
    <p:sldId id="397" r:id="rId13"/>
    <p:sldId id="424" r:id="rId14"/>
    <p:sldId id="358" r:id="rId15"/>
    <p:sldId id="377" r:id="rId16"/>
    <p:sldId id="359" r:id="rId17"/>
    <p:sldId id="360" r:id="rId18"/>
    <p:sldId id="400" r:id="rId19"/>
    <p:sldId id="425" r:id="rId20"/>
    <p:sldId id="401" r:id="rId21"/>
    <p:sldId id="402" r:id="rId22"/>
    <p:sldId id="403" r:id="rId23"/>
    <p:sldId id="404" r:id="rId24"/>
    <p:sldId id="405" r:id="rId25"/>
    <p:sldId id="362" r:id="rId26"/>
    <p:sldId id="370" r:id="rId27"/>
    <p:sldId id="426" r:id="rId28"/>
    <p:sldId id="406" r:id="rId29"/>
    <p:sldId id="408" r:id="rId30"/>
    <p:sldId id="409" r:id="rId31"/>
    <p:sldId id="410" r:id="rId32"/>
    <p:sldId id="411" r:id="rId33"/>
    <p:sldId id="412" r:id="rId34"/>
    <p:sldId id="413" r:id="rId35"/>
    <p:sldId id="414" r:id="rId36"/>
    <p:sldId id="415" r:id="rId37"/>
    <p:sldId id="416" r:id="rId38"/>
    <p:sldId id="418" r:id="rId39"/>
    <p:sldId id="419" r:id="rId40"/>
    <p:sldId id="420" r:id="rId41"/>
    <p:sldId id="421" r:id="rId42"/>
    <p:sldId id="422" r:id="rId43"/>
    <p:sldId id="423" r:id="rId44"/>
    <p:sldId id="417" r:id="rId45"/>
    <p:sldId id="428" r:id="rId46"/>
  </p:sldIdLst>
  <p:sldSz cx="10080625" cy="7559675"/>
  <p:notesSz cx="6669088" cy="9775825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31800" indent="-2159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647700" indent="-2159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863600" indent="-2159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079500" indent="-2159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33">
          <p15:clr>
            <a:srgbClr val="A4A3A4"/>
          </p15:clr>
        </p15:guide>
        <p15:guide id="2" pos="19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900CC"/>
    <a:srgbClr val="990000"/>
    <a:srgbClr val="00CC00"/>
    <a:srgbClr val="777777"/>
    <a:srgbClr val="660066"/>
    <a:srgbClr val="669900"/>
    <a:srgbClr val="C8C8C8"/>
    <a:srgbClr val="1D0A42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83" autoAdjust="0"/>
    <p:restoredTop sz="93979" autoAdjust="0"/>
  </p:normalViewPr>
  <p:slideViewPr>
    <p:cSldViewPr>
      <p:cViewPr varScale="1">
        <p:scale>
          <a:sx n="98" d="100"/>
          <a:sy n="98" d="100"/>
        </p:scale>
        <p:origin x="1290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633"/>
        <p:guide pos="19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890458" cy="48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88" tIns="41194" rIns="82388" bIns="41194" numCol="1" anchor="t" anchorCtr="0" compatLnSpc="1">
            <a:prstTxWarp prst="textNoShape">
              <a:avLst/>
            </a:prstTxWarp>
          </a:bodyPr>
          <a:lstStyle>
            <a:lvl1pPr defTabSz="404255" hangingPunct="0">
              <a:lnSpc>
                <a:spcPct val="95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 sz="11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endParaRPr lang="da-DK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7073" y="0"/>
            <a:ext cx="2890458" cy="48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88" tIns="41194" rIns="82388" bIns="41194" numCol="1" anchor="t" anchorCtr="0" compatLnSpc="1">
            <a:prstTxWarp prst="textNoShape">
              <a:avLst/>
            </a:prstTxWarp>
          </a:bodyPr>
          <a:lstStyle>
            <a:lvl1pPr algn="r" defTabSz="404255" hangingPunct="0">
              <a:lnSpc>
                <a:spcPct val="95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 sz="11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endParaRPr lang="da-DK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285159"/>
            <a:ext cx="2890458" cy="48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88" tIns="41194" rIns="82388" bIns="41194" numCol="1" anchor="b" anchorCtr="0" compatLnSpc="1">
            <a:prstTxWarp prst="textNoShape">
              <a:avLst/>
            </a:prstTxWarp>
          </a:bodyPr>
          <a:lstStyle>
            <a:lvl1pPr defTabSz="404255" hangingPunct="0">
              <a:lnSpc>
                <a:spcPct val="95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 sz="11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endParaRPr lang="da-DK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7073" y="9285159"/>
            <a:ext cx="2890458" cy="48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88" tIns="41194" rIns="82388" bIns="41194" numCol="1" anchor="b" anchorCtr="0" compatLnSpc="1">
            <a:prstTxWarp prst="textNoShape">
              <a:avLst/>
            </a:prstTxWarp>
          </a:bodyPr>
          <a:lstStyle>
            <a:lvl1pPr algn="r" defTabSz="404255" hangingPunct="0">
              <a:lnSpc>
                <a:spcPct val="95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 sz="11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fld id="{F43BA1DA-1AC4-4F74-902A-464D8C5BD29A}" type="slidenum">
              <a:rPr lang="da-DK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257929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81088" y="939800"/>
            <a:ext cx="4506912" cy="3381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031528" y="4650393"/>
            <a:ext cx="4609150" cy="375344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41834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example: some kind of network</a:t>
            </a:r>
            <a:r>
              <a:rPr lang="en-US" baseline="0" dirty="0"/>
              <a:t> class that handles connections. You want to use the same connection always, instead of creating a new connection between a client and server, every time something new from the server is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2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side I - corpo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4"/>
          <p:cNvSpPr/>
          <p:nvPr userDrawn="1"/>
        </p:nvSpPr>
        <p:spPr>
          <a:xfrm>
            <a:off x="0" y="0"/>
            <a:ext cx="10080625" cy="755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3285" y="2152641"/>
            <a:ext cx="6580912" cy="1816189"/>
          </a:xfrm>
        </p:spPr>
        <p:txBody>
          <a:bodyPr tIns="0" anchor="b" anchorCtr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3285" y="4086609"/>
            <a:ext cx="6580912" cy="124105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subtitle</a:t>
            </a:r>
            <a:endParaRPr lang="da-DK" dirty="0"/>
          </a:p>
        </p:txBody>
      </p:sp>
      <p:sp>
        <p:nvSpPr>
          <p:cNvPr id="11" name="AutoShape 4"/>
          <p:cNvSpPr>
            <a:spLocks/>
          </p:cNvSpPr>
          <p:nvPr userDrawn="1"/>
        </p:nvSpPr>
        <p:spPr bwMode="gray">
          <a:xfrm>
            <a:off x="-2569159" y="3492893"/>
            <a:ext cx="2481654" cy="118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Indsæt hjælpelinjer til </a:t>
            </a:r>
            <a:b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placering af objekter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1. </a:t>
            </a:r>
            <a:r>
              <a:rPr lang="da-DK" altLang="da-DK" sz="1102" noProof="1">
                <a:solidFill>
                  <a:schemeClr val="tx1"/>
                </a:solidFill>
                <a:latin typeface="+mn-lt"/>
                <a:cs typeface="Arial" charset="0"/>
              </a:rPr>
              <a:t>Højre klik udenfor slidet </a:t>
            </a:r>
            <a:br>
              <a:rPr lang="da-DK" altLang="da-DK" sz="1102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102" noProof="1">
                <a:solidFill>
                  <a:schemeClr val="tx1"/>
                </a:solidFill>
                <a:latin typeface="+mn-lt"/>
                <a:cs typeface="Arial" charset="0"/>
              </a:rPr>
              <a:t>og vælg </a:t>
            </a: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’Gitter og hjælpelinjer’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2. </a:t>
            </a:r>
            <a:r>
              <a:rPr lang="da-DK" altLang="da-DK" sz="1102" noProof="1">
                <a:solidFill>
                  <a:schemeClr val="tx1"/>
                </a:solidFill>
                <a:latin typeface="+mn-lt"/>
                <a:cs typeface="Arial" charset="0"/>
              </a:rPr>
              <a:t>Sæt kryds ved </a:t>
            </a: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’Vis tegne-</a:t>
            </a:r>
            <a:b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hjælpelinjer på skærmen’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3.</a:t>
            </a:r>
            <a:r>
              <a:rPr lang="da-DK" altLang="da-DK" sz="1102" noProof="1">
                <a:solidFill>
                  <a:schemeClr val="tx1"/>
                </a:solidFill>
                <a:latin typeface="+mn-lt"/>
                <a:cs typeface="Arial" charset="0"/>
              </a:rPr>
              <a:t> Vælg </a:t>
            </a: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’OK’</a:t>
            </a:r>
          </a:p>
        </p:txBody>
      </p:sp>
      <p:sp>
        <p:nvSpPr>
          <p:cNvPr id="18" name="TextBox 3"/>
          <p:cNvSpPr txBox="1"/>
          <p:nvPr userDrawn="1"/>
        </p:nvSpPr>
        <p:spPr>
          <a:xfrm>
            <a:off x="-2569159" y="2112160"/>
            <a:ext cx="2436151" cy="1017586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61"/>
              </a:spcBef>
              <a:defRPr/>
            </a:pPr>
            <a: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9" name="AutoShape 4"/>
          <p:cNvSpPr>
            <a:spLocks/>
          </p:cNvSpPr>
          <p:nvPr userDrawn="1"/>
        </p:nvSpPr>
        <p:spPr bwMode="gray">
          <a:xfrm>
            <a:off x="-2421766" y="643972"/>
            <a:ext cx="2334261" cy="118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102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 nyt ikon </a:t>
            </a:r>
            <a:br>
              <a:rPr lang="da-DK" altLang="da-DK" sz="1102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102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1. </a:t>
            </a:r>
            <a:r>
              <a:rPr lang="da-DK" altLang="da-DK" sz="1102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på ikonet</a:t>
            </a:r>
            <a:br>
              <a:rPr lang="da-DK" altLang="da-DK" sz="1102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102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2. </a:t>
            </a:r>
            <a:r>
              <a:rPr lang="da-DK" altLang="da-DK" sz="1102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</a:t>
            </a:r>
            <a:r>
              <a:rPr lang="da-DK" altLang="da-DK" sz="1102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</a:t>
            </a:r>
            <a: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Skift billede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3. </a:t>
            </a:r>
            <a:r>
              <a:rPr lang="da-DK" altLang="da-DK" sz="1102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 det nye ikon</a:t>
            </a:r>
            <a:br>
              <a:rPr lang="da-DK" altLang="da-DK" sz="1102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4.</a:t>
            </a:r>
            <a:r>
              <a:rPr lang="da-DK" altLang="da-DK" sz="1102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Tryk </a:t>
            </a:r>
            <a: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</a:t>
            </a:r>
            <a:b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5. </a:t>
            </a:r>
            <a:r>
              <a:rPr lang="da-DK" altLang="da-DK" sz="1102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og vælg </a:t>
            </a:r>
            <a: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Nulstil</a:t>
            </a:r>
            <a:r>
              <a:rPr lang="da-DK" altLang="da-DK" sz="1102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hvis  pladsholderen forandrer sig</a:t>
            </a:r>
            <a:endParaRPr lang="da-DK" altLang="da-DK" sz="1102" b="0" kern="1200" noProof="1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 userDrawn="1"/>
        </p:nvSpPr>
        <p:spPr bwMode="auto">
          <a:xfrm>
            <a:off x="-2612912" y="6541875"/>
            <a:ext cx="2514906" cy="1017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Generer titlen til alle slides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1. </a:t>
            </a:r>
            <a:r>
              <a:rPr lang="da-DK" altLang="da-DK" sz="1102" dirty="0">
                <a:solidFill>
                  <a:schemeClr val="tx1"/>
                </a:solidFill>
                <a:latin typeface="+mn-lt"/>
              </a:rPr>
              <a:t>Vælg </a:t>
            </a: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’Indsæt’</a:t>
            </a:r>
            <a:r>
              <a:rPr lang="da-DK" altLang="da-DK" sz="1102" dirty="0">
                <a:solidFill>
                  <a:schemeClr val="tx1"/>
                </a:solidFill>
                <a:latin typeface="+mn-lt"/>
              </a:rPr>
              <a:t> i topmenuen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2. </a:t>
            </a:r>
            <a:r>
              <a:rPr lang="da-DK" altLang="da-DK" sz="1102" dirty="0">
                <a:solidFill>
                  <a:schemeClr val="tx1"/>
                </a:solidFill>
                <a:latin typeface="+mn-lt"/>
              </a:rPr>
              <a:t>Vælg </a:t>
            </a: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’Sidehoved og Sidefod’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3. </a:t>
            </a:r>
            <a:r>
              <a:rPr lang="da-DK" altLang="da-DK" sz="1102" dirty="0">
                <a:solidFill>
                  <a:schemeClr val="tx1"/>
                </a:solidFill>
                <a:latin typeface="+mn-lt"/>
              </a:rPr>
              <a:t>Skriv titel på præsentation </a:t>
            </a:r>
            <a:br>
              <a:rPr lang="da-DK" altLang="da-DK" sz="1102" dirty="0">
                <a:solidFill>
                  <a:schemeClr val="tx1"/>
                </a:solidFill>
                <a:latin typeface="+mn-lt"/>
              </a:rPr>
            </a:br>
            <a:r>
              <a:rPr lang="da-DK" altLang="da-DK" sz="1102" dirty="0">
                <a:solidFill>
                  <a:schemeClr val="tx1"/>
                </a:solidFill>
                <a:latin typeface="+mn-lt"/>
              </a:rPr>
              <a:t>ind i tekstfeltet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4. </a:t>
            </a:r>
            <a:r>
              <a:rPr lang="da-DK" altLang="da-DK" sz="1102" dirty="0">
                <a:solidFill>
                  <a:schemeClr val="tx1"/>
                </a:solidFill>
                <a:latin typeface="+mn-lt"/>
              </a:rPr>
              <a:t>Tryk </a:t>
            </a: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’Anvend på alle’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35289" y="643973"/>
            <a:ext cx="2182276" cy="5049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l" defTabSz="1007943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da-DK" sz="1764" kern="1200" spc="-11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Life is great</a:t>
            </a:r>
          </a:p>
          <a:p>
            <a:pPr marL="0" lvl="0" indent="0" algn="l" defTabSz="1007943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da-DK" sz="1764" kern="1200" spc="-11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VIA University College</a:t>
            </a:r>
          </a:p>
        </p:txBody>
      </p:sp>
      <p:pic>
        <p:nvPicPr>
          <p:cNvPr id="15" name="Picture 1" descr="cid:image001.jpg@01CF78C4.0E36819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12" y="1328185"/>
            <a:ext cx="693043" cy="69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812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31799" y="395460"/>
            <a:ext cx="9648825" cy="936105"/>
          </a:xfrm>
          <a:prstGeom prst="rect">
            <a:avLst/>
          </a:prstGeom>
        </p:spPr>
        <p:txBody>
          <a:bodyPr vert="horz" lIns="0" tIns="108000" rIns="0" bIns="0" rtlCol="0" anchor="t" anchorCtr="0">
            <a:noAutofit/>
          </a:bodyPr>
          <a:lstStyle/>
          <a:p>
            <a:endParaRPr lang="da-DK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31799" y="1475581"/>
            <a:ext cx="9648825" cy="5472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68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-conde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31800" y="395460"/>
            <a:ext cx="9648824" cy="936105"/>
          </a:xfrm>
          <a:prstGeom prst="rect">
            <a:avLst/>
          </a:prstGeom>
        </p:spPr>
        <p:txBody>
          <a:bodyPr vert="horz" lIns="0" tIns="108000" rIns="0" bIns="0" rtlCol="0" anchor="t" anchorCtr="0">
            <a:noAutofit/>
          </a:bodyPr>
          <a:lstStyle/>
          <a:p>
            <a:endParaRPr lang="da-DK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31800" y="1475581"/>
            <a:ext cx="9648823" cy="54006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  <a:lvl3pPr>
              <a:lnSpc>
                <a:spcPct val="100000"/>
              </a:lnSpc>
              <a:spcBef>
                <a:spcPts val="0"/>
              </a:spcBef>
              <a:defRPr/>
            </a:lvl3pPr>
            <a:lvl4pPr>
              <a:lnSpc>
                <a:spcPct val="100000"/>
              </a:lnSpc>
              <a:spcBef>
                <a:spcPts val="0"/>
              </a:spcBef>
              <a:defRPr/>
            </a:lvl4pPr>
            <a:lvl5pPr>
              <a:lnSpc>
                <a:spcPct val="10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46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31800" y="1475580"/>
            <a:ext cx="9648825" cy="54726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95734" algn="l"/>
                <a:tab pos="593217" algn="l"/>
                <a:tab pos="888950" algn="l"/>
                <a:tab pos="1186433" algn="l"/>
                <a:tab pos="1482167" algn="l"/>
                <a:tab pos="1777900" algn="l"/>
                <a:tab pos="2075383" algn="l"/>
                <a:tab pos="2371117" algn="l"/>
                <a:tab pos="2670349" algn="l"/>
                <a:tab pos="2967833" algn="l"/>
                <a:tab pos="3261816" algn="l"/>
              </a:tabLst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516220" indent="0">
              <a:spcBef>
                <a:spcPts val="0"/>
              </a:spcBef>
              <a:buNone/>
              <a:defRPr/>
            </a:lvl2pPr>
            <a:lvl3pPr marL="1023693" indent="0">
              <a:spcBef>
                <a:spcPts val="0"/>
              </a:spcBef>
              <a:buNone/>
              <a:defRPr/>
            </a:lvl3pPr>
            <a:lvl4pPr marL="1527664" indent="0">
              <a:spcBef>
                <a:spcPts val="0"/>
              </a:spcBef>
              <a:buNone/>
              <a:defRPr/>
            </a:lvl4pPr>
            <a:lvl5pPr marL="1527664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31799" y="395460"/>
            <a:ext cx="9648825" cy="936105"/>
          </a:xfrm>
          <a:prstGeom prst="rect">
            <a:avLst/>
          </a:prstGeom>
        </p:spPr>
        <p:txBody>
          <a:bodyPr vert="horz" lIns="0" tIns="108000" rIns="0" bIns="0" rtlCol="0" anchor="t" anchorCtr="0">
            <a:noAutofit/>
          </a:bodyPr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0572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031" y="265988"/>
            <a:ext cx="6997180" cy="1259946"/>
          </a:xfrm>
        </p:spPr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</p:spTree>
    <p:extLst>
      <p:ext uri="{BB962C8B-B14F-4D97-AF65-F5344CB8AC3E}">
        <p14:creationId xmlns:p14="http://schemas.microsoft.com/office/powerpoint/2010/main" val="178714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0" y="395460"/>
            <a:ext cx="9648824" cy="936105"/>
          </a:xfrm>
          <a:prstGeom prst="rect">
            <a:avLst/>
          </a:prstGeom>
        </p:spPr>
        <p:txBody>
          <a:bodyPr vert="horz" lIns="0" tIns="108000" rIns="0" bIns="0" rtlCol="0" anchor="t" anchorCtr="0">
            <a:noAutofit/>
          </a:bodyPr>
          <a:lstStyle/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1800" y="1475581"/>
            <a:ext cx="9648824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302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</p:sldLayoutIdLst>
  <p:hf hdr="0"/>
  <p:txStyles>
    <p:titleStyle>
      <a:lvl1pPr algn="l" defTabSz="1007943" rtl="0" eaLnBrk="1" latinLnBrk="0" hangingPunct="1">
        <a:lnSpc>
          <a:spcPct val="73000"/>
        </a:lnSpc>
        <a:spcBef>
          <a:spcPct val="0"/>
        </a:spcBef>
        <a:buNone/>
        <a:defRPr sz="4000" kern="1200" spc="-276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91978" indent="-391978" algn="l" defTabSz="1007943" rtl="0" eaLnBrk="1" latinLnBrk="0" hangingPunct="1">
        <a:lnSpc>
          <a:spcPct val="80000"/>
        </a:lnSpc>
        <a:spcBef>
          <a:spcPct val="20000"/>
        </a:spcBef>
        <a:buFont typeface="VIA Type Office" panose="02000503000000020004" pitchFamily="2" charset="0"/>
        <a:buChar char="–"/>
        <a:defRPr sz="3200" kern="1200" spc="-11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88950" indent="-372730" algn="l" defTabSz="1007943" rtl="0" eaLnBrk="1" latinLnBrk="0" hangingPunct="1">
        <a:spcBef>
          <a:spcPts val="661"/>
        </a:spcBef>
        <a:buFont typeface="VIA Type Office" panose="02000503000000020004" pitchFamily="2" charset="0"/>
        <a:buChar char="–"/>
        <a:defRPr sz="2400" kern="1200" spc="-99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87672" indent="-363979" algn="l" defTabSz="1007943" rtl="0" eaLnBrk="1" latinLnBrk="0" hangingPunct="1">
        <a:lnSpc>
          <a:spcPct val="89000"/>
        </a:lnSpc>
        <a:spcBef>
          <a:spcPts val="661"/>
        </a:spcBef>
        <a:buFont typeface="VIA Type Office" panose="02000503000000020004" pitchFamily="2" charset="0"/>
        <a:buChar char="–"/>
        <a:defRPr sz="2000" kern="1200" spc="-55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74145" indent="-346480" algn="l" defTabSz="1007943" rtl="0" eaLnBrk="1" latinLnBrk="0" hangingPunct="1">
        <a:lnSpc>
          <a:spcPct val="97000"/>
        </a:lnSpc>
        <a:spcBef>
          <a:spcPts val="661"/>
        </a:spcBef>
        <a:buFont typeface="VIA Type Office" panose="02000503000000020004" pitchFamily="2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74145" indent="-346480" algn="l" defTabSz="1007943" rtl="0" eaLnBrk="1" latinLnBrk="0" hangingPunct="1">
        <a:lnSpc>
          <a:spcPct val="97000"/>
        </a:lnSpc>
        <a:spcBef>
          <a:spcPts val="661"/>
        </a:spcBef>
        <a:buFont typeface="VIA Type Office" panose="02000503000000020004" pitchFamily="2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771844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2.png"/><Relationship Id="rId5" Type="http://schemas.openxmlformats.org/officeDocument/2006/relationships/image" Target="../media/image12.png"/><Relationship Id="rId10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2.png"/><Relationship Id="rId5" Type="http://schemas.openxmlformats.org/officeDocument/2006/relationships/image" Target="../media/image12.png"/><Relationship Id="rId10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13.png"/><Relationship Id="rId12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2.png"/><Relationship Id="rId5" Type="http://schemas.openxmlformats.org/officeDocument/2006/relationships/image" Target="../media/image11.png"/><Relationship Id="rId10" Type="http://schemas.openxmlformats.org/officeDocument/2006/relationships/image" Target="../media/image21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Relationship Id="rId1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5.png"/><Relationship Id="rId5" Type="http://schemas.openxmlformats.org/officeDocument/2006/relationships/image" Target="../media/image12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1.png"/><Relationship Id="rId9" Type="http://schemas.openxmlformats.org/officeDocument/2006/relationships/image" Target="../media/image21.png"/><Relationship Id="rId1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8.png"/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12" Type="http://schemas.openxmlformats.org/officeDocument/2006/relationships/image" Target="../media/image26.png"/><Relationship Id="rId2" Type="http://schemas.openxmlformats.org/officeDocument/2006/relationships/image" Target="../media/image24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5.png"/><Relationship Id="rId5" Type="http://schemas.openxmlformats.org/officeDocument/2006/relationships/image" Target="../media/image12.png"/><Relationship Id="rId15" Type="http://schemas.openxmlformats.org/officeDocument/2006/relationships/image" Target="../media/image10.png"/><Relationship Id="rId10" Type="http://schemas.openxmlformats.org/officeDocument/2006/relationships/image" Target="../media/image22.png"/><Relationship Id="rId4" Type="http://schemas.openxmlformats.org/officeDocument/2006/relationships/image" Target="../media/image11.png"/><Relationship Id="rId9" Type="http://schemas.openxmlformats.org/officeDocument/2006/relationships/image" Target="../media/image21.png"/><Relationship Id="rId1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8.png"/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12" Type="http://schemas.openxmlformats.org/officeDocument/2006/relationships/image" Target="../media/image26.png"/><Relationship Id="rId17" Type="http://schemas.openxmlformats.org/officeDocument/2006/relationships/image" Target="../media/image30.png"/><Relationship Id="rId2" Type="http://schemas.openxmlformats.org/officeDocument/2006/relationships/image" Target="../media/image24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5.png"/><Relationship Id="rId5" Type="http://schemas.openxmlformats.org/officeDocument/2006/relationships/image" Target="../media/image12.png"/><Relationship Id="rId15" Type="http://schemas.openxmlformats.org/officeDocument/2006/relationships/image" Target="../media/image10.png"/><Relationship Id="rId10" Type="http://schemas.openxmlformats.org/officeDocument/2006/relationships/image" Target="../media/image22.png"/><Relationship Id="rId4" Type="http://schemas.openxmlformats.org/officeDocument/2006/relationships/image" Target="../media/image11.png"/><Relationship Id="rId9" Type="http://schemas.openxmlformats.org/officeDocument/2006/relationships/image" Target="../media/image21.png"/><Relationship Id="rId1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Software Development with UML and Java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285" y="4086609"/>
            <a:ext cx="6580912" cy="1241050"/>
          </a:xfrm>
        </p:spPr>
        <p:txBody>
          <a:bodyPr/>
          <a:lstStyle/>
          <a:p>
            <a:r>
              <a:rPr lang="da-DK" dirty="0"/>
              <a:t>Design Pattern: Singleton</a:t>
            </a:r>
          </a:p>
          <a:p>
            <a:r>
              <a:rPr lang="da-DK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1170832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>
            <a:extLst>
              <a:ext uri="{FF2B5EF4-FFF2-40B4-BE49-F238E27FC236}">
                <a16:creationId xmlns:a16="http://schemas.microsoft.com/office/drawing/2014/main" id="{EECC0CB8-4D8E-40BD-8584-D189A4CE8EC4}"/>
              </a:ext>
            </a:extLst>
          </p:cNvPr>
          <p:cNvSpPr/>
          <p:nvPr/>
        </p:nvSpPr>
        <p:spPr>
          <a:xfrm>
            <a:off x="215776" y="1475580"/>
            <a:ext cx="6371696" cy="5500363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64048" y="251445"/>
            <a:ext cx="7056785" cy="1008112"/>
          </a:xfrm>
        </p:spPr>
        <p:txBody>
          <a:bodyPr>
            <a:normAutofit fontScale="92500"/>
          </a:bodyPr>
          <a:lstStyle/>
          <a:p>
            <a:r>
              <a:rPr lang="en-US" dirty="0"/>
              <a:t>Multiple classes write to a log. We want to make sure they use the same file.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140212" y="3361664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ClassB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067049" y="3937728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ClassA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07009" y="5053853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ClassC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Billedresultat for fi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386" y="5165277"/>
            <a:ext cx="2142953" cy="214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5980764" y="4045740"/>
            <a:ext cx="606708" cy="15514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3867249" y="4564315"/>
            <a:ext cx="1851273" cy="11769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6" idx="3"/>
          </p:cNvCxnSpPr>
          <p:nvPr/>
        </p:nvCxnSpPr>
        <p:spPr>
          <a:xfrm>
            <a:off x="3507209" y="5449897"/>
            <a:ext cx="1904493" cy="540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789152" y="5813224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Logger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7721681" y="6181461"/>
            <a:ext cx="486769" cy="315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7FA9C5-CD46-467D-B4E5-5BF9F27D312C}"/>
              </a:ext>
            </a:extLst>
          </p:cNvPr>
          <p:cNvSpPr txBox="1"/>
          <p:nvPr/>
        </p:nvSpPr>
        <p:spPr>
          <a:xfrm>
            <a:off x="2214600" y="2334525"/>
            <a:ext cx="2374048" cy="4087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32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System</a:t>
            </a:r>
          </a:p>
        </p:txBody>
      </p:sp>
    </p:spTree>
    <p:extLst>
      <p:ext uri="{BB962C8B-B14F-4D97-AF65-F5344CB8AC3E}">
        <p14:creationId xmlns:p14="http://schemas.microsoft.com/office/powerpoint/2010/main" val="1773392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E60EA-3237-49F6-B732-5EE886B11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Logger class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A24EA4-38AB-461E-A9B9-73BB23245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15" y="1763613"/>
            <a:ext cx="9205947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08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0C682-E0C6-48F1-A077-F81D4675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345C6-B878-4D36-90F9-1FEB4513C0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have a centralized object, which are used by many others.</a:t>
            </a:r>
          </a:p>
          <a:p>
            <a:pPr lvl="1"/>
            <a:r>
              <a:rPr lang="en-US" dirty="0"/>
              <a:t>Logging class, Database Accessor</a:t>
            </a:r>
          </a:p>
        </p:txBody>
      </p:sp>
    </p:spTree>
    <p:extLst>
      <p:ext uri="{BB962C8B-B14F-4D97-AF65-F5344CB8AC3E}">
        <p14:creationId xmlns:p14="http://schemas.microsoft.com/office/powerpoint/2010/main" val="705372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Software Development with UML and Java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285" y="4086609"/>
            <a:ext cx="6580912" cy="1241050"/>
          </a:xfrm>
        </p:spPr>
        <p:txBody>
          <a:bodyPr/>
          <a:lstStyle/>
          <a:p>
            <a:r>
              <a:rPr lang="da-DK" dirty="0"/>
              <a:t>Design Pattern: Singleton</a:t>
            </a:r>
          </a:p>
          <a:p>
            <a:r>
              <a:rPr lang="da-DK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3067111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Design Pattern: Singleton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/>
              <a:t>Intent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Ensure that there is only one instance of a class, and provide a global method to access it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Example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Your system has a logging functionality to output errors and such.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All logging output should go to the same file, the system should always use the same logging class.</a:t>
            </a:r>
            <a:endParaRPr lang="en-US" dirty="0">
              <a:cs typeface="+mn-cs"/>
            </a:endParaRP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Your system uses a database, several classes want access. Make sure they use the same connection.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>
                <a:cs typeface="+mn-cs"/>
              </a:rPr>
              <a:t>You printer has a queue, and you want all computers to access the same queue. There can be only one queue.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You GUI can display UI text in different languages. You want to set the language only once, and have all text-instances access this variable.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Problem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How to create a single logging class so that every part of the system has access to this “global” logger?</a:t>
            </a:r>
          </a:p>
          <a:p>
            <a:pPr>
              <a:defRPr/>
            </a:pPr>
            <a:endParaRPr lang="en-GB" dirty="0"/>
          </a:p>
          <a:p>
            <a:pPr eaLnBrk="1" hangingPunct="1">
              <a:defRPr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6198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u="sng" dirty="0"/>
              <a:t>same instance</a:t>
            </a:r>
            <a:r>
              <a:rPr lang="en-US" dirty="0"/>
              <a:t> of a class is used by many classes.</a:t>
            </a:r>
          </a:p>
          <a:p>
            <a:r>
              <a:rPr lang="en-US" dirty="0"/>
              <a:t>Many to one relationship.</a:t>
            </a:r>
          </a:p>
          <a:p>
            <a:endParaRPr lang="en-US" dirty="0"/>
          </a:p>
          <a:p>
            <a:r>
              <a:rPr lang="en-US" dirty="0"/>
              <a:t>You want to ensure that there can ever only exists one instance of this class</a:t>
            </a:r>
          </a:p>
          <a:p>
            <a:pPr lvl="1"/>
            <a:r>
              <a:rPr lang="en-US" dirty="0"/>
              <a:t>E.g. we don’t want to log system information into multiple files</a:t>
            </a:r>
          </a:p>
        </p:txBody>
      </p:sp>
    </p:spTree>
    <p:extLst>
      <p:ext uri="{BB962C8B-B14F-4D97-AF65-F5344CB8AC3E}">
        <p14:creationId xmlns:p14="http://schemas.microsoft.com/office/powerpoint/2010/main" val="2257488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dirty="0"/>
              <a:t>Design Pattern: Singleton. Two common diagrams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99" y="1043533"/>
            <a:ext cx="6401938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992" y="4499917"/>
            <a:ext cx="5018640" cy="2940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3504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Design Pattern: Singleton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80" y="1730866"/>
            <a:ext cx="9056558" cy="3619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6768504" y="395460"/>
            <a:ext cx="2736304" cy="792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What’s this?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480472" y="1187549"/>
            <a:ext cx="576064" cy="504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7948287" y="4198661"/>
            <a:ext cx="208823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Lazy Instantiation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732263" y="3910629"/>
            <a:ext cx="288032" cy="288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87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Design Pattern: Singleton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5899" y="4247530"/>
            <a:ext cx="9648825" cy="1507798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Why is the constructor private?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Why is method </a:t>
            </a:r>
            <a:r>
              <a:rPr lang="en-US" dirty="0" err="1">
                <a:solidFill>
                  <a:srgbClr val="FF0000"/>
                </a:solidFill>
              </a:rPr>
              <a:t>getInstance</a:t>
            </a:r>
            <a:r>
              <a:rPr lang="en-US" dirty="0">
                <a:solidFill>
                  <a:srgbClr val="FF0000"/>
                </a:solidFill>
              </a:rPr>
              <a:t>() static?</a:t>
            </a:r>
          </a:p>
          <a:p>
            <a:pPr>
              <a:buFont typeface="Arial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eaLnBrk="1" hangingPunct="1">
              <a:buFont typeface="Arial" charset="0"/>
              <a:buChar char="•"/>
            </a:pPr>
            <a:endParaRPr lang="da-DK" dirty="0"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2"/>
          <a:stretch/>
        </p:blipFill>
        <p:spPr bwMode="auto">
          <a:xfrm>
            <a:off x="791840" y="1191920"/>
            <a:ext cx="5955286" cy="29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326BDE-5336-40C0-938C-3746CF6D1F05}"/>
              </a:ext>
            </a:extLst>
          </p:cNvPr>
          <p:cNvSpPr txBox="1"/>
          <p:nvPr/>
        </p:nvSpPr>
        <p:spPr>
          <a:xfrm>
            <a:off x="759296" y="5832573"/>
            <a:ext cx="7058022" cy="4087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3200" spc="-100" dirty="0">
                <a:latin typeface="Arial" panose="020B0604020202020204" pitchFamily="34" charset="0"/>
                <a:cs typeface="Arial" panose="020B0604020202020204" pitchFamily="34" charset="0"/>
              </a:rPr>
              <a:t>Singleton </a:t>
            </a:r>
            <a:r>
              <a:rPr lang="en-US" sz="3200" spc="-100" dirty="0" err="1">
                <a:latin typeface="Arial" panose="020B0604020202020204" pitchFamily="34" charset="0"/>
                <a:cs typeface="Arial" panose="020B0604020202020204" pitchFamily="34" charset="0"/>
              </a:rPr>
              <a:t>sngl</a:t>
            </a:r>
            <a:r>
              <a:rPr lang="en-US" sz="3200" spc="-1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3200" spc="-100" dirty="0" err="1">
                <a:latin typeface="Arial" panose="020B0604020202020204" pitchFamily="34" charset="0"/>
                <a:cs typeface="Arial" panose="020B0604020202020204" pitchFamily="34" charset="0"/>
              </a:rPr>
              <a:t>Singleton.getInstance</a:t>
            </a:r>
            <a:r>
              <a:rPr lang="en-US" sz="3200" spc="-1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3811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Software Development with UML and Java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285" y="4086609"/>
            <a:ext cx="6580912" cy="1241050"/>
          </a:xfrm>
        </p:spPr>
        <p:txBody>
          <a:bodyPr/>
          <a:lstStyle/>
          <a:p>
            <a:r>
              <a:rPr lang="da-DK" dirty="0"/>
              <a:t>Design Pattern: Singleton</a:t>
            </a:r>
          </a:p>
          <a:p>
            <a:r>
              <a:rPr lang="da-DK" dirty="0"/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19510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0987-3ACA-41E2-A348-C043623E6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F76D2-A29C-4FF0-8DFD-B405C38C9F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Lazy instantiation</a:t>
            </a:r>
          </a:p>
          <a:p>
            <a:r>
              <a:rPr lang="en-US" dirty="0"/>
              <a:t>Design Pattern: Singleton</a:t>
            </a:r>
          </a:p>
          <a:p>
            <a:r>
              <a:rPr lang="en-US" dirty="0"/>
              <a:t>Thread safety</a:t>
            </a:r>
          </a:p>
        </p:txBody>
      </p:sp>
    </p:spTree>
    <p:extLst>
      <p:ext uri="{BB962C8B-B14F-4D97-AF65-F5344CB8AC3E}">
        <p14:creationId xmlns:p14="http://schemas.microsoft.com/office/powerpoint/2010/main" val="1831989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24A9-54A6-4AF9-B7C8-5687F769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Logger class singleton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82C03-9F2D-4106-BA67-5DC61F2F4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93" y="3411055"/>
            <a:ext cx="8412872" cy="2889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76C086-07C4-4AA9-BD73-AC92E864F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66" y="2727880"/>
            <a:ext cx="345874" cy="386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C53993-E72B-4C74-ABBF-2327870F1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824" y="2624454"/>
            <a:ext cx="4008067" cy="233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458450-CB12-4B9C-AA85-E1BCFA65E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496" y="1187549"/>
            <a:ext cx="2909409" cy="7120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C2071C-8221-47FB-9EA6-1E09744BF3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3928" y="2271661"/>
            <a:ext cx="1291941" cy="356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C71896-5ABC-4509-AF1F-D145B98FBD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321" y="2204728"/>
            <a:ext cx="905375" cy="356047"/>
          </a:xfrm>
          <a:prstGeom prst="rect">
            <a:avLst/>
          </a:prstGeom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6C8648A6-8B67-487E-9B30-5CFF3C708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535" y="127907"/>
            <a:ext cx="3044949" cy="178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1DE0A256-6F99-4534-A092-A917286776DA}"/>
              </a:ext>
            </a:extLst>
          </p:cNvPr>
          <p:cNvSpPr/>
          <p:nvPr/>
        </p:nvSpPr>
        <p:spPr>
          <a:xfrm>
            <a:off x="6408464" y="611485"/>
            <a:ext cx="648071" cy="5760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9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030E1B-EAE6-4AA7-AA07-83603187C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40" y="1835621"/>
            <a:ext cx="3439005" cy="4001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2624A9-54A6-4AF9-B7C8-5687F769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Logger class singleton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82C03-9F2D-4106-BA67-5DC61F2F4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93" y="3627077"/>
            <a:ext cx="8412872" cy="2889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76C086-07C4-4AA9-BD73-AC92E864F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66" y="2943902"/>
            <a:ext cx="345874" cy="386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C53993-E72B-4C74-ABBF-2327870F1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824" y="2840476"/>
            <a:ext cx="4008067" cy="233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458450-CB12-4B9C-AA85-E1BCFA65E8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496" y="1187549"/>
            <a:ext cx="2909409" cy="7120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C2071C-8221-47FB-9EA6-1E09744BF3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3928" y="2487683"/>
            <a:ext cx="1291941" cy="356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C71896-5ABC-4509-AF1F-D145B98FBD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321" y="2420750"/>
            <a:ext cx="905375" cy="356047"/>
          </a:xfrm>
          <a:prstGeom prst="rect">
            <a:avLst/>
          </a:prstGeom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6C8648A6-8B67-487E-9B30-5CFF3C708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535" y="127907"/>
            <a:ext cx="3044949" cy="178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1182FA03-1848-42C2-A220-7BD6022FF2A0}"/>
              </a:ext>
            </a:extLst>
          </p:cNvPr>
          <p:cNvSpPr/>
          <p:nvPr/>
        </p:nvSpPr>
        <p:spPr>
          <a:xfrm>
            <a:off x="6450685" y="967531"/>
            <a:ext cx="648071" cy="5760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60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030E1B-EAE6-4AA7-AA07-83603187C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40" y="1835621"/>
            <a:ext cx="3439005" cy="4001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2624A9-54A6-4AF9-B7C8-5687F769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Logger class singleton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82C03-9F2D-4106-BA67-5DC61F2F4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93" y="3627077"/>
            <a:ext cx="8412872" cy="2889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76C086-07C4-4AA9-BD73-AC92E864F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66" y="2943902"/>
            <a:ext cx="345874" cy="386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C53993-E72B-4C74-ABBF-2327870F1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824" y="2840476"/>
            <a:ext cx="4008067" cy="233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458450-CB12-4B9C-AA85-E1BCFA65E8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496" y="1187549"/>
            <a:ext cx="2909409" cy="7120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C2071C-8221-47FB-9EA6-1E09744BF3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2839" y="2474986"/>
            <a:ext cx="1291941" cy="356047"/>
          </a:xfrm>
          <a:prstGeom prst="rect">
            <a:avLst/>
          </a:prstGeom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6C8648A6-8B67-487E-9B30-5CFF3C708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535" y="127907"/>
            <a:ext cx="3044949" cy="178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5FD485-3BF0-49B6-94C8-0816EA35E8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8666" y="2483693"/>
            <a:ext cx="809738" cy="30484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0659F97-12C4-4683-B529-B7C12BA7D77F}"/>
              </a:ext>
            </a:extLst>
          </p:cNvPr>
          <p:cNvSpPr/>
          <p:nvPr/>
        </p:nvSpPr>
        <p:spPr>
          <a:xfrm>
            <a:off x="6408464" y="1206574"/>
            <a:ext cx="648071" cy="5760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84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030E1B-EAE6-4AA7-AA07-83603187C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40" y="1835621"/>
            <a:ext cx="3439005" cy="4001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2624A9-54A6-4AF9-B7C8-5687F769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Logger class singleton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82C03-9F2D-4106-BA67-5DC61F2F4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93" y="4851213"/>
            <a:ext cx="8412872" cy="2889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76C086-07C4-4AA9-BD73-AC92E864F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66" y="2943902"/>
            <a:ext cx="345874" cy="386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C53993-E72B-4C74-ABBF-2327870F1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824" y="2840476"/>
            <a:ext cx="4008067" cy="233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458450-CB12-4B9C-AA85-E1BCFA65E8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496" y="1187549"/>
            <a:ext cx="2909409" cy="7120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C2071C-8221-47FB-9EA6-1E09744BF3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2839" y="2474986"/>
            <a:ext cx="1291941" cy="356047"/>
          </a:xfrm>
          <a:prstGeom prst="rect">
            <a:avLst/>
          </a:prstGeom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6C8648A6-8B67-487E-9B30-5CFF3C708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535" y="127907"/>
            <a:ext cx="3044949" cy="178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5FD485-3BF0-49B6-94C8-0816EA35E8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8666" y="2483693"/>
            <a:ext cx="809738" cy="304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335D58-5667-4F80-9A59-5005CCE9CB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7995" y="3313611"/>
            <a:ext cx="3972479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09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685123-D602-4190-984F-B41138082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48" y="1331565"/>
            <a:ext cx="7395151" cy="3096344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050F4B43-614F-4C84-9A1F-C7BFEE67C4E0}"/>
              </a:ext>
            </a:extLst>
          </p:cNvPr>
          <p:cNvSpPr/>
          <p:nvPr/>
        </p:nvSpPr>
        <p:spPr>
          <a:xfrm>
            <a:off x="7704608" y="3923853"/>
            <a:ext cx="1872208" cy="1008112"/>
          </a:xfrm>
          <a:prstGeom prst="wedgeEllipseCallout">
            <a:avLst>
              <a:gd name="adj1" fmla="val -112409"/>
              <a:gd name="adj2" fmla="val -172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Static method</a:t>
            </a:r>
          </a:p>
        </p:txBody>
      </p:sp>
    </p:spTree>
    <p:extLst>
      <p:ext uri="{BB962C8B-B14F-4D97-AF65-F5344CB8AC3E}">
        <p14:creationId xmlns:p14="http://schemas.microsoft.com/office/powerpoint/2010/main" val="3445479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Singleton </a:t>
            </a:r>
            <a:r>
              <a:rPr lang="da-DK" dirty="0" err="1"/>
              <a:t>use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da-DK" sz="1764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da-DK" sz="1764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da-DK" sz="1764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764" dirty="0" err="1">
                <a:latin typeface="Courier New" pitchFamily="49" charset="0"/>
                <a:cs typeface="Courier New" pitchFamily="49" charset="0"/>
              </a:rPr>
              <a:t>SingletonTest</a:t>
            </a:r>
            <a:endParaRPr lang="da-DK" sz="1764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a-DK" sz="1764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da-DK" sz="1764" dirty="0">
                <a:latin typeface="Courier New" pitchFamily="49" charset="0"/>
                <a:cs typeface="Courier New" pitchFamily="49" charset="0"/>
              </a:rPr>
              <a:t>  @Test</a:t>
            </a:r>
          </a:p>
          <a:p>
            <a:pPr>
              <a:buNone/>
            </a:pPr>
            <a:r>
              <a:rPr lang="da-DK" sz="1764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da-DK" sz="1764" b="1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da-DK" sz="1764" dirty="0">
                <a:latin typeface="Courier New" pitchFamily="49" charset="0"/>
                <a:cs typeface="Courier New" pitchFamily="49" charset="0"/>
              </a:rPr>
              <a:t>testSingletonOneInstance()</a:t>
            </a:r>
          </a:p>
          <a:p>
            <a:pPr>
              <a:buNone/>
            </a:pPr>
            <a:r>
              <a:rPr lang="da-DK" sz="1764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da-DK" sz="1764" dirty="0">
                <a:latin typeface="Courier New" pitchFamily="49" charset="0"/>
                <a:cs typeface="Courier New" pitchFamily="49" charset="0"/>
              </a:rPr>
              <a:t>    Singleton reference1 = </a:t>
            </a:r>
            <a:r>
              <a:rPr lang="da-DK" sz="1764" dirty="0" err="1">
                <a:latin typeface="Courier New" pitchFamily="49" charset="0"/>
                <a:cs typeface="Courier New" pitchFamily="49" charset="0"/>
              </a:rPr>
              <a:t>Singleton.getInstance</a:t>
            </a:r>
            <a:r>
              <a:rPr lang="da-DK" sz="1764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da-DK" sz="1764" dirty="0">
                <a:latin typeface="Courier New" pitchFamily="49" charset="0"/>
                <a:cs typeface="Courier New" pitchFamily="49" charset="0"/>
              </a:rPr>
              <a:t>    Singleton reference2 = </a:t>
            </a:r>
            <a:r>
              <a:rPr lang="da-DK" sz="1764" dirty="0" err="1">
                <a:latin typeface="Courier New" pitchFamily="49" charset="0"/>
                <a:cs typeface="Courier New" pitchFamily="49" charset="0"/>
              </a:rPr>
              <a:t>Singleton.getInstance</a:t>
            </a:r>
            <a:r>
              <a:rPr lang="da-DK" sz="1764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da-DK" sz="1764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None/>
            </a:pPr>
            <a:r>
              <a:rPr lang="da-DK" sz="1764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da-DK" sz="1764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da-DK" sz="1764" dirty="0">
                <a:latin typeface="Courier New" pitchFamily="49" charset="0"/>
                <a:cs typeface="Courier New" pitchFamily="49" charset="0"/>
              </a:rPr>
              <a:t>("reference1=" + reference1);</a:t>
            </a:r>
          </a:p>
          <a:p>
            <a:pPr>
              <a:buNone/>
            </a:pPr>
            <a:r>
              <a:rPr lang="da-DK" sz="1764" dirty="0">
                <a:latin typeface="Courier New" pitchFamily="49" charset="0"/>
                <a:cs typeface="Courier New" pitchFamily="49" charset="0"/>
              </a:rPr>
              <a:t>    System.out.println("reference2=" + reference2);</a:t>
            </a:r>
          </a:p>
          <a:p>
            <a:pPr>
              <a:buNone/>
            </a:pPr>
            <a:r>
              <a:rPr lang="da-DK" sz="1764" dirty="0">
                <a:latin typeface="Courier New" pitchFamily="49" charset="0"/>
                <a:cs typeface="Courier New" pitchFamily="49" charset="0"/>
              </a:rPr>
              <a:t>    assertEquals(reference1.toString(), reference2.toString());</a:t>
            </a:r>
          </a:p>
          <a:p>
            <a:pPr>
              <a:buNone/>
            </a:pPr>
            <a:r>
              <a:rPr lang="da-DK" sz="1764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da-DK" sz="1764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da-DK" sz="1764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a-DK" sz="1764" dirty="0">
                <a:latin typeface="Courier New" pitchFamily="49" charset="0"/>
                <a:cs typeface="Courier New" pitchFamily="49" charset="0"/>
              </a:rPr>
              <a:t>/* OUTPUT:</a:t>
            </a:r>
          </a:p>
          <a:p>
            <a:pPr>
              <a:buNone/>
            </a:pPr>
            <a:r>
              <a:rPr lang="da-DK" sz="1764" dirty="0"/>
              <a:t>reference1=Singleton@19821f</a:t>
            </a:r>
          </a:p>
          <a:p>
            <a:pPr>
              <a:buNone/>
            </a:pPr>
            <a:r>
              <a:rPr lang="da-DK" sz="1764" dirty="0"/>
              <a:t>reference2=Singleton@19821f</a:t>
            </a:r>
            <a:endParaRPr lang="da-DK" sz="1764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a-DK" sz="1764" dirty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buNone/>
            </a:pPr>
            <a:endParaRPr lang="da-DK" sz="1984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080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For the Singleton Pattern You Must Remember 3 Things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Private static variable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Private constructor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Static </a:t>
            </a:r>
            <a:r>
              <a:rPr lang="en-US" dirty="0" err="1"/>
              <a:t>getInstance</a:t>
            </a:r>
            <a:r>
              <a:rPr lang="en-US" dirty="0"/>
              <a:t> method </a:t>
            </a:r>
            <a:r>
              <a:rPr lang="en-US" dirty="0">
                <a:sym typeface="Wingdings" panose="05000000000000000000" pitchFamily="2" charset="2"/>
              </a:rPr>
              <a:t> lazy initialization.</a:t>
            </a:r>
            <a:endParaRPr lang="en-US" dirty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251" y="3752672"/>
            <a:ext cx="6163831" cy="3611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6399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Software Development with UML and Java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285" y="4086609"/>
            <a:ext cx="6580912" cy="1241050"/>
          </a:xfrm>
        </p:spPr>
        <p:txBody>
          <a:bodyPr/>
          <a:lstStyle/>
          <a:p>
            <a:r>
              <a:rPr lang="da-DK" dirty="0"/>
              <a:t>Design Pattern: Singleton</a:t>
            </a:r>
          </a:p>
          <a:p>
            <a:r>
              <a:rPr lang="da-DK" dirty="0"/>
              <a:t>Part 4</a:t>
            </a:r>
          </a:p>
        </p:txBody>
      </p:sp>
    </p:spTree>
    <p:extLst>
      <p:ext uri="{BB962C8B-B14F-4D97-AF65-F5344CB8AC3E}">
        <p14:creationId xmlns:p14="http://schemas.microsoft.com/office/powerpoint/2010/main" val="3825792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3C696-129F-4047-95F3-542C62EA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safety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DF4932A5-0832-421B-AF4B-460B4D05BE7A}"/>
              </a:ext>
            </a:extLst>
          </p:cNvPr>
          <p:cNvSpPr/>
          <p:nvPr/>
        </p:nvSpPr>
        <p:spPr>
          <a:xfrm>
            <a:off x="215776" y="1475580"/>
            <a:ext cx="6371696" cy="5500363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1790806D-F6F7-48E2-969C-4AF5C099ABDF}"/>
              </a:ext>
            </a:extLst>
          </p:cNvPr>
          <p:cNvSpPr/>
          <p:nvPr/>
        </p:nvSpPr>
        <p:spPr>
          <a:xfrm>
            <a:off x="4140212" y="3361664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ThreadA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199A87A1-0E0C-440B-9926-1564C0B9D2C9}"/>
              </a:ext>
            </a:extLst>
          </p:cNvPr>
          <p:cNvSpPr/>
          <p:nvPr/>
        </p:nvSpPr>
        <p:spPr>
          <a:xfrm>
            <a:off x="2067049" y="3937728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ThreadB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F3408E97-4102-4989-B979-53B17CACB314}"/>
              </a:ext>
            </a:extLst>
          </p:cNvPr>
          <p:cNvSpPr/>
          <p:nvPr/>
        </p:nvSpPr>
        <p:spPr>
          <a:xfrm>
            <a:off x="1707009" y="5053853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ThreadC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2" descr="Billedresultat for file icon">
            <a:extLst>
              <a:ext uri="{FF2B5EF4-FFF2-40B4-BE49-F238E27FC236}">
                <a16:creationId xmlns:a16="http://schemas.microsoft.com/office/drawing/2014/main" id="{4237843D-5763-400A-88A6-3C337BE84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386" y="5165277"/>
            <a:ext cx="2142953" cy="214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67FEF-5D86-4DD0-A3A1-A050E1360ADA}"/>
              </a:ext>
            </a:extLst>
          </p:cNvPr>
          <p:cNvCxnSpPr>
            <a:cxnSpLocks/>
          </p:cNvCxnSpPr>
          <p:nvPr/>
        </p:nvCxnSpPr>
        <p:spPr>
          <a:xfrm>
            <a:off x="5980764" y="4045740"/>
            <a:ext cx="606708" cy="15514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4A2D68-51BD-4A11-9A65-25970D996C8F}"/>
              </a:ext>
            </a:extLst>
          </p:cNvPr>
          <p:cNvCxnSpPr>
            <a:cxnSpLocks/>
          </p:cNvCxnSpPr>
          <p:nvPr/>
        </p:nvCxnSpPr>
        <p:spPr>
          <a:xfrm>
            <a:off x="3867249" y="4564315"/>
            <a:ext cx="1851273" cy="11769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82E468-AE3F-41D1-9399-A4FAD246384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507209" y="5449897"/>
            <a:ext cx="1904493" cy="540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3D1EA218-5452-45E2-BC1C-5DC61C77BEFD}"/>
              </a:ext>
            </a:extLst>
          </p:cNvPr>
          <p:cNvSpPr/>
          <p:nvPr/>
        </p:nvSpPr>
        <p:spPr>
          <a:xfrm>
            <a:off x="5789152" y="5813224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Logger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F801DA2B-5E09-4E72-9792-CE0480453E51}"/>
              </a:ext>
            </a:extLst>
          </p:cNvPr>
          <p:cNvSpPr/>
          <p:nvPr/>
        </p:nvSpPr>
        <p:spPr>
          <a:xfrm>
            <a:off x="7721681" y="6181461"/>
            <a:ext cx="486769" cy="315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28DCF5-3CD7-4D7C-91AA-66DBD08FD907}"/>
              </a:ext>
            </a:extLst>
          </p:cNvPr>
          <p:cNvSpPr txBox="1"/>
          <p:nvPr/>
        </p:nvSpPr>
        <p:spPr>
          <a:xfrm>
            <a:off x="2214600" y="2334525"/>
            <a:ext cx="2374048" cy="4087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32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System</a:t>
            </a:r>
          </a:p>
        </p:txBody>
      </p:sp>
    </p:spTree>
    <p:extLst>
      <p:ext uri="{BB962C8B-B14F-4D97-AF65-F5344CB8AC3E}">
        <p14:creationId xmlns:p14="http://schemas.microsoft.com/office/powerpoint/2010/main" val="1455607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030E1B-EAE6-4AA7-AA07-83603187C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687" y="1835621"/>
            <a:ext cx="3439005" cy="400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782C03-9F2D-4106-BA67-5DC61F2F4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040" y="4851213"/>
            <a:ext cx="8412872" cy="2889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76C086-07C4-4AA9-BD73-AC92E864F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513" y="2943902"/>
            <a:ext cx="345874" cy="386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C53993-E72B-4C74-ABBF-2327870F1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8671" y="2840476"/>
            <a:ext cx="4008067" cy="233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458450-CB12-4B9C-AA85-E1BCFA65E8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343" y="1187549"/>
            <a:ext cx="2909409" cy="7120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C2071C-8221-47FB-9EA6-1E09744BF3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6686" y="2474986"/>
            <a:ext cx="1291941" cy="356047"/>
          </a:xfrm>
          <a:prstGeom prst="rect">
            <a:avLst/>
          </a:prstGeom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6C8648A6-8B67-487E-9B30-5CFF3C708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535" y="127907"/>
            <a:ext cx="3044949" cy="178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5FD485-3BF0-49B6-94C8-0816EA35E8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12513" y="2483693"/>
            <a:ext cx="809738" cy="304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335D58-5667-4F80-9A59-5005CCE9CB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01842" y="3313611"/>
            <a:ext cx="3972479" cy="1457528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0852A142-1F73-4788-B758-9A7ACBA9F5BA}"/>
              </a:ext>
            </a:extLst>
          </p:cNvPr>
          <p:cNvSpPr/>
          <p:nvPr/>
        </p:nvSpPr>
        <p:spPr>
          <a:xfrm>
            <a:off x="1166763" y="3074449"/>
            <a:ext cx="1008112" cy="70538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1911263-43C4-4F0F-9758-C42AB44DC784}"/>
              </a:ext>
            </a:extLst>
          </p:cNvPr>
          <p:cNvSpPr/>
          <p:nvPr/>
        </p:nvSpPr>
        <p:spPr>
          <a:xfrm flipH="1">
            <a:off x="6401288" y="3074449"/>
            <a:ext cx="945979" cy="70538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07703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instantiation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Lazy instantiation means to instantiate an object, when you need it. Not before.</a:t>
            </a:r>
          </a:p>
          <a:p>
            <a:r>
              <a:rPr lang="en-US" dirty="0"/>
              <a:t>Often used for resource heavy objects:</a:t>
            </a:r>
          </a:p>
          <a:p>
            <a:pPr lvl="1"/>
            <a:r>
              <a:rPr lang="en-US" dirty="0"/>
              <a:t>Long creation time</a:t>
            </a:r>
          </a:p>
          <a:p>
            <a:pPr lvl="1"/>
            <a:r>
              <a:rPr lang="en-US" dirty="0"/>
              <a:t>Large memory consumption</a:t>
            </a:r>
          </a:p>
          <a:p>
            <a:r>
              <a:rPr lang="en-US" dirty="0"/>
              <a:t>Often you check:</a:t>
            </a:r>
          </a:p>
          <a:p>
            <a:pPr lvl="1"/>
            <a:r>
              <a:rPr lang="en-US" dirty="0"/>
              <a:t>If the object I need is null, then I instantiate it</a:t>
            </a:r>
          </a:p>
        </p:txBody>
      </p:sp>
    </p:spTree>
    <p:extLst>
      <p:ext uri="{BB962C8B-B14F-4D97-AF65-F5344CB8AC3E}">
        <p14:creationId xmlns:p14="http://schemas.microsoft.com/office/powerpoint/2010/main" val="37719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030E1B-EAE6-4AA7-AA07-83603187C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687" y="1835621"/>
            <a:ext cx="3439005" cy="400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782C03-9F2D-4106-BA67-5DC61F2F4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040" y="4851213"/>
            <a:ext cx="8412872" cy="2889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76C086-07C4-4AA9-BD73-AC92E864F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513" y="2943902"/>
            <a:ext cx="345874" cy="386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C53993-E72B-4C74-ABBF-2327870F1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8671" y="2840476"/>
            <a:ext cx="4008067" cy="233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458450-CB12-4B9C-AA85-E1BCFA65E8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343" y="1187549"/>
            <a:ext cx="2909409" cy="7120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C2071C-8221-47FB-9EA6-1E09744BF3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6686" y="2474986"/>
            <a:ext cx="1291941" cy="356047"/>
          </a:xfrm>
          <a:prstGeom prst="rect">
            <a:avLst/>
          </a:prstGeom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6C8648A6-8B67-487E-9B30-5CFF3C708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535" y="127907"/>
            <a:ext cx="3044949" cy="178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5FD485-3BF0-49B6-94C8-0816EA35E8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12513" y="2483693"/>
            <a:ext cx="809738" cy="304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335D58-5667-4F80-9A59-5005CCE9CB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01842" y="3313611"/>
            <a:ext cx="3972479" cy="1457528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0852A142-1F73-4788-B758-9A7ACBA9F5BA}"/>
              </a:ext>
            </a:extLst>
          </p:cNvPr>
          <p:cNvSpPr/>
          <p:nvPr/>
        </p:nvSpPr>
        <p:spPr>
          <a:xfrm>
            <a:off x="1670819" y="3330467"/>
            <a:ext cx="1008112" cy="70538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1911263-43C4-4F0F-9758-C42AB44DC784}"/>
              </a:ext>
            </a:extLst>
          </p:cNvPr>
          <p:cNvSpPr/>
          <p:nvPr/>
        </p:nvSpPr>
        <p:spPr>
          <a:xfrm flipH="1">
            <a:off x="6401288" y="3074449"/>
            <a:ext cx="945979" cy="70538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40414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030E1B-EAE6-4AA7-AA07-83603187C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687" y="1835621"/>
            <a:ext cx="3439005" cy="400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782C03-9F2D-4106-BA67-5DC61F2F4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040" y="4851213"/>
            <a:ext cx="8412872" cy="2889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76C086-07C4-4AA9-BD73-AC92E864F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513" y="2943902"/>
            <a:ext cx="345874" cy="386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C53993-E72B-4C74-ABBF-2327870F1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8671" y="2840476"/>
            <a:ext cx="4008067" cy="233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458450-CB12-4B9C-AA85-E1BCFA65E8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343" y="1187549"/>
            <a:ext cx="2909409" cy="7120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C2071C-8221-47FB-9EA6-1E09744BF3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6686" y="2474986"/>
            <a:ext cx="1291941" cy="356047"/>
          </a:xfrm>
          <a:prstGeom prst="rect">
            <a:avLst/>
          </a:prstGeom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6C8648A6-8B67-487E-9B30-5CFF3C708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535" y="127907"/>
            <a:ext cx="3044949" cy="178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5FD485-3BF0-49B6-94C8-0816EA35E8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12513" y="2483693"/>
            <a:ext cx="809738" cy="304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335D58-5667-4F80-9A59-5005CCE9CB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01842" y="3313611"/>
            <a:ext cx="3972479" cy="1457528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0852A142-1F73-4788-B758-9A7ACBA9F5BA}"/>
              </a:ext>
            </a:extLst>
          </p:cNvPr>
          <p:cNvSpPr/>
          <p:nvPr/>
        </p:nvSpPr>
        <p:spPr>
          <a:xfrm>
            <a:off x="1670819" y="3330467"/>
            <a:ext cx="1008112" cy="70538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1911263-43C4-4F0F-9758-C42AB44DC784}"/>
              </a:ext>
            </a:extLst>
          </p:cNvPr>
          <p:cNvSpPr/>
          <p:nvPr/>
        </p:nvSpPr>
        <p:spPr>
          <a:xfrm flipH="1">
            <a:off x="5184328" y="3317072"/>
            <a:ext cx="945979" cy="70538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057167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030E1B-EAE6-4AA7-AA07-83603187C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687" y="1835621"/>
            <a:ext cx="3439005" cy="400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782C03-9F2D-4106-BA67-5DC61F2F4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040" y="4851213"/>
            <a:ext cx="8412872" cy="2889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76C086-07C4-4AA9-BD73-AC92E864F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513" y="2943902"/>
            <a:ext cx="345874" cy="386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C53993-E72B-4C74-ABBF-2327870F1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8671" y="2840476"/>
            <a:ext cx="4008067" cy="233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458450-CB12-4B9C-AA85-E1BCFA65E8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343" y="1187549"/>
            <a:ext cx="2909409" cy="7120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C2071C-8221-47FB-9EA6-1E09744BF3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6686" y="2474986"/>
            <a:ext cx="1291941" cy="356047"/>
          </a:xfrm>
          <a:prstGeom prst="rect">
            <a:avLst/>
          </a:prstGeom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6C8648A6-8B67-487E-9B30-5CFF3C708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535" y="127907"/>
            <a:ext cx="3044949" cy="178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5FD485-3BF0-49B6-94C8-0816EA35E8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12513" y="2483693"/>
            <a:ext cx="809738" cy="304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335D58-5667-4F80-9A59-5005CCE9CB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01842" y="3313611"/>
            <a:ext cx="3972479" cy="1457528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0852A142-1F73-4788-B758-9A7ACBA9F5BA}"/>
              </a:ext>
            </a:extLst>
          </p:cNvPr>
          <p:cNvSpPr/>
          <p:nvPr/>
        </p:nvSpPr>
        <p:spPr>
          <a:xfrm>
            <a:off x="2028040" y="3582558"/>
            <a:ext cx="1008112" cy="70538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1911263-43C4-4F0F-9758-C42AB44DC784}"/>
              </a:ext>
            </a:extLst>
          </p:cNvPr>
          <p:cNvSpPr/>
          <p:nvPr/>
        </p:nvSpPr>
        <p:spPr>
          <a:xfrm flipH="1">
            <a:off x="5184328" y="3317072"/>
            <a:ext cx="945979" cy="70538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322140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030E1B-EAE6-4AA7-AA07-83603187C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687" y="1835621"/>
            <a:ext cx="3439005" cy="400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782C03-9F2D-4106-BA67-5DC61F2F4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040" y="4851213"/>
            <a:ext cx="8412872" cy="2889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76C086-07C4-4AA9-BD73-AC92E864F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513" y="2943902"/>
            <a:ext cx="345874" cy="386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C53993-E72B-4C74-ABBF-2327870F1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8671" y="2840476"/>
            <a:ext cx="4008067" cy="233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458450-CB12-4B9C-AA85-E1BCFA65E8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343" y="1187549"/>
            <a:ext cx="2909409" cy="7120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C2071C-8221-47FB-9EA6-1E09744BF3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6686" y="2474986"/>
            <a:ext cx="1291941" cy="356047"/>
          </a:xfrm>
          <a:prstGeom prst="rect">
            <a:avLst/>
          </a:prstGeom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6C8648A6-8B67-487E-9B30-5CFF3C708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535" y="127907"/>
            <a:ext cx="3044949" cy="178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5FD485-3BF0-49B6-94C8-0816EA35E8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12513" y="2483693"/>
            <a:ext cx="809738" cy="304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335D58-5667-4F80-9A59-5005CCE9CB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01842" y="3313611"/>
            <a:ext cx="3972479" cy="1457528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0852A142-1F73-4788-B758-9A7ACBA9F5BA}"/>
              </a:ext>
            </a:extLst>
          </p:cNvPr>
          <p:cNvSpPr/>
          <p:nvPr/>
        </p:nvSpPr>
        <p:spPr>
          <a:xfrm>
            <a:off x="2028040" y="3582558"/>
            <a:ext cx="1008112" cy="70538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1911263-43C4-4F0F-9758-C42AB44DC784}"/>
              </a:ext>
            </a:extLst>
          </p:cNvPr>
          <p:cNvSpPr/>
          <p:nvPr/>
        </p:nvSpPr>
        <p:spPr>
          <a:xfrm flipH="1">
            <a:off x="5184328" y="3446947"/>
            <a:ext cx="945979" cy="70538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358195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030E1B-EAE6-4AA7-AA07-83603187C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687" y="1835621"/>
            <a:ext cx="3439005" cy="400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782C03-9F2D-4106-BA67-5DC61F2F4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040" y="4851213"/>
            <a:ext cx="8412872" cy="2889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76C086-07C4-4AA9-BD73-AC92E864F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513" y="2943902"/>
            <a:ext cx="345874" cy="386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C53993-E72B-4C74-ABBF-2327870F1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8671" y="2840476"/>
            <a:ext cx="4008067" cy="233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458450-CB12-4B9C-AA85-E1BCFA65E8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343" y="1187549"/>
            <a:ext cx="2909409" cy="7120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C2071C-8221-47FB-9EA6-1E09744BF3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6686" y="2474986"/>
            <a:ext cx="1291941" cy="356047"/>
          </a:xfrm>
          <a:prstGeom prst="rect">
            <a:avLst/>
          </a:prstGeom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6C8648A6-8B67-487E-9B30-5CFF3C708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535" y="127907"/>
            <a:ext cx="3044949" cy="178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5FD485-3BF0-49B6-94C8-0816EA35E8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12513" y="2483693"/>
            <a:ext cx="809738" cy="304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335D58-5667-4F80-9A59-5005CCE9CB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01842" y="3313611"/>
            <a:ext cx="3972479" cy="1457528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0852A142-1F73-4788-B758-9A7ACBA9F5BA}"/>
              </a:ext>
            </a:extLst>
          </p:cNvPr>
          <p:cNvSpPr/>
          <p:nvPr/>
        </p:nvSpPr>
        <p:spPr>
          <a:xfrm>
            <a:off x="1577338" y="4039049"/>
            <a:ext cx="1008112" cy="70538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1911263-43C4-4F0F-9758-C42AB44DC784}"/>
              </a:ext>
            </a:extLst>
          </p:cNvPr>
          <p:cNvSpPr/>
          <p:nvPr/>
        </p:nvSpPr>
        <p:spPr>
          <a:xfrm flipH="1">
            <a:off x="5184328" y="3446947"/>
            <a:ext cx="945979" cy="70538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328267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030E1B-EAE6-4AA7-AA07-83603187C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687" y="1835621"/>
            <a:ext cx="3439005" cy="400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782C03-9F2D-4106-BA67-5DC61F2F4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040" y="4851213"/>
            <a:ext cx="8412872" cy="2889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76C086-07C4-4AA9-BD73-AC92E864F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513" y="2943902"/>
            <a:ext cx="345874" cy="386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C53993-E72B-4C74-ABBF-2327870F1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8671" y="2840476"/>
            <a:ext cx="4008067" cy="233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458450-CB12-4B9C-AA85-E1BCFA65E8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343" y="1187549"/>
            <a:ext cx="2909409" cy="7120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C2071C-8221-47FB-9EA6-1E09744BF3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6686" y="2474986"/>
            <a:ext cx="1291941" cy="356047"/>
          </a:xfrm>
          <a:prstGeom prst="rect">
            <a:avLst/>
          </a:prstGeom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6C8648A6-8B67-487E-9B30-5CFF3C708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535" y="127907"/>
            <a:ext cx="3044949" cy="178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5FD485-3BF0-49B6-94C8-0816EA35E8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12513" y="2483693"/>
            <a:ext cx="809738" cy="304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335D58-5667-4F80-9A59-5005CCE9CB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01842" y="3313611"/>
            <a:ext cx="3972479" cy="1457528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11911263-43C4-4F0F-9758-C42AB44DC784}"/>
              </a:ext>
            </a:extLst>
          </p:cNvPr>
          <p:cNvSpPr/>
          <p:nvPr/>
        </p:nvSpPr>
        <p:spPr>
          <a:xfrm flipH="1">
            <a:off x="4567322" y="4042375"/>
            <a:ext cx="945979" cy="70538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810190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030E1B-EAE6-4AA7-AA07-83603187C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687" y="1835621"/>
            <a:ext cx="3439005" cy="400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782C03-9F2D-4106-BA67-5DC61F2F4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040" y="4851213"/>
            <a:ext cx="8412872" cy="2889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76C086-07C4-4AA9-BD73-AC92E864F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513" y="2943902"/>
            <a:ext cx="345874" cy="386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C53993-E72B-4C74-ABBF-2327870F1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8671" y="2840476"/>
            <a:ext cx="4008067" cy="233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458450-CB12-4B9C-AA85-E1BCFA65E8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343" y="1187549"/>
            <a:ext cx="2909409" cy="7120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C2071C-8221-47FB-9EA6-1E09744BF3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6686" y="2474986"/>
            <a:ext cx="1291941" cy="356047"/>
          </a:xfrm>
          <a:prstGeom prst="rect">
            <a:avLst/>
          </a:prstGeom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6C8648A6-8B67-487E-9B30-5CFF3C708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535" y="127907"/>
            <a:ext cx="3044949" cy="178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5FD485-3BF0-49B6-94C8-0816EA35E8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12513" y="2483693"/>
            <a:ext cx="809738" cy="304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335D58-5667-4F80-9A59-5005CCE9CB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01842" y="3313611"/>
            <a:ext cx="3972479" cy="145752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21DDA69-4DE2-4DDD-AE12-1AF4E0D3B457}"/>
              </a:ext>
            </a:extLst>
          </p:cNvPr>
          <p:cNvSpPr/>
          <p:nvPr/>
        </p:nvSpPr>
        <p:spPr>
          <a:xfrm>
            <a:off x="1511920" y="2235727"/>
            <a:ext cx="6840760" cy="2535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The instance variable was overwritten.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Thread A and Thread B have different instances</a:t>
            </a:r>
          </a:p>
        </p:txBody>
      </p:sp>
    </p:spTree>
    <p:extLst>
      <p:ext uri="{BB962C8B-B14F-4D97-AF65-F5344CB8AC3E}">
        <p14:creationId xmlns:p14="http://schemas.microsoft.com/office/powerpoint/2010/main" val="2454426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9DD0C-794E-4131-AB22-72EFD2502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F5A5D-628D-417B-B087-8158F80768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Synchronize the </a:t>
            </a:r>
            <a:r>
              <a:rPr lang="en-US" dirty="0" err="1"/>
              <a:t>getInstance</a:t>
            </a:r>
            <a:r>
              <a:rPr lang="en-US" dirty="0"/>
              <a:t>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Double checked locking</a:t>
            </a:r>
          </a:p>
        </p:txBody>
      </p:sp>
    </p:spTree>
    <p:extLst>
      <p:ext uri="{BB962C8B-B14F-4D97-AF65-F5344CB8AC3E}">
        <p14:creationId xmlns:p14="http://schemas.microsoft.com/office/powerpoint/2010/main" val="20017682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030E1B-EAE6-4AA7-AA07-83603187C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687" y="755501"/>
            <a:ext cx="3439005" cy="400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782C03-9F2D-4106-BA67-5DC61F2F4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040" y="3771093"/>
            <a:ext cx="8412872" cy="2889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76C086-07C4-4AA9-BD73-AC92E864F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513" y="1863782"/>
            <a:ext cx="345874" cy="386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C53993-E72B-4C74-ABBF-2327870F1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8671" y="1760356"/>
            <a:ext cx="4008067" cy="233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458450-CB12-4B9C-AA85-E1BCFA65E8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343" y="107429"/>
            <a:ext cx="2909409" cy="7120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C2071C-8221-47FB-9EA6-1E09744BF3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6686" y="1394866"/>
            <a:ext cx="1291941" cy="3560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5FD485-3BF0-49B6-94C8-0816EA35E8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2513" y="1403573"/>
            <a:ext cx="809738" cy="3048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EC7E289-283B-49F2-8912-AE7EED0CD6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24540" y="2550941"/>
            <a:ext cx="3429479" cy="1228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195777-CF49-49C0-8FF7-E2F5A0162E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30286" y="2365476"/>
            <a:ext cx="3134162" cy="2095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B43C78-20CC-422E-9656-26D895DD37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67207" y="2294117"/>
            <a:ext cx="771633" cy="3238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6B8EB7-417F-4055-B55B-5ECC010F84F0}"/>
              </a:ext>
            </a:extLst>
          </p:cNvPr>
          <p:cNvSpPr txBox="1"/>
          <p:nvPr/>
        </p:nvSpPr>
        <p:spPr>
          <a:xfrm>
            <a:off x="7090008" y="463475"/>
            <a:ext cx="2141612" cy="30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Synchronizationc</a:t>
            </a:r>
            <a:endParaRPr lang="en-US" sz="2400" kern="1200" spc="-1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027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030E1B-EAE6-4AA7-AA07-83603187C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687" y="755501"/>
            <a:ext cx="3439005" cy="400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782C03-9F2D-4106-BA67-5DC61F2F4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040" y="3771093"/>
            <a:ext cx="8412872" cy="2889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76C086-07C4-4AA9-BD73-AC92E864F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513" y="1863782"/>
            <a:ext cx="345874" cy="386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C53993-E72B-4C74-ABBF-2327870F1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8671" y="1760356"/>
            <a:ext cx="4008067" cy="233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458450-CB12-4B9C-AA85-E1BCFA65E8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343" y="107429"/>
            <a:ext cx="2909409" cy="7120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C2071C-8221-47FB-9EA6-1E09744BF3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6686" y="1394866"/>
            <a:ext cx="1291941" cy="3560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5FD485-3BF0-49B6-94C8-0816EA35E8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2513" y="1403573"/>
            <a:ext cx="809738" cy="3048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EC7E289-283B-49F2-8912-AE7EED0CD6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24540" y="2550941"/>
            <a:ext cx="3429479" cy="1228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195777-CF49-49C0-8FF7-E2F5A0162E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82864" y="2365476"/>
            <a:ext cx="3134162" cy="2095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B43C78-20CC-422E-9656-26D895DD37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67207" y="2294117"/>
            <a:ext cx="771633" cy="323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248ABD-DDFC-4622-864A-287C094F3D0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73991" y="2365077"/>
            <a:ext cx="1362265" cy="2000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2C2609-4A66-44ED-9866-D7F39DD5F046}"/>
              </a:ext>
            </a:extLst>
          </p:cNvPr>
          <p:cNvSpPr txBox="1"/>
          <p:nvPr/>
        </p:nvSpPr>
        <p:spPr>
          <a:xfrm>
            <a:off x="7090008" y="463475"/>
            <a:ext cx="2000548" cy="30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Synchronization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0A3D195-F922-4F1A-B45E-5E45E938A152}"/>
              </a:ext>
            </a:extLst>
          </p:cNvPr>
          <p:cNvSpPr/>
          <p:nvPr/>
        </p:nvSpPr>
        <p:spPr>
          <a:xfrm>
            <a:off x="71760" y="2250347"/>
            <a:ext cx="1909672" cy="1961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May be inconvenient.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We’re blocking access</a:t>
            </a:r>
          </a:p>
        </p:txBody>
      </p:sp>
    </p:spTree>
    <p:extLst>
      <p:ext uri="{BB962C8B-B14F-4D97-AF65-F5344CB8AC3E}">
        <p14:creationId xmlns:p14="http://schemas.microsoft.com/office/powerpoint/2010/main" val="3814226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9BE72-D844-406D-A49F-7321E017B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31" y="265988"/>
            <a:ext cx="3240137" cy="705537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405608-6586-4C72-BAF2-104E8DE47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920" y="1979637"/>
            <a:ext cx="6646196" cy="4382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92CD8B-870D-4C15-9DF0-118D02395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1099" y="-612651"/>
            <a:ext cx="847758" cy="61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1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77C0216-52A7-4ED4-98E0-21F6CADC7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480" y="2915988"/>
            <a:ext cx="257211" cy="3143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030E1B-EAE6-4AA7-AA07-83603187C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240" y="755501"/>
            <a:ext cx="3439005" cy="400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782C03-9F2D-4106-BA67-5DC61F2F4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93" y="3627077"/>
            <a:ext cx="8412872" cy="2889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76C086-07C4-4AA9-BD73-AC92E864F1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8066" y="1719766"/>
            <a:ext cx="345874" cy="386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C53993-E72B-4C74-ABBF-2327870F1F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4224" y="1616340"/>
            <a:ext cx="4008067" cy="233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458450-CB12-4B9C-AA85-E1BCFA65E8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5896" y="107429"/>
            <a:ext cx="2909409" cy="7120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C2071C-8221-47FB-9EA6-1E09744BF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2239" y="1250850"/>
            <a:ext cx="1291941" cy="3560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5FD485-3BF0-49B6-94C8-0816EA35E8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8066" y="1259557"/>
            <a:ext cx="809738" cy="304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195777-CF49-49C0-8FF7-E2F5A0162E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35839" y="2221460"/>
            <a:ext cx="3134162" cy="2095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B43C78-20CC-422E-9656-26D895DD37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72760" y="2150101"/>
            <a:ext cx="771633" cy="3238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6B8EB7-417F-4055-B55B-5ECC010F84F0}"/>
              </a:ext>
            </a:extLst>
          </p:cNvPr>
          <p:cNvSpPr txBox="1"/>
          <p:nvPr/>
        </p:nvSpPr>
        <p:spPr>
          <a:xfrm>
            <a:off x="6866738" y="463475"/>
            <a:ext cx="2973571" cy="1447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checked locking</a:t>
            </a:r>
          </a:p>
          <a:p>
            <a:pPr marL="342900" indent="-34290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Tx/>
              <a:buChar char="-"/>
            </a:pPr>
            <a:r>
              <a:rPr lang="en-US" sz="2400" spc="-100" dirty="0">
                <a:latin typeface="Arial" panose="020B0604020202020204" pitchFamily="34" charset="0"/>
                <a:cs typeface="Arial" panose="020B0604020202020204" pitchFamily="34" charset="0"/>
              </a:rPr>
              <a:t>Lock object</a:t>
            </a:r>
          </a:p>
          <a:p>
            <a:pPr marL="342900" indent="-34290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Tx/>
              <a:buChar char="-"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 the ‘critical’ part</a:t>
            </a:r>
          </a:p>
          <a:p>
            <a:pPr marL="342900" indent="-34290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Tx/>
              <a:buChar char="-"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check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15CFC4-A080-4B9C-9F5C-5DD6B3CAB4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1372" y="2498375"/>
            <a:ext cx="2438740" cy="2191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F82A43-C4F4-4AA2-ABAC-14C3C4EA3DD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91452" y="2717481"/>
            <a:ext cx="2638793" cy="2381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26E262-16B0-40B9-BCB3-A8950ABB135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55072" y="3159505"/>
            <a:ext cx="219105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814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030E1B-EAE6-4AA7-AA07-83603187C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240" y="755501"/>
            <a:ext cx="3439005" cy="400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782C03-9F2D-4106-BA67-5DC61F2F4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896" y="4059125"/>
            <a:ext cx="8412872" cy="2889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76C086-07C4-4AA9-BD73-AC92E864F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066" y="2079806"/>
            <a:ext cx="345874" cy="386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C53993-E72B-4C74-ABBF-2327870F1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4224" y="1976380"/>
            <a:ext cx="4008067" cy="233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458450-CB12-4B9C-AA85-E1BCFA65E8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896" y="107429"/>
            <a:ext cx="2909409" cy="7120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C2071C-8221-47FB-9EA6-1E09744BF3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2239" y="1610890"/>
            <a:ext cx="1291941" cy="3560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5FD485-3BF0-49B6-94C8-0816EA35E8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8066" y="1619597"/>
            <a:ext cx="809738" cy="304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195777-CF49-49C0-8FF7-E2F5A0162E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35839" y="2581500"/>
            <a:ext cx="3134162" cy="2095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B43C78-20CC-422E-9656-26D895DD37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72760" y="2510141"/>
            <a:ext cx="771633" cy="3238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6B8EB7-417F-4055-B55B-5ECC010F84F0}"/>
              </a:ext>
            </a:extLst>
          </p:cNvPr>
          <p:cNvSpPr txBox="1"/>
          <p:nvPr/>
        </p:nvSpPr>
        <p:spPr>
          <a:xfrm>
            <a:off x="6866738" y="463475"/>
            <a:ext cx="2973571" cy="1447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checked locking</a:t>
            </a:r>
          </a:p>
          <a:p>
            <a:pPr marL="342900" indent="-34290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Tx/>
              <a:buChar char="-"/>
            </a:pPr>
            <a:r>
              <a:rPr lang="en-US" sz="2400" spc="-100" dirty="0">
                <a:latin typeface="Arial" panose="020B0604020202020204" pitchFamily="34" charset="0"/>
                <a:cs typeface="Arial" panose="020B0604020202020204" pitchFamily="34" charset="0"/>
              </a:rPr>
              <a:t>Lock object</a:t>
            </a:r>
          </a:p>
          <a:p>
            <a:pPr marL="342900" indent="-34290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Tx/>
              <a:buChar char="-"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 the ‘critical’ part</a:t>
            </a:r>
          </a:p>
          <a:p>
            <a:pPr marL="342900" indent="-34290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Tx/>
              <a:buChar char="-"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check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15CFC4-A080-4B9C-9F5C-5DD6B3CAB4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91372" y="2858415"/>
            <a:ext cx="2438740" cy="2191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F82A43-C4F4-4AA2-ABAC-14C3C4EA3DD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91452" y="3077521"/>
            <a:ext cx="2638793" cy="2381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E33F6CB-35AE-4281-A407-1498B0656EE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18066" y="1158270"/>
            <a:ext cx="5001323" cy="2381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CDB4F2-96F6-47CA-8CAE-D90E07A3C0A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60480" y="3276028"/>
            <a:ext cx="257211" cy="31436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6938183-FD03-4452-9553-CCF16BBCA4E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55072" y="3519545"/>
            <a:ext cx="219105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72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37D3A05-CAEB-4445-8DC0-DA722B074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224" y="3722622"/>
            <a:ext cx="257211" cy="3143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030E1B-EAE6-4AA7-AA07-83603187C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240" y="755501"/>
            <a:ext cx="3439005" cy="4001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76C086-07C4-4AA9-BD73-AC92E864F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066" y="2079806"/>
            <a:ext cx="345874" cy="386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C53993-E72B-4C74-ABBF-2327870F1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4224" y="1976380"/>
            <a:ext cx="4008067" cy="233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458450-CB12-4B9C-AA85-E1BCFA65E8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896" y="107429"/>
            <a:ext cx="2909409" cy="7120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C2071C-8221-47FB-9EA6-1E09744BF3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2239" y="1610890"/>
            <a:ext cx="1291941" cy="3560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5FD485-3BF0-49B6-94C8-0816EA35E8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8066" y="1619597"/>
            <a:ext cx="809738" cy="304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195777-CF49-49C0-8FF7-E2F5A0162E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35839" y="2581500"/>
            <a:ext cx="3134162" cy="2095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B43C78-20CC-422E-9656-26D895DD37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72760" y="2510141"/>
            <a:ext cx="771633" cy="3238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6B8EB7-417F-4055-B55B-5ECC010F84F0}"/>
              </a:ext>
            </a:extLst>
          </p:cNvPr>
          <p:cNvSpPr txBox="1"/>
          <p:nvPr/>
        </p:nvSpPr>
        <p:spPr>
          <a:xfrm>
            <a:off x="6866738" y="463475"/>
            <a:ext cx="2973571" cy="1447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checked locking</a:t>
            </a:r>
          </a:p>
          <a:p>
            <a:pPr marL="342900" indent="-34290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Tx/>
              <a:buChar char="-"/>
            </a:pPr>
            <a:r>
              <a:rPr lang="en-US" sz="2400" spc="-100" dirty="0">
                <a:latin typeface="Arial" panose="020B0604020202020204" pitchFamily="34" charset="0"/>
                <a:cs typeface="Arial" panose="020B0604020202020204" pitchFamily="34" charset="0"/>
              </a:rPr>
              <a:t>Lock object</a:t>
            </a:r>
          </a:p>
          <a:p>
            <a:pPr marL="342900" indent="-34290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Tx/>
              <a:buChar char="-"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 the ‘critical’ part</a:t>
            </a:r>
          </a:p>
          <a:p>
            <a:pPr marL="342900" indent="-34290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Tx/>
              <a:buChar char="-"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check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15CFC4-A080-4B9C-9F5C-5DD6B3CAB4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91372" y="2858415"/>
            <a:ext cx="2438740" cy="2191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F82A43-C4F4-4AA2-ABAC-14C3C4EA3DD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33567" y="3293545"/>
            <a:ext cx="2638793" cy="23815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B3D5635-0C7D-4811-B005-D481D5EAB0A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18066" y="1158270"/>
            <a:ext cx="5001323" cy="2381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231A60-D609-4990-9780-E3F9D724078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75053" y="3060108"/>
            <a:ext cx="2229161" cy="2000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FA81F36-CB6C-43DB-A795-9ED3F4EBBF7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95896" y="4491173"/>
            <a:ext cx="8412872" cy="28890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F14A7CA-591A-4FA9-8E89-B7D0CFF2D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804" y="3518533"/>
            <a:ext cx="257211" cy="31436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CB5D2CA-8A27-4A78-8C0A-5DDA7DF1630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55072" y="3951593"/>
            <a:ext cx="219105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5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37D3A05-CAEB-4445-8DC0-DA722B074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224" y="4010654"/>
            <a:ext cx="257211" cy="3143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030E1B-EAE6-4AA7-AA07-83603187C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240" y="755501"/>
            <a:ext cx="3439005" cy="4001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76C086-07C4-4AA9-BD73-AC92E864F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066" y="2079806"/>
            <a:ext cx="345874" cy="386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C53993-E72B-4C74-ABBF-2327870F1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4224" y="1976380"/>
            <a:ext cx="4008067" cy="233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458450-CB12-4B9C-AA85-E1BCFA65E8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896" y="107429"/>
            <a:ext cx="2909409" cy="7120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C2071C-8221-47FB-9EA6-1E09744BF3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2239" y="1610890"/>
            <a:ext cx="1291941" cy="3560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5FD485-3BF0-49B6-94C8-0816EA35E8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8066" y="1619597"/>
            <a:ext cx="809738" cy="304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195777-CF49-49C0-8FF7-E2F5A0162E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35839" y="2581500"/>
            <a:ext cx="3134162" cy="2095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B43C78-20CC-422E-9656-26D895DD37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72760" y="2510141"/>
            <a:ext cx="771633" cy="3238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6B8EB7-417F-4055-B55B-5ECC010F84F0}"/>
              </a:ext>
            </a:extLst>
          </p:cNvPr>
          <p:cNvSpPr txBox="1"/>
          <p:nvPr/>
        </p:nvSpPr>
        <p:spPr>
          <a:xfrm>
            <a:off x="6866738" y="463475"/>
            <a:ext cx="2973571" cy="1447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checked locking</a:t>
            </a:r>
          </a:p>
          <a:p>
            <a:pPr marL="342900" indent="-34290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Tx/>
              <a:buChar char="-"/>
            </a:pPr>
            <a:r>
              <a:rPr lang="en-US" sz="2400" spc="-100" dirty="0">
                <a:latin typeface="Arial" panose="020B0604020202020204" pitchFamily="34" charset="0"/>
                <a:cs typeface="Arial" panose="020B0604020202020204" pitchFamily="34" charset="0"/>
              </a:rPr>
              <a:t>Lock object</a:t>
            </a:r>
          </a:p>
          <a:p>
            <a:pPr marL="342900" indent="-34290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Tx/>
              <a:buChar char="-"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 the ‘critical’ part</a:t>
            </a:r>
          </a:p>
          <a:p>
            <a:pPr marL="342900" indent="-34290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Tx/>
              <a:buChar char="-"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check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15CFC4-A080-4B9C-9F5C-5DD6B3CAB4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91372" y="2858415"/>
            <a:ext cx="2438740" cy="2191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F82A43-C4F4-4AA2-ABAC-14C3C4EA3DD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37623" y="3581577"/>
            <a:ext cx="2638793" cy="23815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B3D5635-0C7D-4811-B005-D481D5EAB0A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18066" y="1158270"/>
            <a:ext cx="5001323" cy="2381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231A60-D609-4990-9780-E3F9D724078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75053" y="3060108"/>
            <a:ext cx="2229161" cy="2000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FA81F36-CB6C-43DB-A795-9ED3F4EBBF7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95896" y="4715941"/>
            <a:ext cx="8412872" cy="28890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F14A7CA-591A-4FA9-8E89-B7D0CFF2D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804" y="3806565"/>
            <a:ext cx="257211" cy="31436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CB5D2CA-8A27-4A78-8C0A-5DDA7DF1630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55072" y="4239625"/>
            <a:ext cx="2191056" cy="4763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B03530-2C24-46CC-BB7F-2BEB98F0DA8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53452" y="3310041"/>
            <a:ext cx="2276793" cy="25721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31533E-9FA9-41FF-8F21-1A7939B251F6}"/>
              </a:ext>
            </a:extLst>
          </p:cNvPr>
          <p:cNvSpPr/>
          <p:nvPr/>
        </p:nvSpPr>
        <p:spPr>
          <a:xfrm>
            <a:off x="6172291" y="2581500"/>
            <a:ext cx="3134162" cy="199042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Only the critical section is synchronized, and after initialization, threads don’t block for each other</a:t>
            </a:r>
          </a:p>
        </p:txBody>
      </p:sp>
    </p:spTree>
    <p:extLst>
      <p:ext uri="{BB962C8B-B14F-4D97-AF65-F5344CB8AC3E}">
        <p14:creationId xmlns:p14="http://schemas.microsoft.com/office/powerpoint/2010/main" val="2110103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AB80-21A2-4DD4-A6FF-EEC39128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B2688-5F88-4902-8831-5DDC87D52D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That was all</a:t>
            </a:r>
          </a:p>
        </p:txBody>
      </p:sp>
    </p:spTree>
    <p:extLst>
      <p:ext uri="{BB962C8B-B14F-4D97-AF65-F5344CB8AC3E}">
        <p14:creationId xmlns:p14="http://schemas.microsoft.com/office/powerpoint/2010/main" val="37273817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BC928C-1651-47C9-95DE-20A4FCE0C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8" y="797852"/>
            <a:ext cx="4536256" cy="1813414"/>
          </a:xfrm>
          <a:prstGeom prst="rect">
            <a:avLst/>
          </a:prstGeom>
          <a:ln w="76200">
            <a:solidFill>
              <a:srgbClr val="00B0F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35244E-049C-4237-9FAD-AFA4D1E5C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313" y="776173"/>
            <a:ext cx="4680520" cy="1857874"/>
          </a:xfrm>
          <a:prstGeom prst="rect">
            <a:avLst/>
          </a:prstGeom>
          <a:ln w="76200">
            <a:solidFill>
              <a:srgbClr val="92D05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352E67-0035-4CB2-B781-2354819C3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68" y="2886084"/>
            <a:ext cx="4536256" cy="1901984"/>
          </a:xfrm>
          <a:prstGeom prst="rect">
            <a:avLst/>
          </a:prstGeom>
          <a:ln w="76200">
            <a:solidFill>
              <a:srgbClr val="FFFF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FE4AC7-204E-4102-9013-4E66EAE745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0312" y="2892539"/>
            <a:ext cx="4681875" cy="2111434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093904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9BE72-D844-406D-A49F-7321E017B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31" y="265988"/>
            <a:ext cx="3240137" cy="705537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405608-6586-4C72-BAF2-104E8DE47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76" y="4207406"/>
            <a:ext cx="4680520" cy="30862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92CD8B-870D-4C15-9DF0-118D02395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216" y="-8370"/>
            <a:ext cx="5582521" cy="403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44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45F9-AB7C-4295-B2BA-54F6A1E6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6A669-5D1B-4A95-BF83-9B968646D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</p:spTree>
    <p:extLst>
      <p:ext uri="{BB962C8B-B14F-4D97-AF65-F5344CB8AC3E}">
        <p14:creationId xmlns:p14="http://schemas.microsoft.com/office/powerpoint/2010/main" val="212238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Connection</a:t>
            </a:r>
          </a:p>
        </p:txBody>
      </p:sp>
      <p:pic>
        <p:nvPicPr>
          <p:cNvPr id="1026" name="Picture 2" descr="Billedresultat for databas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568" y="2267669"/>
            <a:ext cx="1214264" cy="121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5601307" y="539477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StoreData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28144" y="1115541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RetrieveData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168104" y="2231666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DeleteData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2"/>
          </p:cNvCxnSpPr>
          <p:nvPr/>
        </p:nvCxnSpPr>
        <p:spPr>
          <a:xfrm>
            <a:off x="6501407" y="1331565"/>
            <a:ext cx="900100" cy="936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5328344" y="1511585"/>
            <a:ext cx="2016224" cy="972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</p:cNvCxnSpPr>
          <p:nvPr/>
        </p:nvCxnSpPr>
        <p:spPr>
          <a:xfrm>
            <a:off x="4968304" y="2627710"/>
            <a:ext cx="2160240" cy="72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8719" y="3743835"/>
            <a:ext cx="7617535" cy="2554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000" kern="1200" spc="-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Managing</a:t>
            </a:r>
            <a:r>
              <a:rPr lang="en-US" sz="2000" kern="1200" spc="-1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multiple connections can be tedious, and cause duplicate code</a:t>
            </a:r>
            <a:endParaRPr lang="en-US" sz="2000" kern="1200" spc="-1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985BA1-B458-41A4-9094-4E07AAED0E7B}"/>
              </a:ext>
            </a:extLst>
          </p:cNvPr>
          <p:cNvGrpSpPr/>
          <p:nvPr/>
        </p:nvGrpSpPr>
        <p:grpSpPr>
          <a:xfrm>
            <a:off x="431799" y="4080157"/>
            <a:ext cx="8359838" cy="2938535"/>
            <a:chOff x="431799" y="4080157"/>
            <a:chExt cx="8359838" cy="2938535"/>
          </a:xfrm>
        </p:grpSpPr>
        <p:sp>
          <p:nvSpPr>
            <p:cNvPr id="16" name="Rounded Rectangle 15"/>
            <p:cNvSpPr/>
            <p:nvPr/>
          </p:nvSpPr>
          <p:spPr>
            <a:xfrm>
              <a:off x="4608263" y="5982880"/>
              <a:ext cx="1800200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DBConnection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865002" y="4080157"/>
              <a:ext cx="1800200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StoreData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91839" y="4656221"/>
              <a:ext cx="1800200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RetrieveData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31799" y="5772346"/>
              <a:ext cx="1800200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DeleteData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3765102" y="4929905"/>
              <a:ext cx="900100" cy="9361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592039" y="5109925"/>
              <a:ext cx="2016224" cy="9721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231999" y="6226050"/>
              <a:ext cx="2160240" cy="7200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" descr="Billedresultat for database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7373" y="5804428"/>
              <a:ext cx="1214264" cy="1214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Straight Arrow Connector 23"/>
            <p:cNvCxnSpPr>
              <a:endCxn id="23" idx="1"/>
            </p:cNvCxnSpPr>
            <p:nvPr/>
          </p:nvCxnSpPr>
          <p:spPr>
            <a:xfrm flipV="1">
              <a:off x="6443614" y="6411560"/>
              <a:ext cx="1133759" cy="53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8DD4DE5-0F7A-49DD-BF5E-3640C315CE2D}"/>
              </a:ext>
            </a:extLst>
          </p:cNvPr>
          <p:cNvSpPr txBox="1"/>
          <p:nvPr/>
        </p:nvSpPr>
        <p:spPr>
          <a:xfrm>
            <a:off x="182329" y="1284542"/>
            <a:ext cx="2895765" cy="6131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could also be Data Access Objects</a:t>
            </a:r>
          </a:p>
        </p:txBody>
      </p:sp>
      <p:sp>
        <p:nvSpPr>
          <p:cNvPr id="26" name="Rounded Rectangle 15">
            <a:extLst>
              <a:ext uri="{FF2B5EF4-FFF2-40B4-BE49-F238E27FC236}">
                <a16:creationId xmlns:a16="http://schemas.microsoft.com/office/drawing/2014/main" id="{5AEA7264-641E-4387-8AF0-BC8E2DAE6D73}"/>
              </a:ext>
            </a:extLst>
          </p:cNvPr>
          <p:cNvSpPr/>
          <p:nvPr/>
        </p:nvSpPr>
        <p:spPr>
          <a:xfrm>
            <a:off x="4718498" y="7885603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DBConnection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16">
            <a:extLst>
              <a:ext uri="{FF2B5EF4-FFF2-40B4-BE49-F238E27FC236}">
                <a16:creationId xmlns:a16="http://schemas.microsoft.com/office/drawing/2014/main" id="{8D5AA586-4EC5-4531-8F0B-8160EE85BB82}"/>
              </a:ext>
            </a:extLst>
          </p:cNvPr>
          <p:cNvSpPr/>
          <p:nvPr/>
        </p:nvSpPr>
        <p:spPr>
          <a:xfrm>
            <a:off x="-2448520" y="4730289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MemberData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76861D2D-4CB0-4E16-AD37-BFE1DE81A9B5}"/>
              </a:ext>
            </a:extLst>
          </p:cNvPr>
          <p:cNvSpPr/>
          <p:nvPr/>
        </p:nvSpPr>
        <p:spPr>
          <a:xfrm>
            <a:off x="-3278138" y="7615544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InstructorData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18">
            <a:extLst>
              <a:ext uri="{FF2B5EF4-FFF2-40B4-BE49-F238E27FC236}">
                <a16:creationId xmlns:a16="http://schemas.microsoft.com/office/drawing/2014/main" id="{11D4A3AB-DB30-47D8-A3B4-AD1AF8EEDD71}"/>
              </a:ext>
            </a:extLst>
          </p:cNvPr>
          <p:cNvSpPr/>
          <p:nvPr/>
        </p:nvSpPr>
        <p:spPr>
          <a:xfrm>
            <a:off x="524743" y="9518267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B7495B7-8DA6-43D5-AFE5-149DC8861D52}"/>
              </a:ext>
            </a:extLst>
          </p:cNvPr>
          <p:cNvCxnSpPr/>
          <p:nvPr/>
        </p:nvCxnSpPr>
        <p:spPr>
          <a:xfrm>
            <a:off x="-1548420" y="5580037"/>
            <a:ext cx="900100" cy="936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1E579A-C1F7-4B47-AA90-06B6F9ED1E8E}"/>
              </a:ext>
            </a:extLst>
          </p:cNvPr>
          <p:cNvCxnSpPr/>
          <p:nvPr/>
        </p:nvCxnSpPr>
        <p:spPr>
          <a:xfrm>
            <a:off x="-1477938" y="8069248"/>
            <a:ext cx="2016224" cy="972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650D0F-4819-42FC-B536-F004E0A5804E}"/>
              </a:ext>
            </a:extLst>
          </p:cNvPr>
          <p:cNvCxnSpPr/>
          <p:nvPr/>
        </p:nvCxnSpPr>
        <p:spPr>
          <a:xfrm>
            <a:off x="2324943" y="9971971"/>
            <a:ext cx="2160240" cy="72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Billedresultat for database icon">
            <a:extLst>
              <a:ext uri="{FF2B5EF4-FFF2-40B4-BE49-F238E27FC236}">
                <a16:creationId xmlns:a16="http://schemas.microsoft.com/office/drawing/2014/main" id="{2ABAA8ED-89F7-4C75-90A8-5E6CBE377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9379" y="5950501"/>
            <a:ext cx="1214264" cy="121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B8E894A-C9D1-449F-B660-8F43D0536FDC}"/>
              </a:ext>
            </a:extLst>
          </p:cNvPr>
          <p:cNvCxnSpPr>
            <a:endCxn id="33" idx="1"/>
          </p:cNvCxnSpPr>
          <p:nvPr/>
        </p:nvCxnSpPr>
        <p:spPr>
          <a:xfrm flipV="1">
            <a:off x="10495620" y="6557633"/>
            <a:ext cx="1133759" cy="5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0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Connection</a:t>
            </a:r>
          </a:p>
        </p:txBody>
      </p:sp>
      <p:pic>
        <p:nvPicPr>
          <p:cNvPr id="1026" name="Picture 2" descr="Billedresultat for databas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568" y="-1404739"/>
            <a:ext cx="1214264" cy="121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5601307" y="-3132931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StoreData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28144" y="-2556867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RetrieveData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168104" y="-1440742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DeleteData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2"/>
          </p:cNvCxnSpPr>
          <p:nvPr/>
        </p:nvCxnSpPr>
        <p:spPr>
          <a:xfrm>
            <a:off x="6501407" y="-2340843"/>
            <a:ext cx="900100" cy="936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5328344" y="-2160823"/>
            <a:ext cx="2016224" cy="972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</p:cNvCxnSpPr>
          <p:nvPr/>
        </p:nvCxnSpPr>
        <p:spPr>
          <a:xfrm>
            <a:off x="4968304" y="-1044698"/>
            <a:ext cx="2160240" cy="72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8719" y="971525"/>
            <a:ext cx="7617535" cy="2554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000" kern="1200" spc="-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Managing</a:t>
            </a:r>
            <a:r>
              <a:rPr lang="en-US" sz="2000" kern="1200" spc="-1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multiple connections can be tedious, and cause duplicate code</a:t>
            </a:r>
            <a:endParaRPr lang="en-US" sz="2000" kern="1200" spc="-1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Rounded Rectangle 15">
            <a:extLst>
              <a:ext uri="{FF2B5EF4-FFF2-40B4-BE49-F238E27FC236}">
                <a16:creationId xmlns:a16="http://schemas.microsoft.com/office/drawing/2014/main" id="{A31A8BAF-65A8-49C2-814D-F674983A4A61}"/>
              </a:ext>
            </a:extLst>
          </p:cNvPr>
          <p:cNvSpPr/>
          <p:nvPr/>
        </p:nvSpPr>
        <p:spPr>
          <a:xfrm>
            <a:off x="4701207" y="6316297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DBConnection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16">
            <a:extLst>
              <a:ext uri="{FF2B5EF4-FFF2-40B4-BE49-F238E27FC236}">
                <a16:creationId xmlns:a16="http://schemas.microsoft.com/office/drawing/2014/main" id="{EB58ED55-B709-43AF-84C8-B41F46EBF210}"/>
              </a:ext>
            </a:extLst>
          </p:cNvPr>
          <p:cNvSpPr/>
          <p:nvPr/>
        </p:nvSpPr>
        <p:spPr>
          <a:xfrm>
            <a:off x="2957946" y="4413574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MemberData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659DDE53-53D4-4574-B1BB-5370AFF34D21}"/>
              </a:ext>
            </a:extLst>
          </p:cNvPr>
          <p:cNvSpPr/>
          <p:nvPr/>
        </p:nvSpPr>
        <p:spPr>
          <a:xfrm>
            <a:off x="884783" y="4989638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InstructorData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18">
            <a:extLst>
              <a:ext uri="{FF2B5EF4-FFF2-40B4-BE49-F238E27FC236}">
                <a16:creationId xmlns:a16="http://schemas.microsoft.com/office/drawing/2014/main" id="{DEF6B750-E463-4A17-B39B-4C870760BD44}"/>
              </a:ext>
            </a:extLst>
          </p:cNvPr>
          <p:cNvSpPr/>
          <p:nvPr/>
        </p:nvSpPr>
        <p:spPr>
          <a:xfrm>
            <a:off x="524743" y="6105763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72DF21-96B1-40A6-8F18-C1190D708AA3}"/>
              </a:ext>
            </a:extLst>
          </p:cNvPr>
          <p:cNvCxnSpPr/>
          <p:nvPr/>
        </p:nvCxnSpPr>
        <p:spPr>
          <a:xfrm>
            <a:off x="3858046" y="5263322"/>
            <a:ext cx="900100" cy="936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356EBF-2A1A-4B51-8E78-D4B1041E81A2}"/>
              </a:ext>
            </a:extLst>
          </p:cNvPr>
          <p:cNvCxnSpPr/>
          <p:nvPr/>
        </p:nvCxnSpPr>
        <p:spPr>
          <a:xfrm>
            <a:off x="2684983" y="5443342"/>
            <a:ext cx="2016224" cy="972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836F274-3B9B-41E2-B347-C887008B5C0B}"/>
              </a:ext>
            </a:extLst>
          </p:cNvPr>
          <p:cNvCxnSpPr/>
          <p:nvPr/>
        </p:nvCxnSpPr>
        <p:spPr>
          <a:xfrm>
            <a:off x="2324943" y="6559467"/>
            <a:ext cx="2160240" cy="72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Billedresultat for database icon">
            <a:extLst>
              <a:ext uri="{FF2B5EF4-FFF2-40B4-BE49-F238E27FC236}">
                <a16:creationId xmlns:a16="http://schemas.microsoft.com/office/drawing/2014/main" id="{F927871C-F522-4DC4-8809-2EFDD4D85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317" y="6137845"/>
            <a:ext cx="1214264" cy="121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AD86ED4-36AE-4C87-B747-E05555CA6B3C}"/>
              </a:ext>
            </a:extLst>
          </p:cNvPr>
          <p:cNvCxnSpPr>
            <a:endCxn id="33" idx="1"/>
          </p:cNvCxnSpPr>
          <p:nvPr/>
        </p:nvCxnSpPr>
        <p:spPr>
          <a:xfrm flipV="1">
            <a:off x="6536558" y="6744977"/>
            <a:ext cx="1133759" cy="5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F536989-3287-4D5A-97C8-DBB4F4A3D8EE}"/>
              </a:ext>
            </a:extLst>
          </p:cNvPr>
          <p:cNvGrpSpPr/>
          <p:nvPr/>
        </p:nvGrpSpPr>
        <p:grpSpPr>
          <a:xfrm>
            <a:off x="524743" y="1297010"/>
            <a:ext cx="8359838" cy="2938535"/>
            <a:chOff x="431799" y="4080157"/>
            <a:chExt cx="8359838" cy="2938535"/>
          </a:xfrm>
        </p:grpSpPr>
        <p:sp>
          <p:nvSpPr>
            <p:cNvPr id="45" name="Rounded Rectangle 15">
              <a:extLst>
                <a:ext uri="{FF2B5EF4-FFF2-40B4-BE49-F238E27FC236}">
                  <a16:creationId xmlns:a16="http://schemas.microsoft.com/office/drawing/2014/main" id="{A1C8E6FB-FCBD-4889-8CA6-DA601ABD9E74}"/>
                </a:ext>
              </a:extLst>
            </p:cNvPr>
            <p:cNvSpPr/>
            <p:nvPr/>
          </p:nvSpPr>
          <p:spPr>
            <a:xfrm>
              <a:off x="4608263" y="5982880"/>
              <a:ext cx="1800200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DBConnection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ounded Rectangle 16">
              <a:extLst>
                <a:ext uri="{FF2B5EF4-FFF2-40B4-BE49-F238E27FC236}">
                  <a16:creationId xmlns:a16="http://schemas.microsoft.com/office/drawing/2014/main" id="{EDA38E87-1980-4AD7-BF9A-FC09C82D7CD2}"/>
                </a:ext>
              </a:extLst>
            </p:cNvPr>
            <p:cNvSpPr/>
            <p:nvPr/>
          </p:nvSpPr>
          <p:spPr>
            <a:xfrm>
              <a:off x="2865002" y="4080157"/>
              <a:ext cx="1800200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StoreData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ounded Rectangle 17">
              <a:extLst>
                <a:ext uri="{FF2B5EF4-FFF2-40B4-BE49-F238E27FC236}">
                  <a16:creationId xmlns:a16="http://schemas.microsoft.com/office/drawing/2014/main" id="{D3DECA2E-F67F-4A3A-A839-6A207158D987}"/>
                </a:ext>
              </a:extLst>
            </p:cNvPr>
            <p:cNvSpPr/>
            <p:nvPr/>
          </p:nvSpPr>
          <p:spPr>
            <a:xfrm>
              <a:off x="791839" y="4656221"/>
              <a:ext cx="1800200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RetrieveData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ounded Rectangle 18">
              <a:extLst>
                <a:ext uri="{FF2B5EF4-FFF2-40B4-BE49-F238E27FC236}">
                  <a16:creationId xmlns:a16="http://schemas.microsoft.com/office/drawing/2014/main" id="{8448F2C8-E364-4179-A6B9-F862876903E9}"/>
                </a:ext>
              </a:extLst>
            </p:cNvPr>
            <p:cNvSpPr/>
            <p:nvPr/>
          </p:nvSpPr>
          <p:spPr>
            <a:xfrm>
              <a:off x="431799" y="5772346"/>
              <a:ext cx="1800200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DeleteData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6C3B833-1A83-44A6-AB09-9B6144765EC1}"/>
                </a:ext>
              </a:extLst>
            </p:cNvPr>
            <p:cNvCxnSpPr/>
            <p:nvPr/>
          </p:nvCxnSpPr>
          <p:spPr>
            <a:xfrm>
              <a:off x="3765102" y="4929905"/>
              <a:ext cx="900100" cy="9361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23F70C8-2703-469F-A815-47E4304988C6}"/>
                </a:ext>
              </a:extLst>
            </p:cNvPr>
            <p:cNvCxnSpPr/>
            <p:nvPr/>
          </p:nvCxnSpPr>
          <p:spPr>
            <a:xfrm>
              <a:off x="2592039" y="5109925"/>
              <a:ext cx="2016224" cy="9721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81511DA-CAAE-4651-A076-5692BD5C6BD3}"/>
                </a:ext>
              </a:extLst>
            </p:cNvPr>
            <p:cNvCxnSpPr/>
            <p:nvPr/>
          </p:nvCxnSpPr>
          <p:spPr>
            <a:xfrm>
              <a:off x="2231999" y="6226050"/>
              <a:ext cx="2160240" cy="7200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2" descr="Billedresultat for database icon">
              <a:extLst>
                <a:ext uri="{FF2B5EF4-FFF2-40B4-BE49-F238E27FC236}">
                  <a16:creationId xmlns:a16="http://schemas.microsoft.com/office/drawing/2014/main" id="{A111509F-559D-4CEE-8E9A-5BE40C8D75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7373" y="5804428"/>
              <a:ext cx="1214264" cy="1214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A76A8EC-FE0D-451A-BD13-1A0F1840A1CA}"/>
                </a:ext>
              </a:extLst>
            </p:cNvPr>
            <p:cNvCxnSpPr>
              <a:endCxn id="52" idx="1"/>
            </p:cNvCxnSpPr>
            <p:nvPr/>
          </p:nvCxnSpPr>
          <p:spPr>
            <a:xfrm flipV="1">
              <a:off x="6443614" y="6411560"/>
              <a:ext cx="1133759" cy="53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6164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>
            <a:extLst>
              <a:ext uri="{FF2B5EF4-FFF2-40B4-BE49-F238E27FC236}">
                <a16:creationId xmlns:a16="http://schemas.microsoft.com/office/drawing/2014/main" id="{EECC0CB8-4D8E-40BD-8584-D189A4CE8EC4}"/>
              </a:ext>
            </a:extLst>
          </p:cNvPr>
          <p:cNvSpPr/>
          <p:nvPr/>
        </p:nvSpPr>
        <p:spPr>
          <a:xfrm>
            <a:off x="215776" y="1475580"/>
            <a:ext cx="6371696" cy="5500363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64048" y="251445"/>
            <a:ext cx="7056785" cy="1008112"/>
          </a:xfrm>
        </p:spPr>
        <p:txBody>
          <a:bodyPr>
            <a:normAutofit fontScale="92500"/>
          </a:bodyPr>
          <a:lstStyle/>
          <a:p>
            <a:r>
              <a:rPr lang="en-US" dirty="0"/>
              <a:t>Multiple classes write to a log. We want to make sure they use the same file.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140212" y="3361664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ClassB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067049" y="3937728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ClassA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07009" y="5053853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ClassC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Billedresultat for fi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752" y="5033267"/>
            <a:ext cx="2142953" cy="214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5980764" y="4045740"/>
            <a:ext cx="1578988" cy="881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3867249" y="4564315"/>
            <a:ext cx="3477319" cy="8855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6" idx="3"/>
          </p:cNvCxnSpPr>
          <p:nvPr/>
        </p:nvCxnSpPr>
        <p:spPr>
          <a:xfrm>
            <a:off x="3507209" y="5449897"/>
            <a:ext cx="3674454" cy="634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687372" y="8200080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Logger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8496696" y="7884293"/>
            <a:ext cx="486769" cy="315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7FA9C5-CD46-467D-B4E5-5BF9F27D312C}"/>
              </a:ext>
            </a:extLst>
          </p:cNvPr>
          <p:cNvSpPr txBox="1"/>
          <p:nvPr/>
        </p:nvSpPr>
        <p:spPr>
          <a:xfrm>
            <a:off x="2214600" y="2334525"/>
            <a:ext cx="2374048" cy="4087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32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System</a:t>
            </a:r>
          </a:p>
        </p:txBody>
      </p:sp>
    </p:spTree>
    <p:extLst>
      <p:ext uri="{BB962C8B-B14F-4D97-AF65-F5344CB8AC3E}">
        <p14:creationId xmlns:p14="http://schemas.microsoft.com/office/powerpoint/2010/main" val="212531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Blank">
  <a:themeElements>
    <a:clrScheme name="VIA University College">
      <a:dk1>
        <a:srgbClr val="414141"/>
      </a:dk1>
      <a:lt1>
        <a:sysClr val="window" lastClr="FFFFFF"/>
      </a:lt1>
      <a:dk2>
        <a:srgbClr val="8CC35A"/>
      </a:dk2>
      <a:lt2>
        <a:srgbClr val="AFAFAF"/>
      </a:lt2>
      <a:accent1>
        <a:srgbClr val="FFBE50"/>
      </a:accent1>
      <a:accent2>
        <a:srgbClr val="FF9164"/>
      </a:accent2>
      <a:accent3>
        <a:srgbClr val="FF7369"/>
      </a:accent3>
      <a:accent4>
        <a:srgbClr val="A0A0DC"/>
      </a:accent4>
      <a:accent5>
        <a:srgbClr val="78B4DC"/>
      </a:accent5>
      <a:accent6>
        <a:srgbClr val="32C8AA"/>
      </a:accent6>
      <a:hlink>
        <a:srgbClr val="0000FF"/>
      </a:hlink>
      <a:folHlink>
        <a:srgbClr val="800080"/>
      </a:folHlink>
    </a:clrScheme>
    <a:fontScheme name="VIA University College">
      <a:majorFont>
        <a:latin typeface="VIA Type Office"/>
        <a:ea typeface=""/>
        <a:cs typeface=""/>
      </a:majorFont>
      <a:minorFont>
        <a:latin typeface="VIA Type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83000"/>
          </a:lnSpc>
          <a:spcBef>
            <a:spcPct val="20000"/>
          </a:spcBef>
          <a:buFont typeface="VIA Type Office" panose="02000503000000020004" pitchFamily="2" charset="0"/>
          <a:buNone/>
          <a:defRPr sz="1600" kern="1200" spc="-100" baseline="0" dirty="0" smtClean="0">
            <a:solidFill>
              <a:schemeClr val="tx1"/>
            </a:solidFill>
            <a:latin typeface="Via Light Office" panose="02000503000000020004" pitchFamily="2" charset="0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C26487BB-FE3D-494A-A9C6-8C15B9D85F6B}" vid="{C65DB066-AEC4-4B55-8D0A-EA00B4BE1B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13911</TotalTime>
  <Words>764</Words>
  <Application>Microsoft Office PowerPoint</Application>
  <PresentationFormat>Custom</PresentationFormat>
  <Paragraphs>171</Paragraphs>
  <Slides>45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Courier New</vt:lpstr>
      <vt:lpstr>Tahoma</vt:lpstr>
      <vt:lpstr>Times New Roman</vt:lpstr>
      <vt:lpstr>VIA Type Office</vt:lpstr>
      <vt:lpstr>Wingdings</vt:lpstr>
      <vt:lpstr>Blank</vt:lpstr>
      <vt:lpstr>Software Development with UML and Java 2</vt:lpstr>
      <vt:lpstr>Agenda</vt:lpstr>
      <vt:lpstr>Lazy instantiation</vt:lpstr>
      <vt:lpstr>Example</vt:lpstr>
      <vt:lpstr>Example</vt:lpstr>
      <vt:lpstr>PowerPoint Presentation</vt:lpstr>
      <vt:lpstr>DB Connection</vt:lpstr>
      <vt:lpstr>DB Connection</vt:lpstr>
      <vt:lpstr>Logging</vt:lpstr>
      <vt:lpstr>Logging</vt:lpstr>
      <vt:lpstr>Logger class code</vt:lpstr>
      <vt:lpstr>PowerPoint Presentation</vt:lpstr>
      <vt:lpstr>Software Development with UML and Java 2</vt:lpstr>
      <vt:lpstr>Design Pattern: Singleton</vt:lpstr>
      <vt:lpstr>Singleton</vt:lpstr>
      <vt:lpstr>Design Pattern: Singleton. Two common diagrams</vt:lpstr>
      <vt:lpstr>Design Pattern: Singleton</vt:lpstr>
      <vt:lpstr>Design Pattern: Singleton</vt:lpstr>
      <vt:lpstr>Software Development with UML and Java 2</vt:lpstr>
      <vt:lpstr>Logger class singleton</vt:lpstr>
      <vt:lpstr>Logger class singleton</vt:lpstr>
      <vt:lpstr>Logger class singleton</vt:lpstr>
      <vt:lpstr>Logger class singleton</vt:lpstr>
      <vt:lpstr>PowerPoint Presentation</vt:lpstr>
      <vt:lpstr>Singleton use</vt:lpstr>
      <vt:lpstr>For the Singleton Pattern You Must Remember 3 Things</vt:lpstr>
      <vt:lpstr>Software Development with UML and Java 2</vt:lpstr>
      <vt:lpstr>Thread safety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Steffen Vissing Andersen</dc:creator>
  <cp:lastModifiedBy>Troels Mortensen (TRMO) | VIA</cp:lastModifiedBy>
  <cp:revision>709</cp:revision>
  <cp:lastPrinted>2012-01-10T08:46:13Z</cp:lastPrinted>
  <dcterms:modified xsi:type="dcterms:W3CDTF">2018-10-03T11:42:16Z</dcterms:modified>
</cp:coreProperties>
</file>