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attanakarn Expanded" charset="1" panose="00000000000000000000"/>
      <p:regular r:id="rId17"/>
    </p:embeddedFont>
    <p:embeddedFont>
      <p:font typeface="Saira" charset="1" panose="00000500000000000000"/>
      <p:regular r:id="rId18"/>
    </p:embeddedFont>
    <p:embeddedFont>
      <p:font typeface="Saira Light" charset="1" panose="00000400000000000000"/>
      <p:regular r:id="rId19"/>
    </p:embeddedFont>
    <p:embeddedFont>
      <p:font typeface="Saira Bold" charset="1" panose="00000800000000000000"/>
      <p:regular r:id="rId20"/>
    </p:embeddedFont>
    <p:embeddedFont>
      <p:font typeface="DM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0456" y="2993601"/>
            <a:ext cx="8517545" cy="181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1"/>
              </a:lnSpc>
            </a:pPr>
            <a:r>
              <a:rPr lang="en-US" sz="10615" spc="84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Puzzle 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9464" y="6790655"/>
            <a:ext cx="6251386" cy="101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2942" spc="123">
                <a:solidFill>
                  <a:srgbClr val="71DDEB"/>
                </a:solidFill>
                <a:latin typeface="Saira"/>
                <a:ea typeface="Saira"/>
                <a:cs typeface="Saira"/>
                <a:sym typeface="Saira"/>
              </a:rPr>
              <a:t>Jesus Hector Roman Vizar</a:t>
            </a:r>
          </a:p>
          <a:p>
            <a:pPr algn="l">
              <a:lnSpc>
                <a:spcPts val="4119"/>
              </a:lnSpc>
            </a:pPr>
            <a:r>
              <a:rPr lang="en-US" sz="2942" spc="123">
                <a:solidFill>
                  <a:srgbClr val="71DDEB"/>
                </a:solidFill>
                <a:latin typeface="Saira"/>
                <a:ea typeface="Saira"/>
                <a:cs typeface="Saira"/>
                <a:sym typeface="Saira"/>
              </a:rPr>
              <a:t>Jose Humberto Gutierrez Beltran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08288" y="857439"/>
            <a:ext cx="5809994" cy="8572123"/>
          </a:xfrm>
          <a:custGeom>
            <a:avLst/>
            <a:gdLst/>
            <a:ahLst/>
            <a:cxnLst/>
            <a:rect r="r" b="b" t="t" l="l"/>
            <a:pathLst>
              <a:path h="8572123" w="5809994">
                <a:moveTo>
                  <a:pt x="0" y="0"/>
                </a:moveTo>
                <a:lnTo>
                  <a:pt x="5809994" y="0"/>
                </a:lnTo>
                <a:lnTo>
                  <a:pt x="5809994" y="8572122"/>
                </a:lnTo>
                <a:lnTo>
                  <a:pt x="0" y="8572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0697" y="1242722"/>
            <a:ext cx="8183303" cy="2643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38"/>
              </a:lnSpc>
              <a:spcBef>
                <a:spcPct val="0"/>
              </a:spcBef>
            </a:pPr>
            <a:r>
              <a:rPr lang="en-US" sz="7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InterfazPuzzle8</a:t>
            </a:r>
          </a:p>
          <a:p>
            <a:pPr algn="l" marL="0" indent="0" lvl="0">
              <a:lnSpc>
                <a:spcPts val="1063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02403"/>
            <a:ext cx="6859894" cy="666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crear_interfaz(): C</a:t>
            </a: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onstruye la GUI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actualizar_tablero(): Refresca la vista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ficha_clickeada(): Maneja clicks del usuario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resolver_puzzle(): Ejecuta la solución automática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siguiente_paso_solucion(): Muestra paso a paso</a:t>
            </a:r>
          </a:p>
          <a:p>
            <a:pPr algn="l" marL="0" indent="0" lvl="0">
              <a:lnSpc>
                <a:spcPts val="385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3990" y="2259328"/>
            <a:ext cx="12960020" cy="5768344"/>
            <a:chOff x="0" y="0"/>
            <a:chExt cx="3413339" cy="1519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3339" cy="1519235"/>
            </a:xfrm>
            <a:custGeom>
              <a:avLst/>
              <a:gdLst/>
              <a:ahLst/>
              <a:cxnLst/>
              <a:rect r="r" b="b" t="t" l="l"/>
              <a:pathLst>
                <a:path h="1519235" w="3413339">
                  <a:moveTo>
                    <a:pt x="0" y="0"/>
                  </a:moveTo>
                  <a:lnTo>
                    <a:pt x="3413339" y="0"/>
                  </a:lnTo>
                  <a:lnTo>
                    <a:pt x="3413339" y="1519235"/>
                  </a:lnTo>
                  <a:lnTo>
                    <a:pt x="0" y="1519235"/>
                  </a:lnTo>
                  <a:close/>
                </a:path>
              </a:pathLst>
            </a:custGeom>
            <a:gradFill rotWithShape="true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13339" cy="156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97189" y="4327187"/>
            <a:ext cx="10893622" cy="147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38"/>
              </a:lnSpc>
              <a:spcBef>
                <a:spcPct val="0"/>
              </a:spcBef>
            </a:pPr>
            <a:r>
              <a:rPr lang="en-US" sz="8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908" y="1683006"/>
            <a:ext cx="7974909" cy="149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241"/>
              </a:lnSpc>
              <a:spcBef>
                <a:spcPct val="0"/>
              </a:spcBef>
            </a:pPr>
            <a:r>
              <a:rPr lang="en-US" sz="8743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Introducción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6908" y="3135741"/>
            <a:ext cx="7669124" cy="470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2536" spc="8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El juego puzzle 8 programado consiste en un juego de estrategia mental donde se tienen que ordenar 8 piezas mediante un agujero vacio que es de asistencia para mover las piezas de un lugar de otro , esto para ordenar las piezas en orden, en este caso las piezas se ordenan del 1 al 8.</a:t>
            </a:r>
          </a:p>
          <a:p>
            <a:pPr algn="just">
              <a:lnSpc>
                <a:spcPts val="3424"/>
              </a:lnSpc>
            </a:pPr>
          </a:p>
          <a:p>
            <a:pPr algn="just" marL="0" indent="0" lvl="0">
              <a:lnSpc>
                <a:spcPts val="3424"/>
              </a:lnSpc>
            </a:pPr>
            <a:r>
              <a:rPr lang="en-US" sz="2536" spc="8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El proposito es llegar al orden establecido por el creador del puzzle en este caso serian las piezas ordenas del 1 al 8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754285" y="0"/>
            <a:ext cx="7533715" cy="10287000"/>
          </a:xfrm>
          <a:custGeom>
            <a:avLst/>
            <a:gdLst/>
            <a:ahLst/>
            <a:cxnLst/>
            <a:rect r="r" b="b" t="t" l="l"/>
            <a:pathLst>
              <a:path h="10287000" w="7533715">
                <a:moveTo>
                  <a:pt x="0" y="0"/>
                </a:moveTo>
                <a:lnTo>
                  <a:pt x="7533715" y="0"/>
                </a:lnTo>
                <a:lnTo>
                  <a:pt x="75337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873945"/>
            <a:ext cx="4401278" cy="4384355"/>
            <a:chOff x="0" y="0"/>
            <a:chExt cx="1159184" cy="11547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9184" cy="1154727"/>
            </a:xfrm>
            <a:custGeom>
              <a:avLst/>
              <a:gdLst/>
              <a:ahLst/>
              <a:cxnLst/>
              <a:rect r="r" b="b" t="t" l="l"/>
              <a:pathLst>
                <a:path h="1154727" w="1159184">
                  <a:moveTo>
                    <a:pt x="0" y="0"/>
                  </a:moveTo>
                  <a:lnTo>
                    <a:pt x="1159184" y="0"/>
                  </a:lnTo>
                  <a:lnTo>
                    <a:pt x="1159184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true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59184" cy="1202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44070" y="4873945"/>
            <a:ext cx="4401278" cy="4384355"/>
            <a:chOff x="0" y="0"/>
            <a:chExt cx="1159184" cy="11547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9184" cy="1154727"/>
            </a:xfrm>
            <a:custGeom>
              <a:avLst/>
              <a:gdLst/>
              <a:ahLst/>
              <a:cxnLst/>
              <a:rect r="r" b="b" t="t" l="l"/>
              <a:pathLst>
                <a:path h="1154727" w="1159184">
                  <a:moveTo>
                    <a:pt x="0" y="0"/>
                  </a:moveTo>
                  <a:lnTo>
                    <a:pt x="1159184" y="0"/>
                  </a:lnTo>
                  <a:lnTo>
                    <a:pt x="1159184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true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59184" cy="1202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59440" y="4873945"/>
            <a:ext cx="4401278" cy="4384355"/>
            <a:chOff x="0" y="0"/>
            <a:chExt cx="1159184" cy="11547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9184" cy="1154727"/>
            </a:xfrm>
            <a:custGeom>
              <a:avLst/>
              <a:gdLst/>
              <a:ahLst/>
              <a:cxnLst/>
              <a:rect r="r" b="b" t="t" l="l"/>
              <a:pathLst>
                <a:path h="1154727" w="1159184">
                  <a:moveTo>
                    <a:pt x="0" y="0"/>
                  </a:moveTo>
                  <a:lnTo>
                    <a:pt x="1159184" y="0"/>
                  </a:lnTo>
                  <a:lnTo>
                    <a:pt x="1159184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true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59184" cy="1202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93867" y="4582791"/>
            <a:ext cx="2870944" cy="582307"/>
            <a:chOff x="0" y="0"/>
            <a:chExt cx="584971" cy="118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4971" cy="118648"/>
            </a:xfrm>
            <a:custGeom>
              <a:avLst/>
              <a:gdLst/>
              <a:ahLst/>
              <a:cxnLst/>
              <a:rect r="r" b="b" t="t" l="l"/>
              <a:pathLst>
                <a:path h="118648" w="584971">
                  <a:moveTo>
                    <a:pt x="18877" y="0"/>
                  </a:moveTo>
                  <a:lnTo>
                    <a:pt x="566095" y="0"/>
                  </a:lnTo>
                  <a:cubicBezTo>
                    <a:pt x="576520" y="0"/>
                    <a:pt x="584971" y="8451"/>
                    <a:pt x="584971" y="18877"/>
                  </a:cubicBezTo>
                  <a:lnTo>
                    <a:pt x="584971" y="99772"/>
                  </a:lnTo>
                  <a:cubicBezTo>
                    <a:pt x="584971" y="104778"/>
                    <a:pt x="582983" y="109580"/>
                    <a:pt x="579443" y="113120"/>
                  </a:cubicBezTo>
                  <a:cubicBezTo>
                    <a:pt x="575903" y="116660"/>
                    <a:pt x="571101" y="118648"/>
                    <a:pt x="566095" y="118648"/>
                  </a:cubicBezTo>
                  <a:lnTo>
                    <a:pt x="18877" y="118648"/>
                  </a:lnTo>
                  <a:cubicBezTo>
                    <a:pt x="8451" y="118648"/>
                    <a:pt x="0" y="110197"/>
                    <a:pt x="0" y="99772"/>
                  </a:cubicBezTo>
                  <a:lnTo>
                    <a:pt x="0" y="18877"/>
                  </a:lnTo>
                  <a:cubicBezTo>
                    <a:pt x="0" y="13870"/>
                    <a:pt x="1989" y="9069"/>
                    <a:pt x="5529" y="5529"/>
                  </a:cubicBezTo>
                  <a:cubicBezTo>
                    <a:pt x="9069" y="1989"/>
                    <a:pt x="13870" y="0"/>
                    <a:pt x="188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84971" cy="1662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128"/>
                </a:lnSpc>
                <a:spcBef>
                  <a:spcPct val="0"/>
                </a:spcBef>
              </a:pPr>
              <a:r>
                <a:rPr lang="en-US" b="true" sz="2234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Paso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09237" y="4582791"/>
            <a:ext cx="2870944" cy="582307"/>
            <a:chOff x="0" y="0"/>
            <a:chExt cx="584971" cy="1186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84971" cy="118648"/>
            </a:xfrm>
            <a:custGeom>
              <a:avLst/>
              <a:gdLst/>
              <a:ahLst/>
              <a:cxnLst/>
              <a:rect r="r" b="b" t="t" l="l"/>
              <a:pathLst>
                <a:path h="118648" w="584971">
                  <a:moveTo>
                    <a:pt x="18877" y="0"/>
                  </a:moveTo>
                  <a:lnTo>
                    <a:pt x="566095" y="0"/>
                  </a:lnTo>
                  <a:cubicBezTo>
                    <a:pt x="576520" y="0"/>
                    <a:pt x="584971" y="8451"/>
                    <a:pt x="584971" y="18877"/>
                  </a:cubicBezTo>
                  <a:lnTo>
                    <a:pt x="584971" y="99772"/>
                  </a:lnTo>
                  <a:cubicBezTo>
                    <a:pt x="584971" y="104778"/>
                    <a:pt x="582983" y="109580"/>
                    <a:pt x="579443" y="113120"/>
                  </a:cubicBezTo>
                  <a:cubicBezTo>
                    <a:pt x="575903" y="116660"/>
                    <a:pt x="571101" y="118648"/>
                    <a:pt x="566095" y="118648"/>
                  </a:cubicBezTo>
                  <a:lnTo>
                    <a:pt x="18877" y="118648"/>
                  </a:lnTo>
                  <a:cubicBezTo>
                    <a:pt x="8451" y="118648"/>
                    <a:pt x="0" y="110197"/>
                    <a:pt x="0" y="99772"/>
                  </a:cubicBezTo>
                  <a:lnTo>
                    <a:pt x="0" y="18877"/>
                  </a:lnTo>
                  <a:cubicBezTo>
                    <a:pt x="0" y="13870"/>
                    <a:pt x="1989" y="9069"/>
                    <a:pt x="5529" y="5529"/>
                  </a:cubicBezTo>
                  <a:cubicBezTo>
                    <a:pt x="9069" y="1989"/>
                    <a:pt x="13870" y="0"/>
                    <a:pt x="188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84971" cy="1662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128"/>
                </a:lnSpc>
                <a:spcBef>
                  <a:spcPct val="0"/>
                </a:spcBef>
              </a:pPr>
              <a:r>
                <a:rPr lang="en-US" b="true" sz="2234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Paso 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424607" y="4582791"/>
            <a:ext cx="2870944" cy="582307"/>
            <a:chOff x="0" y="0"/>
            <a:chExt cx="584971" cy="1186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84971" cy="118648"/>
            </a:xfrm>
            <a:custGeom>
              <a:avLst/>
              <a:gdLst/>
              <a:ahLst/>
              <a:cxnLst/>
              <a:rect r="r" b="b" t="t" l="l"/>
              <a:pathLst>
                <a:path h="118648" w="584971">
                  <a:moveTo>
                    <a:pt x="18877" y="0"/>
                  </a:moveTo>
                  <a:lnTo>
                    <a:pt x="566095" y="0"/>
                  </a:lnTo>
                  <a:cubicBezTo>
                    <a:pt x="576520" y="0"/>
                    <a:pt x="584971" y="8451"/>
                    <a:pt x="584971" y="18877"/>
                  </a:cubicBezTo>
                  <a:lnTo>
                    <a:pt x="584971" y="99772"/>
                  </a:lnTo>
                  <a:cubicBezTo>
                    <a:pt x="584971" y="104778"/>
                    <a:pt x="582983" y="109580"/>
                    <a:pt x="579443" y="113120"/>
                  </a:cubicBezTo>
                  <a:cubicBezTo>
                    <a:pt x="575903" y="116660"/>
                    <a:pt x="571101" y="118648"/>
                    <a:pt x="566095" y="118648"/>
                  </a:cubicBezTo>
                  <a:lnTo>
                    <a:pt x="18877" y="118648"/>
                  </a:lnTo>
                  <a:cubicBezTo>
                    <a:pt x="8451" y="118648"/>
                    <a:pt x="0" y="110197"/>
                    <a:pt x="0" y="99772"/>
                  </a:cubicBezTo>
                  <a:lnTo>
                    <a:pt x="0" y="18877"/>
                  </a:lnTo>
                  <a:cubicBezTo>
                    <a:pt x="0" y="13870"/>
                    <a:pt x="1989" y="9069"/>
                    <a:pt x="5529" y="5529"/>
                  </a:cubicBezTo>
                  <a:cubicBezTo>
                    <a:pt x="9069" y="1989"/>
                    <a:pt x="13870" y="0"/>
                    <a:pt x="188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584971" cy="1662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128"/>
                </a:lnSpc>
                <a:spcBef>
                  <a:spcPct val="0"/>
                </a:spcBef>
              </a:pPr>
              <a:r>
                <a:rPr lang="en-US" b="true" sz="2234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Objetivo 03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711785"/>
            <a:ext cx="9630740" cy="227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60"/>
              </a:lnSpc>
              <a:spcBef>
                <a:spcPct val="0"/>
              </a:spcBef>
            </a:pPr>
            <a:r>
              <a:rPr lang="en-US" sz="6542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Instrucciones de instalación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1813" y="6248333"/>
            <a:ext cx="3778357" cy="102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26"/>
              </a:lnSpc>
            </a:pPr>
            <a:r>
              <a:rPr lang="en-US" sz="2019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Tener Python instalado en el ordenador y visual studio code con la libreria tkinter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55531" y="6096951"/>
            <a:ext cx="3778357" cy="238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26"/>
              </a:lnSpc>
            </a:pPr>
            <a:r>
              <a:rPr lang="en-US" sz="2019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Tomar el codigo y copiarlo en un nuevo archivo en visual studio code y en la linea 143 esta el estado inical, cambiar los numeros segun se le plazca, siendo el numero 0 el espacio vacio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70901" y="6096951"/>
            <a:ext cx="3778357" cy="102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26"/>
              </a:lnSpc>
            </a:pPr>
            <a:r>
              <a:rPr lang="en-US" sz="2019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Cuando se ejecuta muestra una ventana donde se ven 3 botones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79027" y="555651"/>
            <a:ext cx="4716600" cy="6440338"/>
          </a:xfrm>
          <a:custGeom>
            <a:avLst/>
            <a:gdLst/>
            <a:ahLst/>
            <a:cxnLst/>
            <a:rect r="r" b="b" t="t" l="l"/>
            <a:pathLst>
              <a:path h="6440338" w="4716600">
                <a:moveTo>
                  <a:pt x="0" y="0"/>
                </a:moveTo>
                <a:lnTo>
                  <a:pt x="4716600" y="0"/>
                </a:lnTo>
                <a:lnTo>
                  <a:pt x="4716600" y="6440338"/>
                </a:lnTo>
                <a:lnTo>
                  <a:pt x="0" y="6440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33900" y="3088839"/>
            <a:ext cx="4525400" cy="6127391"/>
          </a:xfrm>
          <a:custGeom>
            <a:avLst/>
            <a:gdLst/>
            <a:ahLst/>
            <a:cxnLst/>
            <a:rect r="r" b="b" t="t" l="l"/>
            <a:pathLst>
              <a:path h="6127391" w="4525400">
                <a:moveTo>
                  <a:pt x="0" y="0"/>
                </a:moveTo>
                <a:lnTo>
                  <a:pt x="4525400" y="0"/>
                </a:lnTo>
                <a:lnTo>
                  <a:pt x="4525400" y="6127392"/>
                </a:lnTo>
                <a:lnTo>
                  <a:pt x="0" y="6127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2252" y="4067790"/>
            <a:ext cx="8809290" cy="2084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2"/>
              </a:lnSpc>
              <a:spcBef>
                <a:spcPct val="0"/>
              </a:spcBef>
            </a:pPr>
            <a:r>
              <a:rPr lang="en-US" b="true" sz="301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Primero se le da al boton resolver para saber si el orden establecido se puede solucionar, en cuantos movimientos y cuantas posibilidades se analizaron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42850" y="1028700"/>
            <a:ext cx="3707362" cy="5100432"/>
          </a:xfrm>
          <a:custGeom>
            <a:avLst/>
            <a:gdLst/>
            <a:ahLst/>
            <a:cxnLst/>
            <a:rect r="r" b="b" t="t" l="l"/>
            <a:pathLst>
              <a:path h="5100432" w="3707362">
                <a:moveTo>
                  <a:pt x="0" y="0"/>
                </a:moveTo>
                <a:lnTo>
                  <a:pt x="3707363" y="0"/>
                </a:lnTo>
                <a:lnTo>
                  <a:pt x="3707363" y="5100432"/>
                </a:lnTo>
                <a:lnTo>
                  <a:pt x="0" y="5100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2862" y="3178897"/>
            <a:ext cx="3890836" cy="5307100"/>
          </a:xfrm>
          <a:custGeom>
            <a:avLst/>
            <a:gdLst/>
            <a:ahLst/>
            <a:cxnLst/>
            <a:rect r="r" b="b" t="t" l="l"/>
            <a:pathLst>
              <a:path h="5307100" w="3890836">
                <a:moveTo>
                  <a:pt x="0" y="0"/>
                </a:moveTo>
                <a:lnTo>
                  <a:pt x="3890836" y="0"/>
                </a:lnTo>
                <a:lnTo>
                  <a:pt x="3890836" y="5307100"/>
                </a:lnTo>
                <a:lnTo>
                  <a:pt x="0" y="530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067790"/>
            <a:ext cx="9933795" cy="103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2"/>
              </a:lnSpc>
              <a:spcBef>
                <a:spcPct val="0"/>
              </a:spcBef>
            </a:pPr>
            <a:r>
              <a:rPr lang="en-US" b="true" sz="301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Posteriormente se le da a resolver hasta que todos los pasos se hayan concluido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52311" y="2043466"/>
            <a:ext cx="4563106" cy="6123452"/>
          </a:xfrm>
          <a:custGeom>
            <a:avLst/>
            <a:gdLst/>
            <a:ahLst/>
            <a:cxnLst/>
            <a:rect r="r" b="b" t="t" l="l"/>
            <a:pathLst>
              <a:path h="6123452" w="4563106">
                <a:moveTo>
                  <a:pt x="0" y="0"/>
                </a:moveTo>
                <a:lnTo>
                  <a:pt x="4563106" y="0"/>
                </a:lnTo>
                <a:lnTo>
                  <a:pt x="4563106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067790"/>
            <a:ext cx="9933795" cy="103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2"/>
              </a:lnSpc>
              <a:spcBef>
                <a:spcPct val="0"/>
              </a:spcBef>
            </a:pPr>
            <a:r>
              <a:rPr lang="en-US" b="true" sz="301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Por  ultimo una vez resuelto se le puede dar a reiniciar y volvera al estado inicial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2349" y="4423735"/>
            <a:ext cx="8183303" cy="1296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38"/>
              </a:lnSpc>
              <a:spcBef>
                <a:spcPct val="0"/>
              </a:spcBef>
            </a:pPr>
            <a:r>
              <a:rPr lang="en-US" sz="7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Documentación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0697" y="1242722"/>
            <a:ext cx="8183303" cy="1296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38"/>
              </a:lnSpc>
              <a:spcBef>
                <a:spcPct val="0"/>
              </a:spcBef>
            </a:pPr>
            <a:r>
              <a:rPr lang="en-US" sz="7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EstadoPuzzle8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02403"/>
            <a:ext cx="6859894" cy="666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__init__(): C</a:t>
            </a: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onstructor del estado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heuristica(): Calcula distancia Manhattan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es_objetivo(): Verifica si está resuelto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obtener_movimientos_posibles(): Lista movimientos válidos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realizar_movimiento(): Ejecuta un movimiento</a:t>
            </a:r>
          </a:p>
          <a:p>
            <a:pPr algn="l" marL="0" indent="0" lvl="0">
              <a:lnSpc>
                <a:spcPts val="385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511479" y="1266359"/>
            <a:ext cx="6392714" cy="4384355"/>
            <a:chOff x="0" y="0"/>
            <a:chExt cx="1683678" cy="11547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83678" cy="1154727"/>
            </a:xfrm>
            <a:custGeom>
              <a:avLst/>
              <a:gdLst/>
              <a:ahLst/>
              <a:cxnLst/>
              <a:rect r="r" b="b" t="t" l="l"/>
              <a:pathLst>
                <a:path h="1154727" w="1683678">
                  <a:moveTo>
                    <a:pt x="0" y="0"/>
                  </a:moveTo>
                  <a:lnTo>
                    <a:pt x="1683678" y="0"/>
                  </a:lnTo>
                  <a:lnTo>
                    <a:pt x="1683678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true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83678" cy="1202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622859" y="975205"/>
            <a:ext cx="4169954" cy="582307"/>
            <a:chOff x="0" y="0"/>
            <a:chExt cx="849652" cy="1186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9652" cy="118648"/>
            </a:xfrm>
            <a:custGeom>
              <a:avLst/>
              <a:gdLst/>
              <a:ahLst/>
              <a:cxnLst/>
              <a:rect r="r" b="b" t="t" l="l"/>
              <a:pathLst>
                <a:path h="118648" w="849652">
                  <a:moveTo>
                    <a:pt x="12996" y="0"/>
                  </a:moveTo>
                  <a:lnTo>
                    <a:pt x="836656" y="0"/>
                  </a:lnTo>
                  <a:cubicBezTo>
                    <a:pt x="840103" y="0"/>
                    <a:pt x="843408" y="1369"/>
                    <a:pt x="845846" y="3806"/>
                  </a:cubicBezTo>
                  <a:cubicBezTo>
                    <a:pt x="848283" y="6244"/>
                    <a:pt x="849652" y="9549"/>
                    <a:pt x="849652" y="12996"/>
                  </a:cubicBezTo>
                  <a:lnTo>
                    <a:pt x="849652" y="105652"/>
                  </a:lnTo>
                  <a:cubicBezTo>
                    <a:pt x="849652" y="109099"/>
                    <a:pt x="848283" y="112405"/>
                    <a:pt x="845846" y="114842"/>
                  </a:cubicBezTo>
                  <a:cubicBezTo>
                    <a:pt x="843408" y="117279"/>
                    <a:pt x="840103" y="118648"/>
                    <a:pt x="836656" y="118648"/>
                  </a:cubicBezTo>
                  <a:lnTo>
                    <a:pt x="12996" y="118648"/>
                  </a:lnTo>
                  <a:cubicBezTo>
                    <a:pt x="5819" y="118648"/>
                    <a:pt x="0" y="112830"/>
                    <a:pt x="0" y="105652"/>
                  </a:cubicBezTo>
                  <a:lnTo>
                    <a:pt x="0" y="12996"/>
                  </a:lnTo>
                  <a:cubicBezTo>
                    <a:pt x="0" y="9549"/>
                    <a:pt x="1369" y="6244"/>
                    <a:pt x="3806" y="3806"/>
                  </a:cubicBezTo>
                  <a:cubicBezTo>
                    <a:pt x="6244" y="1369"/>
                    <a:pt x="9549" y="0"/>
                    <a:pt x="1299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49652" cy="1662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128"/>
                </a:lnSpc>
                <a:spcBef>
                  <a:spcPct val="0"/>
                </a:spcBef>
              </a:pPr>
              <a:r>
                <a:rPr lang="en-US" b="true" sz="2234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Distancia Manhattan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63865" y="2109175"/>
            <a:ext cx="5487942" cy="204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26"/>
              </a:lnSpc>
            </a:pPr>
            <a:r>
              <a:rPr lang="en-US" sz="2019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la fó</a:t>
            </a:r>
            <a:r>
              <a:rPr lang="en-US" sz="2019" spc="64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rmula de la distancia de Manhattan calcula la distancia entre dos puntos en un plano sumando las diferencias absolutas de sus coordenadas, y se expresa como: d = |x₂ - x₁| + |y₂ - y₁|, donde (x₁, y₁) y (x₂, y₂) son las coordenadas de los 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963865" y="6788427"/>
            <a:ext cx="5487942" cy="1869927"/>
            <a:chOff x="0" y="0"/>
            <a:chExt cx="1683678" cy="5736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83678" cy="573686"/>
            </a:xfrm>
            <a:custGeom>
              <a:avLst/>
              <a:gdLst/>
              <a:ahLst/>
              <a:cxnLst/>
              <a:rect r="r" b="b" t="t" l="l"/>
              <a:pathLst>
                <a:path h="573686" w="1683678">
                  <a:moveTo>
                    <a:pt x="0" y="0"/>
                  </a:moveTo>
                  <a:lnTo>
                    <a:pt x="1683678" y="0"/>
                  </a:lnTo>
                  <a:lnTo>
                    <a:pt x="1683678" y="573686"/>
                  </a:lnTo>
                  <a:lnTo>
                    <a:pt x="0" y="573686"/>
                  </a:lnTo>
                  <a:close/>
                </a:path>
              </a:pathLst>
            </a:custGeom>
            <a:gradFill rotWithShape="true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83678" cy="62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17950" y="6538481"/>
            <a:ext cx="3579773" cy="499892"/>
            <a:chOff x="0" y="0"/>
            <a:chExt cx="849652" cy="1186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9652" cy="118648"/>
            </a:xfrm>
            <a:custGeom>
              <a:avLst/>
              <a:gdLst/>
              <a:ahLst/>
              <a:cxnLst/>
              <a:rect r="r" b="b" t="t" l="l"/>
              <a:pathLst>
                <a:path h="118648" w="849652">
                  <a:moveTo>
                    <a:pt x="15139" y="0"/>
                  </a:moveTo>
                  <a:lnTo>
                    <a:pt x="834513" y="0"/>
                  </a:lnTo>
                  <a:cubicBezTo>
                    <a:pt x="842874" y="0"/>
                    <a:pt x="849652" y="6778"/>
                    <a:pt x="849652" y="15139"/>
                  </a:cubicBezTo>
                  <a:lnTo>
                    <a:pt x="849652" y="103510"/>
                  </a:lnTo>
                  <a:cubicBezTo>
                    <a:pt x="849652" y="111871"/>
                    <a:pt x="842874" y="118648"/>
                    <a:pt x="834513" y="118648"/>
                  </a:cubicBezTo>
                  <a:lnTo>
                    <a:pt x="15139" y="118648"/>
                  </a:lnTo>
                  <a:cubicBezTo>
                    <a:pt x="6778" y="118648"/>
                    <a:pt x="0" y="111871"/>
                    <a:pt x="0" y="103510"/>
                  </a:cubicBezTo>
                  <a:lnTo>
                    <a:pt x="0" y="15139"/>
                  </a:lnTo>
                  <a:cubicBezTo>
                    <a:pt x="0" y="6778"/>
                    <a:pt x="6778" y="0"/>
                    <a:pt x="151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49652" cy="1662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128"/>
                </a:lnSpc>
                <a:spcBef>
                  <a:spcPct val="0"/>
                </a:spcBef>
              </a:pPr>
              <a:r>
                <a:rPr lang="en-US" b="true" sz="2234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Estado final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352225" y="7516090"/>
            <a:ext cx="4711223" cy="581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40"/>
              </a:lnSpc>
            </a:pPr>
            <a:r>
              <a:rPr lang="en-US" sz="1733" spc="55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tablero = [1,2,3,4,5,6,7,8,0] # Objetivo estado = EstadoPuzzle8(tablero)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0697" y="1261772"/>
            <a:ext cx="10003168" cy="224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6"/>
              </a:lnSpc>
              <a:spcBef>
                <a:spcPct val="0"/>
              </a:spcBef>
            </a:pPr>
            <a:r>
              <a:rPr lang="en-US" sz="6433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SolucionadorPuzzle8</a:t>
            </a:r>
          </a:p>
          <a:p>
            <a:pPr algn="l" marL="0" indent="0" lvl="0">
              <a:lnSpc>
                <a:spcPts val="9006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105400"/>
            <a:ext cx="6859894" cy="237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resolver(): Método principal A*</a:t>
            </a:r>
          </a:p>
          <a:p>
            <a:pPr algn="l">
              <a:lnSpc>
                <a:spcPts val="3855"/>
              </a:lnSpc>
            </a:pPr>
          </a:p>
          <a:p>
            <a:pPr algn="l" marL="616566" indent="-308283" lvl="1">
              <a:lnSpc>
                <a:spcPts val="3855"/>
              </a:lnSpc>
              <a:buFont typeface="Arial"/>
              <a:buChar char="•"/>
            </a:pPr>
            <a:r>
              <a:rPr lang="en-US" sz="2855" spc="91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_reconstruir_camino(): Obtiene secuencia de movimientos</a:t>
            </a:r>
          </a:p>
          <a:p>
            <a:pPr algn="l" marL="0" indent="0" lvl="0">
              <a:lnSpc>
                <a:spcPts val="385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574254" y="2735230"/>
            <a:ext cx="6392714" cy="2249997"/>
            <a:chOff x="0" y="0"/>
            <a:chExt cx="1683678" cy="5925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83678" cy="592592"/>
            </a:xfrm>
            <a:custGeom>
              <a:avLst/>
              <a:gdLst/>
              <a:ahLst/>
              <a:cxnLst/>
              <a:rect r="r" b="b" t="t" l="l"/>
              <a:pathLst>
                <a:path h="592592" w="1683678">
                  <a:moveTo>
                    <a:pt x="0" y="0"/>
                  </a:moveTo>
                  <a:lnTo>
                    <a:pt x="1683678" y="0"/>
                  </a:lnTo>
                  <a:lnTo>
                    <a:pt x="1683678" y="592592"/>
                  </a:lnTo>
                  <a:lnTo>
                    <a:pt x="0" y="592592"/>
                  </a:lnTo>
                  <a:close/>
                </a:path>
              </a:pathLst>
            </a:custGeom>
            <a:gradFill rotWithShape="true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83678" cy="64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685634" y="2444077"/>
            <a:ext cx="4169954" cy="582307"/>
            <a:chOff x="0" y="0"/>
            <a:chExt cx="849652" cy="1186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9652" cy="118648"/>
            </a:xfrm>
            <a:custGeom>
              <a:avLst/>
              <a:gdLst/>
              <a:ahLst/>
              <a:cxnLst/>
              <a:rect r="r" b="b" t="t" l="l"/>
              <a:pathLst>
                <a:path h="118648" w="849652">
                  <a:moveTo>
                    <a:pt x="12996" y="0"/>
                  </a:moveTo>
                  <a:lnTo>
                    <a:pt x="836656" y="0"/>
                  </a:lnTo>
                  <a:cubicBezTo>
                    <a:pt x="840103" y="0"/>
                    <a:pt x="843408" y="1369"/>
                    <a:pt x="845846" y="3806"/>
                  </a:cubicBezTo>
                  <a:cubicBezTo>
                    <a:pt x="848283" y="6244"/>
                    <a:pt x="849652" y="9549"/>
                    <a:pt x="849652" y="12996"/>
                  </a:cubicBezTo>
                  <a:lnTo>
                    <a:pt x="849652" y="105652"/>
                  </a:lnTo>
                  <a:cubicBezTo>
                    <a:pt x="849652" y="109099"/>
                    <a:pt x="848283" y="112405"/>
                    <a:pt x="845846" y="114842"/>
                  </a:cubicBezTo>
                  <a:cubicBezTo>
                    <a:pt x="843408" y="117279"/>
                    <a:pt x="840103" y="118648"/>
                    <a:pt x="836656" y="118648"/>
                  </a:cubicBezTo>
                  <a:lnTo>
                    <a:pt x="12996" y="118648"/>
                  </a:lnTo>
                  <a:cubicBezTo>
                    <a:pt x="5819" y="118648"/>
                    <a:pt x="0" y="112830"/>
                    <a:pt x="0" y="105652"/>
                  </a:cubicBezTo>
                  <a:lnTo>
                    <a:pt x="0" y="12996"/>
                  </a:lnTo>
                  <a:cubicBezTo>
                    <a:pt x="0" y="9549"/>
                    <a:pt x="1369" y="6244"/>
                    <a:pt x="3806" y="3806"/>
                  </a:cubicBezTo>
                  <a:cubicBezTo>
                    <a:pt x="6244" y="1369"/>
                    <a:pt x="9549" y="0"/>
                    <a:pt x="1299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49652" cy="1662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128"/>
                </a:lnSpc>
                <a:spcBef>
                  <a:spcPct val="0"/>
                </a:spcBef>
              </a:pPr>
              <a:r>
                <a:rPr lang="en-US" b="true" sz="2234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Función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671534" y="3426616"/>
            <a:ext cx="6295435" cy="93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33"/>
              </a:lnSpc>
            </a:pPr>
            <a:r>
              <a:rPr lang="en-US" sz="1876" spc="6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sol</a:t>
            </a:r>
            <a:r>
              <a:rPr lang="en-US" sz="1876" spc="60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ucionador = SolucionadorPuzzle8() </a:t>
            </a:r>
          </a:p>
          <a:p>
            <a:pPr algn="ctr" marL="0" indent="0" lvl="0">
              <a:lnSpc>
                <a:spcPts val="2533"/>
              </a:lnSpc>
            </a:pPr>
          </a:p>
          <a:p>
            <a:pPr algn="ctr" marL="0" indent="0" lvl="0">
              <a:lnSpc>
                <a:spcPts val="2533"/>
              </a:lnSpc>
            </a:pPr>
            <a:r>
              <a:rPr lang="en-US" sz="1876" spc="60" strike="noStrike" u="none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solucion, explorados = solucionador.resolver(estado)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14218"/>
            <a:ext cx="6859894" cy="237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55"/>
              </a:lnSpc>
            </a:pPr>
            <a:r>
              <a:rPr lang="en-US" sz="2855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El algoritmo usado es el A estrella, utilizando su base del de anchura para buscar cada paso posible y con la distancia manhattan encontrar la mas optima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DAGyuuRKlNM</dc:identifier>
  <dcterms:modified xsi:type="dcterms:W3CDTF">2011-08-01T06:04:30Z</dcterms:modified>
  <cp:revision>1</cp:revision>
  <dc:title>Presentación proyecto de inteligencia artificial tecnológico futurista celeste y negro </dc:title>
</cp:coreProperties>
</file>