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2" d="100"/>
          <a:sy n="72" d="100"/>
        </p:scale>
        <p:origin x="-66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8491A0-C7DE-75D8-E325-1FBF9A2597AC}"/>
              </a:ext>
            </a:extLst>
          </p:cNvPr>
          <p:cNvSpPr>
            <a:spLocks noGrp="1"/>
          </p:cNvSpPr>
          <p:nvPr>
            <p:ph type="ctrTitle"/>
          </p:nvPr>
        </p:nvSpPr>
        <p:spPr/>
        <p:txBody>
          <a:bodyPr>
            <a:normAutofit/>
          </a:bodyPr>
          <a:lstStyle/>
          <a:p>
            <a:pPr algn="ctr"/>
            <a:r>
              <a:rPr lang="en-US" sz="8800" dirty="0"/>
              <a:t>Art Gallery</a:t>
            </a:r>
            <a:endParaRPr lang="en-IN" sz="8800" dirty="0"/>
          </a:p>
        </p:txBody>
      </p:sp>
      <p:sp>
        <p:nvSpPr>
          <p:cNvPr id="5" name="Subtitle 4">
            <a:extLst>
              <a:ext uri="{FF2B5EF4-FFF2-40B4-BE49-F238E27FC236}">
                <a16:creationId xmlns="" xmlns:a16="http://schemas.microsoft.com/office/drawing/2014/main" id="{59FBD568-2103-5262-A3B8-8E821BE76E12}"/>
              </a:ext>
            </a:extLst>
          </p:cNvPr>
          <p:cNvSpPr>
            <a:spLocks noGrp="1"/>
          </p:cNvSpPr>
          <p:nvPr>
            <p:ph type="subTitle" idx="1"/>
          </p:nvPr>
        </p:nvSpPr>
        <p:spPr/>
        <p:txBody>
          <a:bodyPr/>
          <a:lstStyle/>
          <a:p>
            <a:r>
              <a:rPr lang="en-US" dirty="0"/>
              <a:t>				</a:t>
            </a:r>
            <a:r>
              <a:rPr lang="en-US" sz="3600" dirty="0">
                <a:solidFill>
                  <a:srgbClr val="C00000"/>
                </a:solidFill>
              </a:rPr>
              <a:t>Year:2023-24</a:t>
            </a:r>
            <a:endParaRPr lang="en-IN" sz="3600" dirty="0">
              <a:solidFill>
                <a:srgbClr val="C00000"/>
              </a:solidFill>
            </a:endParaRPr>
          </a:p>
        </p:txBody>
      </p:sp>
    </p:spTree>
    <p:extLst>
      <p:ext uri="{BB962C8B-B14F-4D97-AF65-F5344CB8AC3E}">
        <p14:creationId xmlns="" xmlns:p14="http://schemas.microsoft.com/office/powerpoint/2010/main" val="425006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C7815A-2B85-5B99-15BC-CC8E6AF169A8}"/>
              </a:ext>
            </a:extLst>
          </p:cNvPr>
          <p:cNvSpPr>
            <a:spLocks noGrp="1"/>
          </p:cNvSpPr>
          <p:nvPr>
            <p:ph type="title"/>
          </p:nvPr>
        </p:nvSpPr>
        <p:spPr>
          <a:xfrm>
            <a:off x="2297090" y="322730"/>
            <a:ext cx="9207522" cy="1541929"/>
          </a:xfrm>
        </p:spPr>
        <p:txBody>
          <a:bodyPr/>
          <a:lstStyle/>
          <a:p>
            <a:r>
              <a:rPr lang="en-IN" dirty="0"/>
              <a:t>ER Diagram</a:t>
            </a:r>
          </a:p>
        </p:txBody>
      </p:sp>
      <p:pic>
        <p:nvPicPr>
          <p:cNvPr id="1026" name="Picture 2">
            <a:extLst>
              <a:ext uri="{FF2B5EF4-FFF2-40B4-BE49-F238E27FC236}">
                <a16:creationId xmlns="" xmlns:a16="http://schemas.microsoft.com/office/drawing/2014/main" id="{99CB0D95-1F98-B512-4383-CEC52B05CEA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297090" y="1008529"/>
            <a:ext cx="9207522" cy="584947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36556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925C46-ED9A-7AA7-8BA4-952493FD952D}"/>
              </a:ext>
            </a:extLst>
          </p:cNvPr>
          <p:cNvSpPr>
            <a:spLocks noGrp="1"/>
          </p:cNvSpPr>
          <p:nvPr>
            <p:ph type="title"/>
          </p:nvPr>
        </p:nvSpPr>
        <p:spPr>
          <a:xfrm>
            <a:off x="1546413" y="328275"/>
            <a:ext cx="9917858" cy="1280890"/>
          </a:xfrm>
        </p:spPr>
        <p:txBody>
          <a:bodyPr/>
          <a:lstStyle/>
          <a:p>
            <a:r>
              <a:rPr lang="en-IN" dirty="0"/>
              <a:t>Home page</a:t>
            </a:r>
          </a:p>
        </p:txBody>
      </p:sp>
      <p:pic>
        <p:nvPicPr>
          <p:cNvPr id="6" name="Picture 5">
            <a:extLst>
              <a:ext uri="{FF2B5EF4-FFF2-40B4-BE49-F238E27FC236}">
                <a16:creationId xmlns="" xmlns:a16="http://schemas.microsoft.com/office/drawing/2014/main" id="{9778CC53-4503-C8B1-5C63-F2AC4845D645}"/>
              </a:ext>
            </a:extLst>
          </p:cNvPr>
          <p:cNvPicPr>
            <a:picLocks noChangeAspect="1"/>
          </p:cNvPicPr>
          <p:nvPr/>
        </p:nvPicPr>
        <p:blipFill>
          <a:blip r:embed="rId2"/>
          <a:stretch>
            <a:fillRect/>
          </a:stretch>
        </p:blipFill>
        <p:spPr>
          <a:xfrm>
            <a:off x="1305952" y="1252156"/>
            <a:ext cx="10729718" cy="4933492"/>
          </a:xfrm>
          <a:prstGeom prst="rect">
            <a:avLst/>
          </a:prstGeom>
        </p:spPr>
      </p:pic>
    </p:spTree>
    <p:extLst>
      <p:ext uri="{BB962C8B-B14F-4D97-AF65-F5344CB8AC3E}">
        <p14:creationId xmlns="" xmlns:p14="http://schemas.microsoft.com/office/powerpoint/2010/main" val="3123654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234B692B-BA9C-C5B7-C564-554CD739E474}"/>
              </a:ext>
            </a:extLst>
          </p:cNvPr>
          <p:cNvPicPr>
            <a:picLocks noChangeAspect="1"/>
          </p:cNvPicPr>
          <p:nvPr/>
        </p:nvPicPr>
        <p:blipFill>
          <a:blip r:embed="rId2"/>
          <a:stretch>
            <a:fillRect/>
          </a:stretch>
        </p:blipFill>
        <p:spPr>
          <a:xfrm>
            <a:off x="4195481" y="-15898"/>
            <a:ext cx="4693023" cy="6873898"/>
          </a:xfrm>
          <a:prstGeom prst="rect">
            <a:avLst/>
          </a:prstGeom>
        </p:spPr>
      </p:pic>
    </p:spTree>
    <p:extLst>
      <p:ext uri="{BB962C8B-B14F-4D97-AF65-F5344CB8AC3E}">
        <p14:creationId xmlns="" xmlns:p14="http://schemas.microsoft.com/office/powerpoint/2010/main" val="6619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E604B053-03FF-CF3A-314E-C8F7D4BC1676}"/>
              </a:ext>
            </a:extLst>
          </p:cNvPr>
          <p:cNvPicPr>
            <a:picLocks noChangeAspect="1"/>
          </p:cNvPicPr>
          <p:nvPr/>
        </p:nvPicPr>
        <p:blipFill>
          <a:blip r:embed="rId2"/>
          <a:stretch>
            <a:fillRect/>
          </a:stretch>
        </p:blipFill>
        <p:spPr>
          <a:xfrm>
            <a:off x="3554950" y="413329"/>
            <a:ext cx="5082100" cy="6031342"/>
          </a:xfrm>
          <a:prstGeom prst="rect">
            <a:avLst/>
          </a:prstGeom>
        </p:spPr>
      </p:pic>
    </p:spTree>
    <p:extLst>
      <p:ext uri="{BB962C8B-B14F-4D97-AF65-F5344CB8AC3E}">
        <p14:creationId xmlns="" xmlns:p14="http://schemas.microsoft.com/office/powerpoint/2010/main" val="45460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7D0BED72-E0D1-C0A4-957D-C1B52A627402}"/>
              </a:ext>
            </a:extLst>
          </p:cNvPr>
          <p:cNvPicPr>
            <a:picLocks noChangeAspect="1"/>
          </p:cNvPicPr>
          <p:nvPr/>
        </p:nvPicPr>
        <p:blipFill>
          <a:blip r:embed="rId2"/>
          <a:stretch>
            <a:fillRect/>
          </a:stretch>
        </p:blipFill>
        <p:spPr>
          <a:xfrm>
            <a:off x="3143942" y="186965"/>
            <a:ext cx="5904115" cy="4398482"/>
          </a:xfrm>
          <a:prstGeom prst="rect">
            <a:avLst/>
          </a:prstGeom>
        </p:spPr>
      </p:pic>
    </p:spTree>
    <p:extLst>
      <p:ext uri="{BB962C8B-B14F-4D97-AF65-F5344CB8AC3E}">
        <p14:creationId xmlns="" xmlns:p14="http://schemas.microsoft.com/office/powerpoint/2010/main" val="2537794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AB25EA-E218-2A17-052B-97E816FF2690}"/>
              </a:ext>
            </a:extLst>
          </p:cNvPr>
          <p:cNvSpPr>
            <a:spLocks noGrp="1"/>
          </p:cNvSpPr>
          <p:nvPr>
            <p:ph type="title"/>
          </p:nvPr>
        </p:nvSpPr>
        <p:spPr>
          <a:xfrm>
            <a:off x="1640156" y="363071"/>
            <a:ext cx="8911687" cy="1689847"/>
          </a:xfrm>
        </p:spPr>
        <p:txBody>
          <a:bodyPr/>
          <a:lstStyle/>
          <a:p>
            <a:r>
              <a:rPr lang="en-IN" dirty="0"/>
              <a:t>Signup page</a:t>
            </a:r>
          </a:p>
        </p:txBody>
      </p:sp>
      <p:pic>
        <p:nvPicPr>
          <p:cNvPr id="4" name="Picture 3">
            <a:extLst>
              <a:ext uri="{FF2B5EF4-FFF2-40B4-BE49-F238E27FC236}">
                <a16:creationId xmlns="" xmlns:a16="http://schemas.microsoft.com/office/drawing/2014/main" id="{4DBE5F51-0AA6-94AD-7A5F-734F3A27BFA5}"/>
              </a:ext>
            </a:extLst>
          </p:cNvPr>
          <p:cNvPicPr>
            <a:picLocks noChangeAspect="1"/>
          </p:cNvPicPr>
          <p:nvPr/>
        </p:nvPicPr>
        <p:blipFill>
          <a:blip r:embed="rId2"/>
          <a:stretch>
            <a:fillRect/>
          </a:stretch>
        </p:blipFill>
        <p:spPr>
          <a:xfrm>
            <a:off x="725354" y="1360237"/>
            <a:ext cx="11279174" cy="5134692"/>
          </a:xfrm>
          <a:prstGeom prst="rect">
            <a:avLst/>
          </a:prstGeom>
        </p:spPr>
      </p:pic>
    </p:spTree>
    <p:extLst>
      <p:ext uri="{BB962C8B-B14F-4D97-AF65-F5344CB8AC3E}">
        <p14:creationId xmlns="" xmlns:p14="http://schemas.microsoft.com/office/powerpoint/2010/main" val="234665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5D2A5A-48E0-4E00-E364-53A744A8E6D0}"/>
              </a:ext>
            </a:extLst>
          </p:cNvPr>
          <p:cNvSpPr>
            <a:spLocks noGrp="1"/>
          </p:cNvSpPr>
          <p:nvPr>
            <p:ph type="title"/>
          </p:nvPr>
        </p:nvSpPr>
        <p:spPr>
          <a:xfrm>
            <a:off x="1745759" y="295836"/>
            <a:ext cx="8911687" cy="1438835"/>
          </a:xfrm>
        </p:spPr>
        <p:txBody>
          <a:bodyPr/>
          <a:lstStyle/>
          <a:p>
            <a:r>
              <a:rPr lang="en-IN" dirty="0"/>
              <a:t>Login Page</a:t>
            </a:r>
          </a:p>
        </p:txBody>
      </p:sp>
      <p:pic>
        <p:nvPicPr>
          <p:cNvPr id="4" name="Picture 3">
            <a:extLst>
              <a:ext uri="{FF2B5EF4-FFF2-40B4-BE49-F238E27FC236}">
                <a16:creationId xmlns="" xmlns:a16="http://schemas.microsoft.com/office/drawing/2014/main" id="{81DAFDAE-5327-35D5-386D-DAD89B49DF57}"/>
              </a:ext>
            </a:extLst>
          </p:cNvPr>
          <p:cNvPicPr>
            <a:picLocks noChangeAspect="1"/>
          </p:cNvPicPr>
          <p:nvPr/>
        </p:nvPicPr>
        <p:blipFill>
          <a:blip r:embed="rId2"/>
          <a:stretch>
            <a:fillRect/>
          </a:stretch>
        </p:blipFill>
        <p:spPr>
          <a:xfrm>
            <a:off x="1056798" y="1358093"/>
            <a:ext cx="10831437" cy="4867954"/>
          </a:xfrm>
          <a:prstGeom prst="rect">
            <a:avLst/>
          </a:prstGeom>
        </p:spPr>
      </p:pic>
    </p:spTree>
    <p:extLst>
      <p:ext uri="{BB962C8B-B14F-4D97-AF65-F5344CB8AC3E}">
        <p14:creationId xmlns="" xmlns:p14="http://schemas.microsoft.com/office/powerpoint/2010/main" val="350420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E3B511-5CF0-F1E8-A2EE-314764C6EE08}"/>
              </a:ext>
            </a:extLst>
          </p:cNvPr>
          <p:cNvSpPr>
            <a:spLocks noGrp="1"/>
          </p:cNvSpPr>
          <p:nvPr>
            <p:ph type="title"/>
          </p:nvPr>
        </p:nvSpPr>
        <p:spPr>
          <a:xfrm>
            <a:off x="1839889" y="247593"/>
            <a:ext cx="8911687" cy="1280890"/>
          </a:xfrm>
        </p:spPr>
        <p:txBody>
          <a:bodyPr/>
          <a:lstStyle/>
          <a:p>
            <a:r>
              <a:rPr lang="en-IN" dirty="0"/>
              <a:t>Art Page</a:t>
            </a:r>
          </a:p>
        </p:txBody>
      </p:sp>
      <p:pic>
        <p:nvPicPr>
          <p:cNvPr id="4" name="Picture 3">
            <a:extLst>
              <a:ext uri="{FF2B5EF4-FFF2-40B4-BE49-F238E27FC236}">
                <a16:creationId xmlns="" xmlns:a16="http://schemas.microsoft.com/office/drawing/2014/main" id="{7352D8A5-C737-AC0E-62F5-927ECBA9484B}"/>
              </a:ext>
            </a:extLst>
          </p:cNvPr>
          <p:cNvPicPr>
            <a:picLocks noChangeAspect="1"/>
          </p:cNvPicPr>
          <p:nvPr/>
        </p:nvPicPr>
        <p:blipFill>
          <a:blip r:embed="rId2"/>
          <a:stretch>
            <a:fillRect/>
          </a:stretch>
        </p:blipFill>
        <p:spPr>
          <a:xfrm>
            <a:off x="3788734" y="825426"/>
            <a:ext cx="4614531" cy="5784981"/>
          </a:xfrm>
          <a:prstGeom prst="rect">
            <a:avLst/>
          </a:prstGeom>
        </p:spPr>
      </p:pic>
    </p:spTree>
    <p:extLst>
      <p:ext uri="{BB962C8B-B14F-4D97-AF65-F5344CB8AC3E}">
        <p14:creationId xmlns="" xmlns:p14="http://schemas.microsoft.com/office/powerpoint/2010/main" val="1255125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0CE832-6579-E560-238C-0D2F6CBB5CB2}"/>
              </a:ext>
            </a:extLst>
          </p:cNvPr>
          <p:cNvSpPr>
            <a:spLocks noGrp="1"/>
          </p:cNvSpPr>
          <p:nvPr>
            <p:ph type="title"/>
          </p:nvPr>
        </p:nvSpPr>
        <p:spPr>
          <a:xfrm>
            <a:off x="1640156" y="349624"/>
            <a:ext cx="8911687" cy="1280890"/>
          </a:xfrm>
        </p:spPr>
        <p:txBody>
          <a:bodyPr/>
          <a:lstStyle/>
          <a:p>
            <a:r>
              <a:rPr lang="en-IN" dirty="0"/>
              <a:t>Art Purchase form</a:t>
            </a:r>
          </a:p>
        </p:txBody>
      </p:sp>
      <p:pic>
        <p:nvPicPr>
          <p:cNvPr id="4" name="Picture 3">
            <a:extLst>
              <a:ext uri="{FF2B5EF4-FFF2-40B4-BE49-F238E27FC236}">
                <a16:creationId xmlns="" xmlns:a16="http://schemas.microsoft.com/office/drawing/2014/main" id="{3A9E8FA0-05E7-98E2-1C92-BBA5FC38C32D}"/>
              </a:ext>
            </a:extLst>
          </p:cNvPr>
          <p:cNvPicPr>
            <a:picLocks noChangeAspect="1"/>
          </p:cNvPicPr>
          <p:nvPr/>
        </p:nvPicPr>
        <p:blipFill>
          <a:blip r:embed="rId2"/>
          <a:stretch>
            <a:fillRect/>
          </a:stretch>
        </p:blipFill>
        <p:spPr>
          <a:xfrm>
            <a:off x="2890321" y="1226676"/>
            <a:ext cx="5567880" cy="4985864"/>
          </a:xfrm>
          <a:prstGeom prst="rect">
            <a:avLst/>
          </a:prstGeom>
        </p:spPr>
      </p:pic>
    </p:spTree>
    <p:extLst>
      <p:ext uri="{BB962C8B-B14F-4D97-AF65-F5344CB8AC3E}">
        <p14:creationId xmlns="" xmlns:p14="http://schemas.microsoft.com/office/powerpoint/2010/main" val="209094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997901-FCC7-141D-1084-192F35AAE3F0}"/>
              </a:ext>
            </a:extLst>
          </p:cNvPr>
          <p:cNvSpPr>
            <a:spLocks noGrp="1"/>
          </p:cNvSpPr>
          <p:nvPr>
            <p:ph type="title"/>
          </p:nvPr>
        </p:nvSpPr>
        <p:spPr>
          <a:xfrm>
            <a:off x="1799548" y="408957"/>
            <a:ext cx="8911687" cy="1280890"/>
          </a:xfrm>
        </p:spPr>
        <p:txBody>
          <a:bodyPr/>
          <a:lstStyle/>
          <a:p>
            <a:r>
              <a:rPr lang="en-IN" dirty="0"/>
              <a:t>Enquiry Form</a:t>
            </a:r>
          </a:p>
        </p:txBody>
      </p:sp>
      <p:pic>
        <p:nvPicPr>
          <p:cNvPr id="4" name="Picture 3">
            <a:extLst>
              <a:ext uri="{FF2B5EF4-FFF2-40B4-BE49-F238E27FC236}">
                <a16:creationId xmlns="" xmlns:a16="http://schemas.microsoft.com/office/drawing/2014/main" id="{2E98DCD4-634F-9ACF-F1C5-017DEABF83E4}"/>
              </a:ext>
            </a:extLst>
          </p:cNvPr>
          <p:cNvPicPr>
            <a:picLocks noChangeAspect="1"/>
          </p:cNvPicPr>
          <p:nvPr/>
        </p:nvPicPr>
        <p:blipFill>
          <a:blip r:embed="rId2"/>
          <a:stretch>
            <a:fillRect/>
          </a:stretch>
        </p:blipFill>
        <p:spPr>
          <a:xfrm>
            <a:off x="2492491" y="1049402"/>
            <a:ext cx="7525800" cy="5715798"/>
          </a:xfrm>
          <a:prstGeom prst="rect">
            <a:avLst/>
          </a:prstGeom>
        </p:spPr>
      </p:pic>
    </p:spTree>
    <p:extLst>
      <p:ext uri="{BB962C8B-B14F-4D97-AF65-F5344CB8AC3E}">
        <p14:creationId xmlns="" xmlns:p14="http://schemas.microsoft.com/office/powerpoint/2010/main" val="3451094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B1D34C-69D6-A302-1A11-A2E9CCD0E1C8}"/>
              </a:ext>
            </a:extLst>
          </p:cNvPr>
          <p:cNvSpPr>
            <a:spLocks noGrp="1"/>
          </p:cNvSpPr>
          <p:nvPr>
            <p:ph type="title"/>
          </p:nvPr>
        </p:nvSpPr>
        <p:spPr>
          <a:xfrm>
            <a:off x="1663700" y="139700"/>
            <a:ext cx="9840911" cy="1663700"/>
          </a:xfrm>
        </p:spPr>
        <p:txBody>
          <a:bodyPr>
            <a:normAutofit/>
          </a:bodyPr>
          <a:lstStyle/>
          <a:p>
            <a:pPr marL="12700" marR="5080">
              <a:lnSpc>
                <a:spcPct val="100000"/>
              </a:lnSpc>
              <a:spcBef>
                <a:spcPts val="105"/>
              </a:spcBef>
            </a:pPr>
            <a:r>
              <a:rPr lang="en-US" sz="3200" b="1" dirty="0"/>
              <a:t>SHRI</a:t>
            </a:r>
            <a:r>
              <a:rPr lang="en-US" sz="3200" b="1" spc="-15" dirty="0"/>
              <a:t> </a:t>
            </a:r>
            <a:r>
              <a:rPr lang="en-US" sz="3200" b="1" dirty="0"/>
              <a:t>SHA</a:t>
            </a:r>
            <a:r>
              <a:rPr lang="en-US" sz="3200" b="1" spc="-10" dirty="0"/>
              <a:t>M</a:t>
            </a:r>
            <a:r>
              <a:rPr lang="en-US" sz="3200" b="1" dirty="0"/>
              <a:t>BHUBHAI</a:t>
            </a:r>
            <a:r>
              <a:rPr lang="en-US" sz="3200" b="1" spc="10" dirty="0"/>
              <a:t> </a:t>
            </a:r>
            <a:r>
              <a:rPr lang="en-US" sz="3200" b="1" spc="-470" dirty="0"/>
              <a:t>V</a:t>
            </a:r>
            <a:r>
              <a:rPr lang="en-US" sz="3200" b="1" spc="-5" dirty="0"/>
              <a:t>.</a:t>
            </a:r>
            <a:r>
              <a:rPr lang="en-US" sz="3200" b="1" spc="-360" dirty="0"/>
              <a:t>P</a:t>
            </a:r>
            <a:r>
              <a:rPr lang="en-US" sz="3200" b="1" spc="-320" dirty="0"/>
              <a:t>A</a:t>
            </a:r>
            <a:r>
              <a:rPr lang="en-US" sz="3200" b="1" dirty="0"/>
              <a:t>TEL</a:t>
            </a:r>
            <a:r>
              <a:rPr lang="en-US" sz="3200" b="1" spc="-125" dirty="0"/>
              <a:t> </a:t>
            </a:r>
            <a:r>
              <a:rPr lang="en-US" sz="3200" b="1" spc="-5" dirty="0"/>
              <a:t>COLLEG</a:t>
            </a:r>
            <a:r>
              <a:rPr lang="en-US" sz="3200" b="1" dirty="0"/>
              <a:t>E</a:t>
            </a:r>
            <a:r>
              <a:rPr lang="en-US" sz="3200" b="1" spc="-5" dirty="0"/>
              <a:t> </a:t>
            </a:r>
            <a:r>
              <a:rPr lang="en-US" sz="3200" b="1" dirty="0"/>
              <a:t>OF  </a:t>
            </a:r>
            <a:r>
              <a:rPr lang="en-US" sz="3200" b="1" spc="-5" dirty="0"/>
              <a:t>COMPUTER</a:t>
            </a:r>
            <a:r>
              <a:rPr lang="en-US" sz="3200" b="1" spc="-20" dirty="0"/>
              <a:t> </a:t>
            </a:r>
            <a:r>
              <a:rPr lang="en-US" sz="3200" b="1" dirty="0"/>
              <a:t>SCIENCE</a:t>
            </a:r>
            <a:r>
              <a:rPr lang="en-US" sz="3200" b="1" spc="-25" dirty="0"/>
              <a:t> </a:t>
            </a:r>
            <a:r>
              <a:rPr lang="en-US" sz="3200" b="1" dirty="0"/>
              <a:t>&amp;</a:t>
            </a:r>
            <a:br>
              <a:rPr lang="en-US" sz="3200" b="1" dirty="0"/>
            </a:br>
            <a:r>
              <a:rPr lang="en-US" sz="3200" b="1" spc="-5" dirty="0"/>
              <a:t>BUSSINESS</a:t>
            </a:r>
            <a:r>
              <a:rPr lang="en-US" sz="3200" b="1" spc="-45" dirty="0"/>
              <a:t> </a:t>
            </a:r>
            <a:r>
              <a:rPr lang="en-US" sz="3200" b="1" spc="-5" dirty="0"/>
              <a:t>MANAGEMENT</a:t>
            </a:r>
            <a:endParaRPr lang="en-IN" sz="3200" b="1" dirty="0"/>
          </a:p>
        </p:txBody>
      </p:sp>
      <p:pic>
        <p:nvPicPr>
          <p:cNvPr id="4" name="Picture 3">
            <a:extLst>
              <a:ext uri="{FF2B5EF4-FFF2-40B4-BE49-F238E27FC236}">
                <a16:creationId xmlns="" xmlns:a16="http://schemas.microsoft.com/office/drawing/2014/main" id="{08C2C23F-31A4-C0EC-DF43-03EB92EA8DDC}"/>
              </a:ext>
            </a:extLst>
          </p:cNvPr>
          <p:cNvPicPr>
            <a:picLocks noChangeAspect="1"/>
          </p:cNvPicPr>
          <p:nvPr/>
        </p:nvPicPr>
        <p:blipFill>
          <a:blip r:embed="rId2"/>
          <a:stretch>
            <a:fillRect/>
          </a:stretch>
        </p:blipFill>
        <p:spPr>
          <a:xfrm>
            <a:off x="3169734" y="1993604"/>
            <a:ext cx="3033132" cy="2870791"/>
          </a:xfrm>
          <a:prstGeom prst="rect">
            <a:avLst/>
          </a:prstGeom>
        </p:spPr>
      </p:pic>
      <p:sp>
        <p:nvSpPr>
          <p:cNvPr id="6" name="TextBox 5">
            <a:extLst>
              <a:ext uri="{FF2B5EF4-FFF2-40B4-BE49-F238E27FC236}">
                <a16:creationId xmlns="" xmlns:a16="http://schemas.microsoft.com/office/drawing/2014/main" id="{78D2C399-4D7E-E3B6-D893-BED13F890BAA}"/>
              </a:ext>
            </a:extLst>
          </p:cNvPr>
          <p:cNvSpPr txBox="1"/>
          <p:nvPr/>
        </p:nvSpPr>
        <p:spPr>
          <a:xfrm>
            <a:off x="1371600" y="5308600"/>
            <a:ext cx="6286500" cy="1200329"/>
          </a:xfrm>
          <a:prstGeom prst="rect">
            <a:avLst/>
          </a:prstGeom>
          <a:noFill/>
        </p:spPr>
        <p:txBody>
          <a:bodyPr wrap="square" rtlCol="0">
            <a:spAutoFit/>
          </a:bodyPr>
          <a:lstStyle/>
          <a:p>
            <a:pPr marL="12700">
              <a:lnSpc>
                <a:spcPct val="100000"/>
              </a:lnSpc>
              <a:spcBef>
                <a:spcPts val="100"/>
              </a:spcBef>
            </a:pPr>
            <a:r>
              <a:rPr lang="en-US" sz="2400" spc="-5" dirty="0">
                <a:solidFill>
                  <a:schemeClr val="accent1"/>
                </a:solidFill>
                <a:latin typeface="Trebuchet MS"/>
                <a:cs typeface="Trebuchet MS"/>
              </a:rPr>
              <a:t>Guided</a:t>
            </a:r>
            <a:r>
              <a:rPr lang="en-US" sz="2400" spc="-30" dirty="0">
                <a:solidFill>
                  <a:schemeClr val="accent1"/>
                </a:solidFill>
                <a:latin typeface="Trebuchet MS"/>
                <a:cs typeface="Trebuchet MS"/>
              </a:rPr>
              <a:t> </a:t>
            </a:r>
            <a:r>
              <a:rPr lang="en-US" sz="2400" spc="-5" dirty="0">
                <a:solidFill>
                  <a:schemeClr val="accent1"/>
                </a:solidFill>
                <a:latin typeface="Trebuchet MS"/>
                <a:cs typeface="Trebuchet MS"/>
              </a:rPr>
              <a:t>by:</a:t>
            </a:r>
            <a:r>
              <a:rPr lang="en-US" sz="2400" spc="-10" dirty="0">
                <a:solidFill>
                  <a:schemeClr val="accent1"/>
                </a:solidFill>
                <a:latin typeface="Trebuchet MS"/>
                <a:cs typeface="Trebuchet MS"/>
              </a:rPr>
              <a:t> </a:t>
            </a:r>
            <a:r>
              <a:rPr lang="en-US" sz="2400" spc="-15" dirty="0">
                <a:solidFill>
                  <a:schemeClr val="accent1"/>
                </a:solidFill>
                <a:latin typeface="Trebuchet MS"/>
                <a:cs typeface="Trebuchet MS"/>
              </a:rPr>
              <a:t>Chandani </a:t>
            </a:r>
            <a:r>
              <a:rPr lang="en-US" sz="2400" spc="-15" dirty="0" err="1">
                <a:solidFill>
                  <a:schemeClr val="accent1"/>
                </a:solidFill>
                <a:latin typeface="Trebuchet MS"/>
                <a:cs typeface="Trebuchet MS"/>
              </a:rPr>
              <a:t>patel</a:t>
            </a:r>
            <a:endParaRPr lang="en-US" sz="2400" dirty="0">
              <a:solidFill>
                <a:schemeClr val="accent1"/>
              </a:solidFill>
              <a:latin typeface="Trebuchet MS"/>
              <a:cs typeface="Trebuchet MS"/>
            </a:endParaRPr>
          </a:p>
          <a:p>
            <a:pPr marL="12700">
              <a:lnSpc>
                <a:spcPct val="100000"/>
              </a:lnSpc>
            </a:pPr>
            <a:r>
              <a:rPr lang="en-US" sz="2400" spc="-5" dirty="0">
                <a:solidFill>
                  <a:schemeClr val="accent1"/>
                </a:solidFill>
                <a:latin typeface="Trebuchet MS"/>
                <a:cs typeface="Trebuchet MS"/>
              </a:rPr>
              <a:t>submitted</a:t>
            </a:r>
            <a:r>
              <a:rPr lang="en-US" sz="2400" spc="-35" dirty="0">
                <a:solidFill>
                  <a:schemeClr val="accent1"/>
                </a:solidFill>
                <a:latin typeface="Trebuchet MS"/>
                <a:cs typeface="Trebuchet MS"/>
              </a:rPr>
              <a:t> </a:t>
            </a:r>
            <a:r>
              <a:rPr lang="en-US" sz="2400" spc="-5" dirty="0">
                <a:solidFill>
                  <a:schemeClr val="accent1"/>
                </a:solidFill>
                <a:latin typeface="Trebuchet MS"/>
                <a:cs typeface="Trebuchet MS"/>
              </a:rPr>
              <a:t>by:</a:t>
            </a:r>
            <a:r>
              <a:rPr lang="en-US" sz="2400" spc="5" dirty="0">
                <a:solidFill>
                  <a:schemeClr val="accent1"/>
                </a:solidFill>
                <a:latin typeface="Trebuchet MS"/>
                <a:cs typeface="Trebuchet MS"/>
              </a:rPr>
              <a:t> </a:t>
            </a:r>
            <a:r>
              <a:rPr lang="en-US" sz="2400" spc="-5" dirty="0" err="1">
                <a:solidFill>
                  <a:schemeClr val="accent1"/>
                </a:solidFill>
                <a:latin typeface="Trebuchet MS"/>
                <a:cs typeface="Trebuchet MS"/>
              </a:rPr>
              <a:t>Vadadoriya</a:t>
            </a:r>
            <a:r>
              <a:rPr lang="en-US" sz="2400" spc="-5" dirty="0">
                <a:solidFill>
                  <a:schemeClr val="accent1"/>
                </a:solidFill>
                <a:latin typeface="Trebuchet MS"/>
                <a:cs typeface="Trebuchet MS"/>
              </a:rPr>
              <a:t> </a:t>
            </a:r>
            <a:r>
              <a:rPr lang="en-US" sz="2400" spc="-5" dirty="0" err="1">
                <a:solidFill>
                  <a:schemeClr val="accent1"/>
                </a:solidFill>
                <a:latin typeface="Trebuchet MS"/>
                <a:cs typeface="Trebuchet MS"/>
              </a:rPr>
              <a:t>krishna</a:t>
            </a:r>
            <a:r>
              <a:rPr lang="en-US" sz="2400" spc="-5" dirty="0">
                <a:solidFill>
                  <a:schemeClr val="accent1"/>
                </a:solidFill>
                <a:latin typeface="Trebuchet MS"/>
                <a:cs typeface="Trebuchet MS"/>
              </a:rPr>
              <a:t> </a:t>
            </a:r>
            <a:r>
              <a:rPr lang="en-US" sz="2400" spc="-5" dirty="0" err="1">
                <a:solidFill>
                  <a:schemeClr val="accent1"/>
                </a:solidFill>
                <a:latin typeface="Trebuchet MS"/>
                <a:cs typeface="Trebuchet MS"/>
              </a:rPr>
              <a:t>prafulbhai</a:t>
            </a:r>
            <a:endParaRPr lang="en-US" sz="2400" dirty="0">
              <a:solidFill>
                <a:schemeClr val="accent1"/>
              </a:solidFill>
              <a:latin typeface="Trebuchet MS"/>
              <a:cs typeface="Trebuchet MS"/>
            </a:endParaRPr>
          </a:p>
          <a:p>
            <a:endParaRPr lang="en-IN" sz="2400" dirty="0">
              <a:solidFill>
                <a:schemeClr val="accent1"/>
              </a:solidFill>
            </a:endParaRPr>
          </a:p>
        </p:txBody>
      </p:sp>
    </p:spTree>
    <p:extLst>
      <p:ext uri="{BB962C8B-B14F-4D97-AF65-F5344CB8AC3E}">
        <p14:creationId xmlns="" xmlns:p14="http://schemas.microsoft.com/office/powerpoint/2010/main" val="1656036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2F3799-7ADA-5906-FABF-BBE7E38702AB}"/>
              </a:ext>
            </a:extLst>
          </p:cNvPr>
          <p:cNvSpPr>
            <a:spLocks noGrp="1"/>
          </p:cNvSpPr>
          <p:nvPr>
            <p:ph type="title"/>
          </p:nvPr>
        </p:nvSpPr>
        <p:spPr>
          <a:xfrm>
            <a:off x="1640156" y="328274"/>
            <a:ext cx="8911687" cy="1280890"/>
          </a:xfrm>
        </p:spPr>
        <p:txBody>
          <a:bodyPr/>
          <a:lstStyle/>
          <a:p>
            <a:r>
              <a:rPr lang="en-IN" dirty="0"/>
              <a:t>Admin Login</a:t>
            </a:r>
          </a:p>
        </p:txBody>
      </p:sp>
      <p:pic>
        <p:nvPicPr>
          <p:cNvPr id="1026" name="Picture 2"/>
          <p:cNvPicPr>
            <a:picLocks noChangeAspect="1" noChangeArrowheads="1"/>
          </p:cNvPicPr>
          <p:nvPr/>
        </p:nvPicPr>
        <p:blipFill>
          <a:blip r:embed="rId2"/>
          <a:srcRect/>
          <a:stretch>
            <a:fillRect/>
          </a:stretch>
        </p:blipFill>
        <p:spPr bwMode="auto">
          <a:xfrm>
            <a:off x="3568355" y="1206017"/>
            <a:ext cx="5267325" cy="5114925"/>
          </a:xfrm>
          <a:prstGeom prst="rect">
            <a:avLst/>
          </a:prstGeom>
          <a:noFill/>
          <a:ln w="9525">
            <a:noFill/>
            <a:miter lim="800000"/>
            <a:headEnd/>
            <a:tailEnd/>
          </a:ln>
          <a:effectLst/>
        </p:spPr>
      </p:pic>
    </p:spTree>
    <p:extLst>
      <p:ext uri="{BB962C8B-B14F-4D97-AF65-F5344CB8AC3E}">
        <p14:creationId xmlns="" xmlns:p14="http://schemas.microsoft.com/office/powerpoint/2010/main" val="2790207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40F152-6BE2-CAAC-271F-A5F9D0D4839C}"/>
              </a:ext>
            </a:extLst>
          </p:cNvPr>
          <p:cNvSpPr>
            <a:spLocks noGrp="1"/>
          </p:cNvSpPr>
          <p:nvPr>
            <p:ph type="title"/>
          </p:nvPr>
        </p:nvSpPr>
        <p:spPr>
          <a:xfrm>
            <a:off x="1640156" y="140016"/>
            <a:ext cx="8911687" cy="1280890"/>
          </a:xfrm>
        </p:spPr>
        <p:txBody>
          <a:bodyPr/>
          <a:lstStyle/>
          <a:p>
            <a:r>
              <a:rPr lang="en-IN" dirty="0"/>
              <a:t>Admin Dashboard</a:t>
            </a:r>
          </a:p>
        </p:txBody>
      </p:sp>
      <p:pic>
        <p:nvPicPr>
          <p:cNvPr id="4" name="Picture 3">
            <a:extLst>
              <a:ext uri="{FF2B5EF4-FFF2-40B4-BE49-F238E27FC236}">
                <a16:creationId xmlns="" xmlns:a16="http://schemas.microsoft.com/office/drawing/2014/main" id="{2BBF42F4-FF51-CDB1-7B66-7CB976934D0F}"/>
              </a:ext>
            </a:extLst>
          </p:cNvPr>
          <p:cNvPicPr>
            <a:picLocks noChangeAspect="1"/>
          </p:cNvPicPr>
          <p:nvPr/>
        </p:nvPicPr>
        <p:blipFill>
          <a:blip r:embed="rId2"/>
          <a:stretch>
            <a:fillRect/>
          </a:stretch>
        </p:blipFill>
        <p:spPr>
          <a:xfrm>
            <a:off x="1098176" y="1262687"/>
            <a:ext cx="11093824" cy="5097771"/>
          </a:xfrm>
          <a:prstGeom prst="rect">
            <a:avLst/>
          </a:prstGeom>
        </p:spPr>
      </p:pic>
    </p:spTree>
    <p:extLst>
      <p:ext uri="{BB962C8B-B14F-4D97-AF65-F5344CB8AC3E}">
        <p14:creationId xmlns="" xmlns:p14="http://schemas.microsoft.com/office/powerpoint/2010/main" val="218398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530" y="624110"/>
            <a:ext cx="9795081" cy="1280890"/>
          </a:xfrm>
        </p:spPr>
        <p:txBody>
          <a:bodyPr/>
          <a:lstStyle/>
          <a:p>
            <a:r>
              <a:rPr lang="en-US" dirty="0" smtClean="0"/>
              <a:t>Show all users</a:t>
            </a:r>
            <a:endParaRPr lang="en-US" dirty="0"/>
          </a:p>
        </p:txBody>
      </p:sp>
      <p:pic>
        <p:nvPicPr>
          <p:cNvPr id="3" name="Picture 2"/>
          <p:cNvPicPr>
            <a:picLocks noChangeAspect="1"/>
          </p:cNvPicPr>
          <p:nvPr/>
        </p:nvPicPr>
        <p:blipFill>
          <a:blip r:embed="rId2"/>
          <a:stretch>
            <a:fillRect/>
          </a:stretch>
        </p:blipFill>
        <p:spPr>
          <a:xfrm>
            <a:off x="2435114" y="1304028"/>
            <a:ext cx="7437755" cy="49648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6036" y="624110"/>
            <a:ext cx="9768576" cy="1280890"/>
          </a:xfrm>
        </p:spPr>
        <p:txBody>
          <a:bodyPr/>
          <a:lstStyle/>
          <a:p>
            <a:r>
              <a:rPr lang="en-US" dirty="0" smtClean="0"/>
              <a:t>Edit User Profile</a:t>
            </a:r>
            <a:endParaRPr lang="en-US" dirty="0"/>
          </a:p>
        </p:txBody>
      </p:sp>
      <p:pic>
        <p:nvPicPr>
          <p:cNvPr id="3" name="Picture 2"/>
          <p:cNvPicPr>
            <a:picLocks noChangeAspect="1"/>
          </p:cNvPicPr>
          <p:nvPr/>
        </p:nvPicPr>
        <p:blipFill>
          <a:blip r:embed="rId2"/>
          <a:stretch>
            <a:fillRect/>
          </a:stretch>
        </p:blipFill>
        <p:spPr>
          <a:xfrm>
            <a:off x="2526610" y="1488177"/>
            <a:ext cx="5530712" cy="375640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3026" y="265043"/>
            <a:ext cx="9821585" cy="1639957"/>
          </a:xfrm>
        </p:spPr>
        <p:txBody>
          <a:bodyPr/>
          <a:lstStyle/>
          <a:p>
            <a:r>
              <a:rPr lang="en-US" dirty="0" smtClean="0"/>
              <a:t>Show inquiry in admin</a:t>
            </a:r>
            <a:endParaRPr lang="en-US" dirty="0"/>
          </a:p>
        </p:txBody>
      </p:sp>
      <p:pic>
        <p:nvPicPr>
          <p:cNvPr id="1026" name="Picture 2"/>
          <p:cNvPicPr>
            <a:picLocks noChangeAspect="1" noChangeArrowheads="1"/>
          </p:cNvPicPr>
          <p:nvPr/>
        </p:nvPicPr>
        <p:blipFill>
          <a:blip r:embed="rId2"/>
          <a:srcRect/>
          <a:stretch>
            <a:fillRect/>
          </a:stretch>
        </p:blipFill>
        <p:spPr bwMode="auto">
          <a:xfrm>
            <a:off x="2774950" y="1374775"/>
            <a:ext cx="6640513" cy="41148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270" y="225287"/>
            <a:ext cx="9861341" cy="1679713"/>
          </a:xfrm>
        </p:spPr>
        <p:txBody>
          <a:bodyPr/>
          <a:lstStyle/>
          <a:p>
            <a:r>
              <a:rPr lang="en-US" dirty="0" smtClean="0"/>
              <a:t>Show Orders in admin</a:t>
            </a:r>
            <a:endParaRPr lang="en-US" dirty="0"/>
          </a:p>
        </p:txBody>
      </p:sp>
      <p:pic>
        <p:nvPicPr>
          <p:cNvPr id="2050" name="Picture 2"/>
          <p:cNvPicPr>
            <a:picLocks noChangeAspect="1" noChangeArrowheads="1"/>
          </p:cNvPicPr>
          <p:nvPr/>
        </p:nvPicPr>
        <p:blipFill>
          <a:blip r:embed="rId2"/>
          <a:srcRect/>
          <a:stretch>
            <a:fillRect/>
          </a:stretch>
        </p:blipFill>
        <p:spPr bwMode="auto">
          <a:xfrm>
            <a:off x="518492" y="1518479"/>
            <a:ext cx="11700429" cy="268246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4330" y="410817"/>
            <a:ext cx="5844209" cy="584775"/>
          </a:xfrm>
          <a:prstGeom prst="rect">
            <a:avLst/>
          </a:prstGeom>
          <a:noFill/>
        </p:spPr>
        <p:txBody>
          <a:bodyPr wrap="square" rtlCol="0">
            <a:spAutoFit/>
          </a:bodyPr>
          <a:lstStyle/>
          <a:p>
            <a:r>
              <a:rPr lang="en-US" sz="3200" dirty="0" smtClean="0"/>
              <a:t>Show Contacts in admin</a:t>
            </a:r>
            <a:endParaRPr lang="en-US" sz="3200" dirty="0"/>
          </a:p>
        </p:txBody>
      </p:sp>
      <p:pic>
        <p:nvPicPr>
          <p:cNvPr id="3074" name="Picture 2"/>
          <p:cNvPicPr>
            <a:picLocks noChangeAspect="1" noChangeArrowheads="1"/>
          </p:cNvPicPr>
          <p:nvPr/>
        </p:nvPicPr>
        <p:blipFill>
          <a:blip r:embed="rId2"/>
          <a:srcRect/>
          <a:stretch>
            <a:fillRect/>
          </a:stretch>
        </p:blipFill>
        <p:spPr bwMode="auto">
          <a:xfrm>
            <a:off x="3407258" y="1449940"/>
            <a:ext cx="5324475" cy="3990975"/>
          </a:xfrm>
          <a:prstGeom prst="rect">
            <a:avLst/>
          </a:prstGeom>
          <a:noFill/>
          <a:ln w="9525">
            <a:noFill/>
            <a:miter lim="800000"/>
            <a:headEnd/>
            <a:tailEnd/>
          </a:ln>
          <a:effectLst/>
        </p:spPr>
      </p:pic>
      <p:sp>
        <p:nvSpPr>
          <p:cNvPr id="4" name="TextBox 3"/>
          <p:cNvSpPr txBox="1"/>
          <p:nvPr/>
        </p:nvSpPr>
        <p:spPr>
          <a:xfrm>
            <a:off x="2915478" y="5777948"/>
            <a:ext cx="70104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600" dirty="0" smtClean="0">
                <a:solidFill>
                  <a:schemeClr val="bg1"/>
                </a:solidFill>
              </a:rPr>
              <a:t>Thank you</a:t>
            </a:r>
            <a:endParaRPr lang="en-US" sz="3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21B1DC-347A-8B65-5A3A-151BD2374B0C}"/>
              </a:ext>
            </a:extLst>
          </p:cNvPr>
          <p:cNvSpPr txBox="1"/>
          <p:nvPr/>
        </p:nvSpPr>
        <p:spPr>
          <a:xfrm>
            <a:off x="1600200" y="355600"/>
            <a:ext cx="4292600" cy="1028700"/>
          </a:xfrm>
          <a:prstGeom prst="rect">
            <a:avLst/>
          </a:prstGeom>
          <a:noFill/>
        </p:spPr>
        <p:txBody>
          <a:bodyPr wrap="square" rtlCol="0">
            <a:spAutoFit/>
          </a:bodyPr>
          <a:lstStyle/>
          <a:p>
            <a:endParaRPr lang="en-IN" dirty="0"/>
          </a:p>
        </p:txBody>
      </p:sp>
      <p:sp>
        <p:nvSpPr>
          <p:cNvPr id="5" name="TextBox 4">
            <a:extLst>
              <a:ext uri="{FF2B5EF4-FFF2-40B4-BE49-F238E27FC236}">
                <a16:creationId xmlns="" xmlns:a16="http://schemas.microsoft.com/office/drawing/2014/main" id="{34367B37-5174-CDAE-83B3-35C37DF23461}"/>
              </a:ext>
            </a:extLst>
          </p:cNvPr>
          <p:cNvSpPr txBox="1"/>
          <p:nvPr/>
        </p:nvSpPr>
        <p:spPr>
          <a:xfrm>
            <a:off x="1803400" y="508000"/>
            <a:ext cx="6070600" cy="584775"/>
          </a:xfrm>
          <a:prstGeom prst="rect">
            <a:avLst/>
          </a:prstGeom>
          <a:noFill/>
        </p:spPr>
        <p:txBody>
          <a:bodyPr wrap="square" rtlCol="0">
            <a:spAutoFit/>
          </a:bodyPr>
          <a:lstStyle/>
          <a:p>
            <a:r>
              <a:rPr lang="en-US" sz="3200" dirty="0"/>
              <a:t>Introduction</a:t>
            </a:r>
            <a:endParaRPr lang="en-IN" sz="3200" dirty="0"/>
          </a:p>
        </p:txBody>
      </p:sp>
      <p:sp>
        <p:nvSpPr>
          <p:cNvPr id="6" name="TextBox 5">
            <a:extLst>
              <a:ext uri="{FF2B5EF4-FFF2-40B4-BE49-F238E27FC236}">
                <a16:creationId xmlns="" xmlns:a16="http://schemas.microsoft.com/office/drawing/2014/main" id="{FF442D89-814C-4597-4873-EAE0113F90EF}"/>
              </a:ext>
            </a:extLst>
          </p:cNvPr>
          <p:cNvSpPr txBox="1"/>
          <p:nvPr/>
        </p:nvSpPr>
        <p:spPr>
          <a:xfrm>
            <a:off x="1803400" y="1638300"/>
            <a:ext cx="8356600"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666666"/>
                </a:solidFill>
                <a:effectLst/>
                <a:latin typeface="Verdana" panose="020B0604030504040204" pitchFamily="34" charset="0"/>
              </a:rPr>
              <a:t>The Art Gallery Management System has been designed to override the problem of the existing manual system.</a:t>
            </a:r>
          </a:p>
          <a:p>
            <a:pPr marL="285750" indent="-285750">
              <a:buFont typeface="Arial" panose="020B0604020202020204" pitchFamily="34" charset="0"/>
              <a:buChar char="•"/>
            </a:pPr>
            <a:r>
              <a:rPr lang="en-US" b="0" i="0" dirty="0">
                <a:solidFill>
                  <a:srgbClr val="666666"/>
                </a:solidFill>
                <a:effectLst/>
                <a:latin typeface="Verdana" panose="020B0604030504040204" pitchFamily="34" charset="0"/>
              </a:rPr>
              <a:t> This web application is supported to eliminate and in some cases reduce the hardship faced by manual systems. </a:t>
            </a:r>
          </a:p>
          <a:p>
            <a:pPr marL="285750" indent="-285750">
              <a:buFont typeface="Arial" panose="020B0604020202020204" pitchFamily="34" charset="0"/>
              <a:buChar char="•"/>
            </a:pPr>
            <a:r>
              <a:rPr lang="en-US" b="0" i="0" dirty="0">
                <a:solidFill>
                  <a:srgbClr val="666666"/>
                </a:solidFill>
                <a:effectLst/>
                <a:latin typeface="Verdana" panose="020B0604030504040204" pitchFamily="34" charset="0"/>
              </a:rPr>
              <a:t>The application is reduced as much as possible to avoid errors while entering the data. </a:t>
            </a:r>
          </a:p>
          <a:p>
            <a:pPr marL="285750" indent="-285750">
              <a:buFont typeface="Arial" panose="020B0604020202020204" pitchFamily="34" charset="0"/>
              <a:buChar char="•"/>
            </a:pPr>
            <a:r>
              <a:rPr lang="en-US" b="0" i="0" dirty="0">
                <a:solidFill>
                  <a:srgbClr val="666666"/>
                </a:solidFill>
                <a:effectLst/>
                <a:latin typeface="Verdana" panose="020B0604030504040204" pitchFamily="34" charset="0"/>
              </a:rPr>
              <a:t>It also provides a message while entering invalid data.</a:t>
            </a:r>
          </a:p>
          <a:p>
            <a:pPr marL="285750" indent="-285750">
              <a:buFont typeface="Arial" panose="020B0604020202020204" pitchFamily="34" charset="0"/>
              <a:buChar char="•"/>
            </a:pPr>
            <a:r>
              <a:rPr lang="en-US" b="0" i="0" dirty="0">
                <a:solidFill>
                  <a:srgbClr val="666666"/>
                </a:solidFill>
                <a:effectLst/>
                <a:latin typeface="Verdana" panose="020B0604030504040204" pitchFamily="34" charset="0"/>
              </a:rPr>
              <a:t> No formal knowledge is required for the user to operate this system. </a:t>
            </a:r>
          </a:p>
          <a:p>
            <a:pPr marL="285750" indent="-285750">
              <a:buFont typeface="Arial" panose="020B0604020202020204" pitchFamily="34" charset="0"/>
              <a:buChar char="•"/>
            </a:pPr>
            <a:r>
              <a:rPr lang="en-US" b="0" i="0" dirty="0">
                <a:solidFill>
                  <a:srgbClr val="666666"/>
                </a:solidFill>
                <a:effectLst/>
                <a:latin typeface="Verdana" panose="020B0604030504040204" pitchFamily="34" charset="0"/>
              </a:rPr>
              <a:t>Overall we said that the Art Gallery Management System project in PHP is user-friendly.</a:t>
            </a:r>
            <a:endParaRPr lang="en-IN" dirty="0"/>
          </a:p>
        </p:txBody>
      </p:sp>
    </p:spTree>
    <p:extLst>
      <p:ext uri="{BB962C8B-B14F-4D97-AF65-F5344CB8AC3E}">
        <p14:creationId xmlns="" xmlns:p14="http://schemas.microsoft.com/office/powerpoint/2010/main" val="209415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E958C3-E671-908A-0B42-DE62C7D035E4}"/>
              </a:ext>
            </a:extLst>
          </p:cNvPr>
          <p:cNvSpPr>
            <a:spLocks noGrp="1"/>
          </p:cNvSpPr>
          <p:nvPr>
            <p:ph type="title"/>
          </p:nvPr>
        </p:nvSpPr>
        <p:spPr/>
        <p:txBody>
          <a:bodyPr/>
          <a:lstStyle/>
          <a:p>
            <a:r>
              <a:rPr lang="en-US" dirty="0"/>
              <a:t>Project Profile</a:t>
            </a:r>
            <a:endParaRPr lang="en-IN" dirty="0"/>
          </a:p>
        </p:txBody>
      </p:sp>
      <p:graphicFrame>
        <p:nvGraphicFramePr>
          <p:cNvPr id="7" name="Table 7">
            <a:extLst>
              <a:ext uri="{FF2B5EF4-FFF2-40B4-BE49-F238E27FC236}">
                <a16:creationId xmlns="" xmlns:a16="http://schemas.microsoft.com/office/drawing/2014/main" id="{27157D7F-CAB1-2BF5-D488-905B6AB2B181}"/>
              </a:ext>
            </a:extLst>
          </p:cNvPr>
          <p:cNvGraphicFramePr>
            <a:graphicFrameLocks noGrp="1"/>
          </p:cNvGraphicFramePr>
          <p:nvPr>
            <p:extLst>
              <p:ext uri="{D42A27DB-BD31-4B8C-83A1-F6EECF244321}">
                <p14:modId xmlns="" xmlns:p14="http://schemas.microsoft.com/office/powerpoint/2010/main" val="355451447"/>
              </p:ext>
            </p:extLst>
          </p:nvPr>
        </p:nvGraphicFramePr>
        <p:xfrm>
          <a:off x="2032000" y="1676400"/>
          <a:ext cx="8128000" cy="4375782"/>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125167675"/>
                    </a:ext>
                  </a:extLst>
                </a:gridCol>
                <a:gridCol w="4064000">
                  <a:extLst>
                    <a:ext uri="{9D8B030D-6E8A-4147-A177-3AD203B41FA5}">
                      <a16:colId xmlns="" xmlns:a16="http://schemas.microsoft.com/office/drawing/2014/main" val="193355061"/>
                    </a:ext>
                  </a:extLst>
                </a:gridCol>
              </a:tblGrid>
              <a:tr h="515937">
                <a:tc>
                  <a:txBody>
                    <a:bodyPr/>
                    <a:lstStyle/>
                    <a:p>
                      <a:r>
                        <a:rPr lang="en-US" dirty="0"/>
                        <a:t>Project Title </a:t>
                      </a:r>
                      <a:endParaRPr lang="en-IN" dirty="0"/>
                    </a:p>
                  </a:txBody>
                  <a:tcPr/>
                </a:tc>
                <a:tc>
                  <a:txBody>
                    <a:bodyPr/>
                    <a:lstStyle/>
                    <a:p>
                      <a:r>
                        <a:rPr lang="en-US" dirty="0"/>
                        <a:t>Art Gallery</a:t>
                      </a:r>
                      <a:endParaRPr lang="en-IN" dirty="0"/>
                    </a:p>
                  </a:txBody>
                  <a:tcPr/>
                </a:tc>
                <a:extLst>
                  <a:ext uri="{0D108BD9-81ED-4DB2-BD59-A6C34878D82A}">
                    <a16:rowId xmlns="" xmlns:a16="http://schemas.microsoft.com/office/drawing/2014/main" val="3699752319"/>
                  </a:ext>
                </a:extLst>
              </a:tr>
              <a:tr h="515937">
                <a:tc>
                  <a:txBody>
                    <a:bodyPr/>
                    <a:lstStyle/>
                    <a:p>
                      <a:r>
                        <a:rPr lang="en-US" dirty="0"/>
                        <a:t>Project Type</a:t>
                      </a:r>
                      <a:endParaRPr lang="en-IN" dirty="0"/>
                    </a:p>
                  </a:txBody>
                  <a:tcPr/>
                </a:tc>
                <a:tc>
                  <a:txBody>
                    <a:bodyPr/>
                    <a:lstStyle/>
                    <a:p>
                      <a:r>
                        <a:rPr lang="en-US" dirty="0"/>
                        <a:t>Website</a:t>
                      </a:r>
                      <a:endParaRPr lang="en-IN" dirty="0"/>
                    </a:p>
                  </a:txBody>
                  <a:tcPr/>
                </a:tc>
                <a:extLst>
                  <a:ext uri="{0D108BD9-81ED-4DB2-BD59-A6C34878D82A}">
                    <a16:rowId xmlns="" xmlns:a16="http://schemas.microsoft.com/office/drawing/2014/main" val="1251219721"/>
                  </a:ext>
                </a:extLst>
              </a:tr>
              <a:tr h="515937">
                <a:tc>
                  <a:txBody>
                    <a:bodyPr/>
                    <a:lstStyle/>
                    <a:p>
                      <a:r>
                        <a:rPr lang="en-US" dirty="0"/>
                        <a:t>Frontend</a:t>
                      </a:r>
                      <a:endParaRPr lang="en-IN" dirty="0"/>
                    </a:p>
                  </a:txBody>
                  <a:tcPr/>
                </a:tc>
                <a:tc>
                  <a:txBody>
                    <a:bodyPr/>
                    <a:lstStyle/>
                    <a:p>
                      <a:r>
                        <a:rPr lang="en-US" dirty="0"/>
                        <a:t>HTML,CSS,JS,jQuery,Bootstrap4</a:t>
                      </a:r>
                      <a:endParaRPr lang="en-IN" dirty="0"/>
                    </a:p>
                  </a:txBody>
                  <a:tcPr/>
                </a:tc>
                <a:extLst>
                  <a:ext uri="{0D108BD9-81ED-4DB2-BD59-A6C34878D82A}">
                    <a16:rowId xmlns="" xmlns:a16="http://schemas.microsoft.com/office/drawing/2014/main" val="4059977556"/>
                  </a:ext>
                </a:extLst>
              </a:tr>
              <a:tr h="515937">
                <a:tc>
                  <a:txBody>
                    <a:bodyPr/>
                    <a:lstStyle/>
                    <a:p>
                      <a:r>
                        <a:rPr lang="en-US" dirty="0"/>
                        <a:t>Backend</a:t>
                      </a:r>
                      <a:endParaRPr lang="en-IN" dirty="0"/>
                    </a:p>
                  </a:txBody>
                  <a:tcPr/>
                </a:tc>
                <a:tc>
                  <a:txBody>
                    <a:bodyPr/>
                    <a:lstStyle/>
                    <a:p>
                      <a:r>
                        <a:rPr lang="en-US" dirty="0"/>
                        <a:t>PHP,MYSQL</a:t>
                      </a:r>
                      <a:endParaRPr lang="en-IN" dirty="0"/>
                    </a:p>
                  </a:txBody>
                  <a:tcPr/>
                </a:tc>
                <a:extLst>
                  <a:ext uri="{0D108BD9-81ED-4DB2-BD59-A6C34878D82A}">
                    <a16:rowId xmlns="" xmlns:a16="http://schemas.microsoft.com/office/drawing/2014/main" val="1589243783"/>
                  </a:ext>
                </a:extLst>
              </a:tr>
              <a:tr h="515937">
                <a:tc>
                  <a:txBody>
                    <a:bodyPr/>
                    <a:lstStyle/>
                    <a:p>
                      <a:r>
                        <a:rPr lang="en-US" dirty="0"/>
                        <a:t>Web Browser</a:t>
                      </a:r>
                      <a:endParaRPr lang="en-IN" dirty="0"/>
                    </a:p>
                  </a:txBody>
                  <a:tcPr/>
                </a:tc>
                <a:tc>
                  <a:txBody>
                    <a:bodyPr/>
                    <a:lstStyle/>
                    <a:p>
                      <a:r>
                        <a:rPr lang="it-IT" sz="1800" b="0" i="0" kern="1200" dirty="0">
                          <a:solidFill>
                            <a:schemeClr val="dk1"/>
                          </a:solidFill>
                          <a:effectLst/>
                          <a:latin typeface="+mn-lt"/>
                          <a:ea typeface="+mn-ea"/>
                          <a:cs typeface="+mn-cs"/>
                        </a:rPr>
                        <a:t>Mozilla, Google Chrome, IE8, OPERA</a:t>
                      </a:r>
                      <a:endParaRPr lang="en-IN" dirty="0"/>
                    </a:p>
                  </a:txBody>
                  <a:tcPr/>
                </a:tc>
                <a:extLst>
                  <a:ext uri="{0D108BD9-81ED-4DB2-BD59-A6C34878D82A}">
                    <a16:rowId xmlns="" xmlns:a16="http://schemas.microsoft.com/office/drawing/2014/main" val="1071155266"/>
                  </a:ext>
                </a:extLst>
              </a:tr>
              <a:tr h="515937">
                <a:tc>
                  <a:txBody>
                    <a:bodyPr/>
                    <a:lstStyle/>
                    <a:p>
                      <a:r>
                        <a:rPr lang="en-US" dirty="0"/>
                        <a:t>Software</a:t>
                      </a:r>
                      <a:endParaRPr lang="en-IN" dirty="0"/>
                    </a:p>
                  </a:txBody>
                  <a:tcPr/>
                </a:tc>
                <a:tc>
                  <a:txBody>
                    <a:bodyPr/>
                    <a:lstStyle/>
                    <a:p>
                      <a:r>
                        <a:rPr lang="en-US" sz="1800" b="0" i="0" kern="1200" dirty="0">
                          <a:solidFill>
                            <a:schemeClr val="dk1"/>
                          </a:solidFill>
                          <a:effectLst/>
                          <a:latin typeface="+mn-lt"/>
                          <a:ea typeface="+mn-ea"/>
                          <a:cs typeface="+mn-cs"/>
                        </a:rPr>
                        <a:t>XAMPP / Wamp / </a:t>
                      </a:r>
                      <a:r>
                        <a:rPr lang="en-US" sz="1800" b="0" i="0" kern="1200" dirty="0" err="1">
                          <a:solidFill>
                            <a:schemeClr val="dk1"/>
                          </a:solidFill>
                          <a:effectLst/>
                          <a:latin typeface="+mn-lt"/>
                          <a:ea typeface="+mn-ea"/>
                          <a:cs typeface="+mn-cs"/>
                        </a:rPr>
                        <a:t>Mamp</a:t>
                      </a:r>
                      <a:r>
                        <a:rPr lang="en-US" sz="1800" b="0" i="0" kern="1200" dirty="0">
                          <a:solidFill>
                            <a:schemeClr val="dk1"/>
                          </a:solidFill>
                          <a:effectLst/>
                          <a:latin typeface="+mn-lt"/>
                          <a:ea typeface="+mn-ea"/>
                          <a:cs typeface="+mn-cs"/>
                        </a:rPr>
                        <a:t>/ Lamp (anyone)</a:t>
                      </a:r>
                      <a:endParaRPr lang="en-IN" dirty="0"/>
                    </a:p>
                  </a:txBody>
                  <a:tcPr/>
                </a:tc>
                <a:extLst>
                  <a:ext uri="{0D108BD9-81ED-4DB2-BD59-A6C34878D82A}">
                    <a16:rowId xmlns="" xmlns:a16="http://schemas.microsoft.com/office/drawing/2014/main" val="785871364"/>
                  </a:ext>
                </a:extLst>
              </a:tr>
              <a:tr h="515937">
                <a:tc>
                  <a:txBody>
                    <a:bodyPr/>
                    <a:lstStyle/>
                    <a:p>
                      <a:endParaRPr lang="en-IN"/>
                    </a:p>
                  </a:txBody>
                  <a:tcPr/>
                </a:tc>
                <a:tc>
                  <a:txBody>
                    <a:bodyPr/>
                    <a:lstStyle/>
                    <a:p>
                      <a:endParaRPr lang="en-IN"/>
                    </a:p>
                  </a:txBody>
                  <a:tcPr/>
                </a:tc>
                <a:extLst>
                  <a:ext uri="{0D108BD9-81ED-4DB2-BD59-A6C34878D82A}">
                    <a16:rowId xmlns="" xmlns:a16="http://schemas.microsoft.com/office/drawing/2014/main" val="3971511930"/>
                  </a:ext>
                </a:extLst>
              </a:tr>
              <a:tr h="515937">
                <a:tc>
                  <a:txBody>
                    <a:bodyPr/>
                    <a:lstStyle/>
                    <a:p>
                      <a:endParaRPr lang="en-IN"/>
                    </a:p>
                  </a:txBody>
                  <a:tcPr/>
                </a:tc>
                <a:tc>
                  <a:txBody>
                    <a:bodyPr/>
                    <a:lstStyle/>
                    <a:p>
                      <a:endParaRPr lang="en-IN" dirty="0"/>
                    </a:p>
                  </a:txBody>
                  <a:tcPr/>
                </a:tc>
                <a:extLst>
                  <a:ext uri="{0D108BD9-81ED-4DB2-BD59-A6C34878D82A}">
                    <a16:rowId xmlns="" xmlns:a16="http://schemas.microsoft.com/office/drawing/2014/main" val="1286526826"/>
                  </a:ext>
                </a:extLst>
              </a:tr>
            </a:tbl>
          </a:graphicData>
        </a:graphic>
      </p:graphicFrame>
    </p:spTree>
    <p:extLst>
      <p:ext uri="{BB962C8B-B14F-4D97-AF65-F5344CB8AC3E}">
        <p14:creationId xmlns="" xmlns:p14="http://schemas.microsoft.com/office/powerpoint/2010/main" val="179329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ABF1C-5DC4-3203-BA4D-8E77A2F0D728}"/>
              </a:ext>
            </a:extLst>
          </p:cNvPr>
          <p:cNvSpPr>
            <a:spLocks noGrp="1"/>
          </p:cNvSpPr>
          <p:nvPr>
            <p:ph type="title"/>
          </p:nvPr>
        </p:nvSpPr>
        <p:spPr>
          <a:xfrm>
            <a:off x="2592924" y="624110"/>
            <a:ext cx="8911687" cy="696690"/>
          </a:xfrm>
        </p:spPr>
        <p:txBody>
          <a:bodyPr/>
          <a:lstStyle/>
          <a:p>
            <a:r>
              <a:rPr lang="en-US" dirty="0"/>
              <a:t>Objective</a:t>
            </a:r>
            <a:endParaRPr lang="en-IN" dirty="0"/>
          </a:p>
        </p:txBody>
      </p:sp>
      <p:sp>
        <p:nvSpPr>
          <p:cNvPr id="3" name="TextBox 2">
            <a:extLst>
              <a:ext uri="{FF2B5EF4-FFF2-40B4-BE49-F238E27FC236}">
                <a16:creationId xmlns="" xmlns:a16="http://schemas.microsoft.com/office/drawing/2014/main" id="{A8A21458-51DA-C3CE-79C4-B30D1EB47C0D}"/>
              </a:ext>
            </a:extLst>
          </p:cNvPr>
          <p:cNvSpPr txBox="1"/>
          <p:nvPr/>
        </p:nvSpPr>
        <p:spPr>
          <a:xfrm>
            <a:off x="2415124" y="1524000"/>
            <a:ext cx="7935376" cy="3693319"/>
          </a:xfrm>
          <a:prstGeom prst="rect">
            <a:avLst/>
          </a:prstGeom>
          <a:noFill/>
        </p:spPr>
        <p:txBody>
          <a:bodyPr wrap="square" rtlCol="0">
            <a:spAutoFit/>
          </a:bodyPr>
          <a:lstStyle/>
          <a:p>
            <a:r>
              <a:rPr lang="en-US" b="1" i="0" dirty="0">
                <a:effectLst/>
                <a:latin typeface="Söhne"/>
              </a:rPr>
              <a:t>To Create a Seamless User Experience:</a:t>
            </a:r>
            <a:r>
              <a:rPr lang="en-US" b="0" i="0" dirty="0">
                <a:solidFill>
                  <a:srgbClr val="374151"/>
                </a:solidFill>
                <a:effectLst/>
                <a:latin typeface="Söhne"/>
              </a:rPr>
              <a:t> Stress the importance of delivering a user-friendly experience by ensuring easy navigation, efficient search functionality, and responsive design.</a:t>
            </a:r>
          </a:p>
          <a:p>
            <a:endParaRPr lang="en-US" dirty="0">
              <a:solidFill>
                <a:srgbClr val="374151"/>
              </a:solidFill>
              <a:latin typeface="Söhne"/>
            </a:endParaRPr>
          </a:p>
          <a:p>
            <a:r>
              <a:rPr lang="en-US" b="1" i="0" dirty="0">
                <a:effectLst/>
                <a:latin typeface="Söhne"/>
              </a:rPr>
              <a:t>To Facilitate Art Sales:</a:t>
            </a:r>
            <a:r>
              <a:rPr lang="en-US" b="0" i="0" dirty="0">
                <a:solidFill>
                  <a:srgbClr val="374151"/>
                </a:solidFill>
                <a:effectLst/>
                <a:latin typeface="Söhne"/>
              </a:rPr>
              <a:t> If applicable, state the objective of providing artists with a platform to sell their work and for art collectors to discover and acquire pieces they admire.</a:t>
            </a:r>
          </a:p>
          <a:p>
            <a:endParaRPr lang="en-US" dirty="0">
              <a:solidFill>
                <a:srgbClr val="374151"/>
              </a:solidFill>
              <a:latin typeface="Söhne"/>
            </a:endParaRPr>
          </a:p>
          <a:p>
            <a:r>
              <a:rPr lang="en-US" b="0" i="0" dirty="0">
                <a:solidFill>
                  <a:srgbClr val="374151"/>
                </a:solidFill>
                <a:effectLst/>
                <a:latin typeface="Söhne"/>
              </a:rPr>
              <a:t>Remember to tailor these objectives to the specific goals and mission of your art gallery project, ensuring they align with the content of your presentation. Additionally, make sure your objectives are SMART (Specific, Measurable, Achievable, Relevant, and Time-bound) to provide a clear roadmap for the project's success.</a:t>
            </a:r>
            <a:endParaRPr lang="en-IN" dirty="0"/>
          </a:p>
        </p:txBody>
      </p:sp>
    </p:spTree>
    <p:extLst>
      <p:ext uri="{BB962C8B-B14F-4D97-AF65-F5344CB8AC3E}">
        <p14:creationId xmlns="" xmlns:p14="http://schemas.microsoft.com/office/powerpoint/2010/main" val="2558040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9B1013-6BB0-82A0-4FAF-2FB07D65093C}"/>
              </a:ext>
            </a:extLst>
          </p:cNvPr>
          <p:cNvSpPr>
            <a:spLocks noGrp="1"/>
          </p:cNvSpPr>
          <p:nvPr>
            <p:ph type="title"/>
          </p:nvPr>
        </p:nvSpPr>
        <p:spPr/>
        <p:txBody>
          <a:bodyPr/>
          <a:lstStyle/>
          <a:p>
            <a:r>
              <a:rPr lang="en-US" b="1" dirty="0"/>
              <a:t>Flow chart</a:t>
            </a:r>
            <a:endParaRPr lang="en-IN" b="1" dirty="0"/>
          </a:p>
        </p:txBody>
      </p:sp>
      <p:sp>
        <p:nvSpPr>
          <p:cNvPr id="3" name="Oval 2">
            <a:extLst>
              <a:ext uri="{FF2B5EF4-FFF2-40B4-BE49-F238E27FC236}">
                <a16:creationId xmlns="" xmlns:a16="http://schemas.microsoft.com/office/drawing/2014/main" id="{E8149031-BBD6-4628-8B71-1DEA4C115D9B}"/>
              </a:ext>
            </a:extLst>
          </p:cNvPr>
          <p:cNvSpPr/>
          <p:nvPr/>
        </p:nvSpPr>
        <p:spPr>
          <a:xfrm>
            <a:off x="5295900" y="1651000"/>
            <a:ext cx="1130300" cy="10668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User</a:t>
            </a:r>
            <a:endParaRPr lang="en-IN" b="1" dirty="0"/>
          </a:p>
        </p:txBody>
      </p:sp>
      <p:sp>
        <p:nvSpPr>
          <p:cNvPr id="4" name="Rectangle: Rounded Corners 3">
            <a:extLst>
              <a:ext uri="{FF2B5EF4-FFF2-40B4-BE49-F238E27FC236}">
                <a16:creationId xmlns="" xmlns:a16="http://schemas.microsoft.com/office/drawing/2014/main" id="{4A4D3D49-547B-2B77-27E2-FA9C22D60FA1}"/>
              </a:ext>
            </a:extLst>
          </p:cNvPr>
          <p:cNvSpPr/>
          <p:nvPr/>
        </p:nvSpPr>
        <p:spPr>
          <a:xfrm>
            <a:off x="5080000" y="3429000"/>
            <a:ext cx="1828800" cy="8001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Registration</a:t>
            </a:r>
            <a:endParaRPr lang="en-IN" b="1" dirty="0"/>
          </a:p>
        </p:txBody>
      </p:sp>
      <p:cxnSp>
        <p:nvCxnSpPr>
          <p:cNvPr id="6" name="Straight Arrow Connector 5">
            <a:extLst>
              <a:ext uri="{FF2B5EF4-FFF2-40B4-BE49-F238E27FC236}">
                <a16:creationId xmlns="" xmlns:a16="http://schemas.microsoft.com/office/drawing/2014/main" id="{83FB3C5B-2641-5F0E-5ABF-60AE2736645F}"/>
              </a:ext>
            </a:extLst>
          </p:cNvPr>
          <p:cNvCxnSpPr>
            <a:stCxn id="3" idx="4"/>
            <a:endCxn id="4" idx="0"/>
          </p:cNvCxnSpPr>
          <p:nvPr/>
        </p:nvCxnSpPr>
        <p:spPr>
          <a:xfrm rot="16200000" flipH="1">
            <a:off x="5572125" y="3006725"/>
            <a:ext cx="711200" cy="133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 xmlns:a16="http://schemas.microsoft.com/office/drawing/2014/main" id="{35F226CE-99C7-6134-67B7-631EE22E4FC4}"/>
              </a:ext>
            </a:extLst>
          </p:cNvPr>
          <p:cNvCxnSpPr>
            <a:cxnSpLocks/>
            <a:stCxn id="4" idx="3"/>
          </p:cNvCxnSpPr>
          <p:nvPr/>
        </p:nvCxnSpPr>
        <p:spPr>
          <a:xfrm>
            <a:off x="6908800" y="3829050"/>
            <a:ext cx="584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 xmlns:a16="http://schemas.microsoft.com/office/drawing/2014/main" id="{EA7DB042-41FB-C768-6F61-93A1F289734B}"/>
              </a:ext>
            </a:extLst>
          </p:cNvPr>
          <p:cNvCxnSpPr/>
          <p:nvPr/>
        </p:nvCxnSpPr>
        <p:spPr>
          <a:xfrm rot="5400000">
            <a:off x="7026275" y="4295775"/>
            <a:ext cx="933450"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 xmlns:a16="http://schemas.microsoft.com/office/drawing/2014/main" id="{A6970724-9387-4075-CD58-4C31B183CD2A}"/>
              </a:ext>
            </a:extLst>
          </p:cNvPr>
          <p:cNvSpPr/>
          <p:nvPr/>
        </p:nvSpPr>
        <p:spPr>
          <a:xfrm>
            <a:off x="8216901" y="4470400"/>
            <a:ext cx="1682474" cy="787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t>Visite</a:t>
            </a:r>
            <a:r>
              <a:rPr lang="en-US" b="1" dirty="0"/>
              <a:t> site</a:t>
            </a:r>
            <a:endParaRPr lang="en-IN" b="1" dirty="0"/>
          </a:p>
        </p:txBody>
      </p:sp>
      <p:cxnSp>
        <p:nvCxnSpPr>
          <p:cNvPr id="16" name="Straight Arrow Connector 15">
            <a:extLst>
              <a:ext uri="{FF2B5EF4-FFF2-40B4-BE49-F238E27FC236}">
                <a16:creationId xmlns="" xmlns:a16="http://schemas.microsoft.com/office/drawing/2014/main" id="{F8F8F7B0-04F8-4CAB-B7F8-0ED329E29738}"/>
              </a:ext>
            </a:extLst>
          </p:cNvPr>
          <p:cNvCxnSpPr/>
          <p:nvPr/>
        </p:nvCxnSpPr>
        <p:spPr>
          <a:xfrm>
            <a:off x="7499351" y="4768850"/>
            <a:ext cx="7175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C7A302A1-4DF5-14DF-87B5-C0370EEAD314}"/>
              </a:ext>
            </a:extLst>
          </p:cNvPr>
          <p:cNvCxnSpPr>
            <a:cxnSpLocks/>
            <a:stCxn id="4" idx="1"/>
          </p:cNvCxnSpPr>
          <p:nvPr/>
        </p:nvCxnSpPr>
        <p:spPr>
          <a:xfrm flipH="1">
            <a:off x="4165600" y="3829050"/>
            <a:ext cx="914400" cy="6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1E16935D-839D-FB57-55F6-8FDC8EEA3937}"/>
              </a:ext>
            </a:extLst>
          </p:cNvPr>
          <p:cNvCxnSpPr>
            <a:cxnSpLocks/>
          </p:cNvCxnSpPr>
          <p:nvPr/>
        </p:nvCxnSpPr>
        <p:spPr>
          <a:xfrm>
            <a:off x="4178301" y="3835400"/>
            <a:ext cx="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 xmlns:a16="http://schemas.microsoft.com/office/drawing/2014/main" id="{7D07414A-6CD4-32AA-1ABA-192BD00371F2}"/>
              </a:ext>
            </a:extLst>
          </p:cNvPr>
          <p:cNvSpPr/>
          <p:nvPr/>
        </p:nvSpPr>
        <p:spPr>
          <a:xfrm>
            <a:off x="3600717" y="4470400"/>
            <a:ext cx="1447800" cy="7747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Login</a:t>
            </a:r>
            <a:endParaRPr lang="en-IN" b="1" dirty="0"/>
          </a:p>
        </p:txBody>
      </p:sp>
      <p:cxnSp>
        <p:nvCxnSpPr>
          <p:cNvPr id="28" name="Straight Arrow Connector 27">
            <a:extLst>
              <a:ext uri="{FF2B5EF4-FFF2-40B4-BE49-F238E27FC236}">
                <a16:creationId xmlns="" xmlns:a16="http://schemas.microsoft.com/office/drawing/2014/main" id="{25C10BEF-3816-96C6-DF1C-25E3B84B518A}"/>
              </a:ext>
            </a:extLst>
          </p:cNvPr>
          <p:cNvCxnSpPr>
            <a:cxnSpLocks/>
          </p:cNvCxnSpPr>
          <p:nvPr/>
        </p:nvCxnSpPr>
        <p:spPr>
          <a:xfrm>
            <a:off x="6184900" y="4241800"/>
            <a:ext cx="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 xmlns:a16="http://schemas.microsoft.com/office/drawing/2014/main" id="{7E862EBF-4378-FB4F-1BB8-03C11B7D5A7B}"/>
              </a:ext>
            </a:extLst>
          </p:cNvPr>
          <p:cNvSpPr/>
          <p:nvPr/>
        </p:nvSpPr>
        <p:spPr>
          <a:xfrm>
            <a:off x="5600967" y="5057776"/>
            <a:ext cx="1447800" cy="5905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Purchase art</a:t>
            </a:r>
            <a:endParaRPr lang="en-IN" b="1" dirty="0"/>
          </a:p>
        </p:txBody>
      </p:sp>
      <p:sp>
        <p:nvSpPr>
          <p:cNvPr id="30" name="Rectangle 29">
            <a:extLst>
              <a:ext uri="{FF2B5EF4-FFF2-40B4-BE49-F238E27FC236}">
                <a16:creationId xmlns="" xmlns:a16="http://schemas.microsoft.com/office/drawing/2014/main" id="{479589EF-C658-D15C-4C4A-A23A0DA40F2F}"/>
              </a:ext>
            </a:extLst>
          </p:cNvPr>
          <p:cNvSpPr/>
          <p:nvPr/>
        </p:nvSpPr>
        <p:spPr>
          <a:xfrm>
            <a:off x="5514975" y="6230712"/>
            <a:ext cx="1822449" cy="5905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Manage art</a:t>
            </a:r>
            <a:endParaRPr lang="en-IN" b="1" dirty="0"/>
          </a:p>
        </p:txBody>
      </p:sp>
      <p:cxnSp>
        <p:nvCxnSpPr>
          <p:cNvPr id="32" name="Straight Arrow Connector 31">
            <a:extLst>
              <a:ext uri="{FF2B5EF4-FFF2-40B4-BE49-F238E27FC236}">
                <a16:creationId xmlns="" xmlns:a16="http://schemas.microsoft.com/office/drawing/2014/main" id="{A7DBB09D-FC4B-1585-5DD7-CF0CB46EE26F}"/>
              </a:ext>
            </a:extLst>
          </p:cNvPr>
          <p:cNvCxnSpPr>
            <a:stCxn id="29" idx="2"/>
          </p:cNvCxnSpPr>
          <p:nvPr/>
        </p:nvCxnSpPr>
        <p:spPr>
          <a:xfrm>
            <a:off x="6324867" y="5648324"/>
            <a:ext cx="0" cy="585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3E2F4D7E-D5B7-806B-4F5A-744FF5F68707}"/>
              </a:ext>
            </a:extLst>
          </p:cNvPr>
          <p:cNvCxnSpPr/>
          <p:nvPr/>
        </p:nvCxnSpPr>
        <p:spPr>
          <a:xfrm>
            <a:off x="5048517" y="4768850"/>
            <a:ext cx="1104900"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 xmlns:a16="http://schemas.microsoft.com/office/drawing/2014/main" id="{6095258F-3484-554A-E963-84EA3D375902}"/>
              </a:ext>
            </a:extLst>
          </p:cNvPr>
          <p:cNvSpPr txBox="1"/>
          <p:nvPr/>
        </p:nvSpPr>
        <p:spPr>
          <a:xfrm>
            <a:off x="5397501" y="4380468"/>
            <a:ext cx="685800" cy="369332"/>
          </a:xfrm>
          <a:prstGeom prst="rect">
            <a:avLst/>
          </a:prstGeom>
          <a:noFill/>
        </p:spPr>
        <p:txBody>
          <a:bodyPr wrap="square" rtlCol="0">
            <a:spAutoFit/>
          </a:bodyPr>
          <a:lstStyle/>
          <a:p>
            <a:r>
              <a:rPr lang="en-US" b="1" dirty="0"/>
              <a:t>yes</a:t>
            </a:r>
            <a:endParaRPr lang="en-IN" b="1" dirty="0"/>
          </a:p>
        </p:txBody>
      </p:sp>
      <p:sp>
        <p:nvSpPr>
          <p:cNvPr id="37" name="TextBox 36">
            <a:extLst>
              <a:ext uri="{FF2B5EF4-FFF2-40B4-BE49-F238E27FC236}">
                <a16:creationId xmlns="" xmlns:a16="http://schemas.microsoft.com/office/drawing/2014/main" id="{F8B1DC05-57AE-8464-0B6B-43F937532C1F}"/>
              </a:ext>
            </a:extLst>
          </p:cNvPr>
          <p:cNvSpPr txBox="1"/>
          <p:nvPr/>
        </p:nvSpPr>
        <p:spPr>
          <a:xfrm>
            <a:off x="7337424" y="3468562"/>
            <a:ext cx="584200" cy="369332"/>
          </a:xfrm>
          <a:prstGeom prst="rect">
            <a:avLst/>
          </a:prstGeom>
          <a:noFill/>
        </p:spPr>
        <p:txBody>
          <a:bodyPr wrap="square" rtlCol="0">
            <a:spAutoFit/>
          </a:bodyPr>
          <a:lstStyle/>
          <a:p>
            <a:r>
              <a:rPr lang="en-US" b="1" dirty="0"/>
              <a:t>No</a:t>
            </a:r>
            <a:endParaRPr lang="en-IN" b="1" dirty="0"/>
          </a:p>
        </p:txBody>
      </p:sp>
    </p:spTree>
    <p:extLst>
      <p:ext uri="{BB962C8B-B14F-4D97-AF65-F5344CB8AC3E}">
        <p14:creationId xmlns="" xmlns:p14="http://schemas.microsoft.com/office/powerpoint/2010/main" val="15267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AC8285-4DEB-A788-0D57-4067C0DD23DA}"/>
              </a:ext>
            </a:extLst>
          </p:cNvPr>
          <p:cNvSpPr>
            <a:spLocks noGrp="1"/>
          </p:cNvSpPr>
          <p:nvPr>
            <p:ph type="title"/>
          </p:nvPr>
        </p:nvSpPr>
        <p:spPr>
          <a:xfrm>
            <a:off x="2592924" y="276281"/>
            <a:ext cx="8911687" cy="969423"/>
          </a:xfrm>
        </p:spPr>
        <p:txBody>
          <a:bodyPr/>
          <a:lstStyle/>
          <a:p>
            <a:r>
              <a:rPr lang="en-US" dirty="0"/>
              <a:t>DFD diagram</a:t>
            </a:r>
            <a:br>
              <a:rPr lang="en-US" dirty="0"/>
            </a:br>
            <a:r>
              <a:rPr lang="en-US" sz="1800" dirty="0"/>
              <a:t>context level </a:t>
            </a:r>
            <a:r>
              <a:rPr lang="en-US" sz="1800" dirty="0" err="1"/>
              <a:t>dfd</a:t>
            </a:r>
            <a:endParaRPr lang="en-IN" sz="1800" dirty="0"/>
          </a:p>
        </p:txBody>
      </p:sp>
      <p:sp>
        <p:nvSpPr>
          <p:cNvPr id="3" name="Oval 2">
            <a:extLst>
              <a:ext uri="{FF2B5EF4-FFF2-40B4-BE49-F238E27FC236}">
                <a16:creationId xmlns="" xmlns:a16="http://schemas.microsoft.com/office/drawing/2014/main" id="{807072F7-CBA2-BB42-120A-E8E244A218C3}"/>
              </a:ext>
            </a:extLst>
          </p:cNvPr>
          <p:cNvSpPr/>
          <p:nvPr/>
        </p:nvSpPr>
        <p:spPr>
          <a:xfrm>
            <a:off x="4776480" y="2793768"/>
            <a:ext cx="1748118" cy="16002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Online Art Gallery</a:t>
            </a:r>
          </a:p>
        </p:txBody>
      </p:sp>
      <p:sp>
        <p:nvSpPr>
          <p:cNvPr id="5" name="Rectangle 4">
            <a:extLst>
              <a:ext uri="{FF2B5EF4-FFF2-40B4-BE49-F238E27FC236}">
                <a16:creationId xmlns="" xmlns:a16="http://schemas.microsoft.com/office/drawing/2014/main" id="{9739A3FA-03CD-ED8E-5E6B-0B35FBC8200A}"/>
              </a:ext>
            </a:extLst>
          </p:cNvPr>
          <p:cNvSpPr/>
          <p:nvPr/>
        </p:nvSpPr>
        <p:spPr>
          <a:xfrm>
            <a:off x="4083425" y="1304167"/>
            <a:ext cx="3075010" cy="59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Customer Management</a:t>
            </a:r>
          </a:p>
        </p:txBody>
      </p:sp>
      <p:sp>
        <p:nvSpPr>
          <p:cNvPr id="6" name="Rectangle 5">
            <a:extLst>
              <a:ext uri="{FF2B5EF4-FFF2-40B4-BE49-F238E27FC236}">
                <a16:creationId xmlns="" xmlns:a16="http://schemas.microsoft.com/office/drawing/2014/main" id="{4A429129-D94E-E418-6BDC-2E165201693F}"/>
              </a:ext>
            </a:extLst>
          </p:cNvPr>
          <p:cNvSpPr/>
          <p:nvPr/>
        </p:nvSpPr>
        <p:spPr>
          <a:xfrm>
            <a:off x="7086599" y="2659297"/>
            <a:ext cx="2756647" cy="59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Stock Management</a:t>
            </a:r>
          </a:p>
        </p:txBody>
      </p:sp>
      <p:sp>
        <p:nvSpPr>
          <p:cNvPr id="7" name="Rectangle 6">
            <a:extLst>
              <a:ext uri="{FF2B5EF4-FFF2-40B4-BE49-F238E27FC236}">
                <a16:creationId xmlns="" xmlns:a16="http://schemas.microsoft.com/office/drawing/2014/main" id="{C1384B64-ABE0-EC22-CA2E-8B3967D564C9}"/>
              </a:ext>
            </a:extLst>
          </p:cNvPr>
          <p:cNvSpPr/>
          <p:nvPr/>
        </p:nvSpPr>
        <p:spPr>
          <a:xfrm>
            <a:off x="7086600" y="4213977"/>
            <a:ext cx="2756646" cy="59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System User Management</a:t>
            </a:r>
          </a:p>
        </p:txBody>
      </p:sp>
      <p:sp>
        <p:nvSpPr>
          <p:cNvPr id="8" name="Rectangle 7">
            <a:extLst>
              <a:ext uri="{FF2B5EF4-FFF2-40B4-BE49-F238E27FC236}">
                <a16:creationId xmlns="" xmlns:a16="http://schemas.microsoft.com/office/drawing/2014/main" id="{BF158EAB-E77F-AE43-341E-DAEC3C43042F}"/>
              </a:ext>
            </a:extLst>
          </p:cNvPr>
          <p:cNvSpPr/>
          <p:nvPr/>
        </p:nvSpPr>
        <p:spPr>
          <a:xfrm>
            <a:off x="1830514" y="2736759"/>
            <a:ext cx="2252911" cy="59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Art Management</a:t>
            </a:r>
          </a:p>
        </p:txBody>
      </p:sp>
      <p:sp>
        <p:nvSpPr>
          <p:cNvPr id="9" name="Rectangle 8">
            <a:extLst>
              <a:ext uri="{FF2B5EF4-FFF2-40B4-BE49-F238E27FC236}">
                <a16:creationId xmlns="" xmlns:a16="http://schemas.microsoft.com/office/drawing/2014/main" id="{27DF546C-BA1B-0CF5-E9E1-708013BF2B54}"/>
              </a:ext>
            </a:extLst>
          </p:cNvPr>
          <p:cNvSpPr/>
          <p:nvPr/>
        </p:nvSpPr>
        <p:spPr>
          <a:xfrm>
            <a:off x="1699462" y="4280648"/>
            <a:ext cx="2515016" cy="59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Order Management</a:t>
            </a:r>
          </a:p>
        </p:txBody>
      </p:sp>
      <p:sp>
        <p:nvSpPr>
          <p:cNvPr id="10" name="Rectangle 9">
            <a:extLst>
              <a:ext uri="{FF2B5EF4-FFF2-40B4-BE49-F238E27FC236}">
                <a16:creationId xmlns="" xmlns:a16="http://schemas.microsoft.com/office/drawing/2014/main" id="{572056E9-89E7-9B32-C3D4-08EC7012A932}"/>
              </a:ext>
            </a:extLst>
          </p:cNvPr>
          <p:cNvSpPr/>
          <p:nvPr/>
        </p:nvSpPr>
        <p:spPr>
          <a:xfrm>
            <a:off x="4214478" y="5553833"/>
            <a:ext cx="2872121" cy="5981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Login Management</a:t>
            </a:r>
          </a:p>
        </p:txBody>
      </p:sp>
      <p:cxnSp>
        <p:nvCxnSpPr>
          <p:cNvPr id="17" name="Straight Arrow Connector 16">
            <a:extLst>
              <a:ext uri="{FF2B5EF4-FFF2-40B4-BE49-F238E27FC236}">
                <a16:creationId xmlns="" xmlns:a16="http://schemas.microsoft.com/office/drawing/2014/main" id="{0F880C78-4951-2CA3-49DE-BE354A3F213C}"/>
              </a:ext>
            </a:extLst>
          </p:cNvPr>
          <p:cNvCxnSpPr/>
          <p:nvPr/>
        </p:nvCxnSpPr>
        <p:spPr>
          <a:xfrm>
            <a:off x="5607483" y="1902279"/>
            <a:ext cx="0" cy="8914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4745870B-DB54-817C-9E93-FBFA73601FA2}"/>
              </a:ext>
            </a:extLst>
          </p:cNvPr>
          <p:cNvCxnSpPr>
            <a:cxnSpLocks/>
          </p:cNvCxnSpPr>
          <p:nvPr/>
        </p:nvCxnSpPr>
        <p:spPr>
          <a:xfrm flipH="1">
            <a:off x="6529140" y="3035815"/>
            <a:ext cx="519627" cy="36433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4B3FB70E-83E1-D08D-22BB-9573DB406B81}"/>
              </a:ext>
            </a:extLst>
          </p:cNvPr>
          <p:cNvCxnSpPr>
            <a:cxnSpLocks/>
          </p:cNvCxnSpPr>
          <p:nvPr/>
        </p:nvCxnSpPr>
        <p:spPr>
          <a:xfrm>
            <a:off x="6270950" y="4141892"/>
            <a:ext cx="815649" cy="49412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20BAC83B-1C71-8A53-3595-DCC726A5BF24}"/>
              </a:ext>
            </a:extLst>
          </p:cNvPr>
          <p:cNvCxnSpPr>
            <a:cxnSpLocks/>
            <a:endCxn id="10" idx="0"/>
          </p:cNvCxnSpPr>
          <p:nvPr/>
        </p:nvCxnSpPr>
        <p:spPr>
          <a:xfrm>
            <a:off x="5650538" y="4388953"/>
            <a:ext cx="1" cy="11648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55B65064-3A62-6B17-B30D-209A75E45106}"/>
              </a:ext>
            </a:extLst>
          </p:cNvPr>
          <p:cNvCxnSpPr>
            <a:cxnSpLocks/>
            <a:stCxn id="3" idx="3"/>
          </p:cNvCxnSpPr>
          <p:nvPr/>
        </p:nvCxnSpPr>
        <p:spPr>
          <a:xfrm flipH="1">
            <a:off x="4219020" y="4159624"/>
            <a:ext cx="813466" cy="51281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92F116BB-6269-80AB-BDE2-22A4A22B091F}"/>
              </a:ext>
            </a:extLst>
          </p:cNvPr>
          <p:cNvCxnSpPr>
            <a:cxnSpLocks/>
            <a:stCxn id="8" idx="3"/>
          </p:cNvCxnSpPr>
          <p:nvPr/>
        </p:nvCxnSpPr>
        <p:spPr>
          <a:xfrm>
            <a:off x="4083425" y="3035815"/>
            <a:ext cx="693055" cy="299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997841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9DC5C-1C9C-D5ED-229C-029D702BE764}"/>
              </a:ext>
            </a:extLst>
          </p:cNvPr>
          <p:cNvSpPr>
            <a:spLocks noGrp="1"/>
          </p:cNvSpPr>
          <p:nvPr>
            <p:ph type="title"/>
          </p:nvPr>
        </p:nvSpPr>
        <p:spPr>
          <a:xfrm>
            <a:off x="2119028" y="201706"/>
            <a:ext cx="9385583" cy="1703294"/>
          </a:xfrm>
        </p:spPr>
        <p:txBody>
          <a:bodyPr/>
          <a:lstStyle/>
          <a:p>
            <a:r>
              <a:rPr lang="en-US" b="1" dirty="0"/>
              <a:t>First level DFD</a:t>
            </a:r>
            <a:br>
              <a:rPr lang="en-US" b="1" dirty="0"/>
            </a:br>
            <a:endParaRPr lang="en-IN" b="1" dirty="0"/>
          </a:p>
        </p:txBody>
      </p:sp>
      <p:sp>
        <p:nvSpPr>
          <p:cNvPr id="4" name="Oval 3">
            <a:extLst>
              <a:ext uri="{FF2B5EF4-FFF2-40B4-BE49-F238E27FC236}">
                <a16:creationId xmlns="" xmlns:a16="http://schemas.microsoft.com/office/drawing/2014/main" id="{9390CF61-4F12-49B7-688E-C156693C3346}"/>
              </a:ext>
            </a:extLst>
          </p:cNvPr>
          <p:cNvSpPr/>
          <p:nvPr/>
        </p:nvSpPr>
        <p:spPr>
          <a:xfrm>
            <a:off x="5645845" y="2435509"/>
            <a:ext cx="2272553" cy="226358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Online Art Gallery</a:t>
            </a:r>
            <a:endParaRPr lang="en-IN" b="1" dirty="0"/>
          </a:p>
        </p:txBody>
      </p:sp>
      <p:sp>
        <p:nvSpPr>
          <p:cNvPr id="5" name="Rectangle 4">
            <a:extLst>
              <a:ext uri="{FF2B5EF4-FFF2-40B4-BE49-F238E27FC236}">
                <a16:creationId xmlns="" xmlns:a16="http://schemas.microsoft.com/office/drawing/2014/main" id="{4FEDEB1B-0B29-1A6E-5EE6-CC8E718AF801}"/>
              </a:ext>
            </a:extLst>
          </p:cNvPr>
          <p:cNvSpPr/>
          <p:nvPr/>
        </p:nvSpPr>
        <p:spPr>
          <a:xfrm>
            <a:off x="2124634" y="986059"/>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Art Management</a:t>
            </a:r>
            <a:endParaRPr lang="en-IN" b="1" dirty="0"/>
          </a:p>
        </p:txBody>
      </p:sp>
      <p:sp>
        <p:nvSpPr>
          <p:cNvPr id="6" name="Rectangle 5">
            <a:extLst>
              <a:ext uri="{FF2B5EF4-FFF2-40B4-BE49-F238E27FC236}">
                <a16:creationId xmlns="" xmlns:a16="http://schemas.microsoft.com/office/drawing/2014/main" id="{86C88FB2-DF83-35BA-D5D4-6CC29D588395}"/>
              </a:ext>
            </a:extLst>
          </p:cNvPr>
          <p:cNvSpPr/>
          <p:nvPr/>
        </p:nvSpPr>
        <p:spPr>
          <a:xfrm>
            <a:off x="2124633" y="1865190"/>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Stock Management</a:t>
            </a:r>
            <a:endParaRPr lang="en-IN" b="1" dirty="0"/>
          </a:p>
        </p:txBody>
      </p:sp>
      <p:sp>
        <p:nvSpPr>
          <p:cNvPr id="7" name="Rectangle 6">
            <a:extLst>
              <a:ext uri="{FF2B5EF4-FFF2-40B4-BE49-F238E27FC236}">
                <a16:creationId xmlns="" xmlns:a16="http://schemas.microsoft.com/office/drawing/2014/main" id="{A602D695-18D5-10B7-F922-BF34FB248B90}"/>
              </a:ext>
            </a:extLst>
          </p:cNvPr>
          <p:cNvSpPr/>
          <p:nvPr/>
        </p:nvSpPr>
        <p:spPr>
          <a:xfrm>
            <a:off x="2124633" y="2814269"/>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Customer Management</a:t>
            </a:r>
            <a:endParaRPr lang="en-IN" b="1" dirty="0"/>
          </a:p>
        </p:txBody>
      </p:sp>
      <p:sp>
        <p:nvSpPr>
          <p:cNvPr id="8" name="Rectangle 7">
            <a:extLst>
              <a:ext uri="{FF2B5EF4-FFF2-40B4-BE49-F238E27FC236}">
                <a16:creationId xmlns="" xmlns:a16="http://schemas.microsoft.com/office/drawing/2014/main" id="{F8ADF826-25C9-C0A0-C311-6B43924D8BD8}"/>
              </a:ext>
            </a:extLst>
          </p:cNvPr>
          <p:cNvSpPr/>
          <p:nvPr/>
        </p:nvSpPr>
        <p:spPr>
          <a:xfrm>
            <a:off x="2119028" y="3732567"/>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Order Management</a:t>
            </a:r>
            <a:endParaRPr lang="en-IN" b="1" dirty="0"/>
          </a:p>
        </p:txBody>
      </p:sp>
      <p:sp>
        <p:nvSpPr>
          <p:cNvPr id="9" name="Rectangle 8">
            <a:extLst>
              <a:ext uri="{FF2B5EF4-FFF2-40B4-BE49-F238E27FC236}">
                <a16:creationId xmlns="" xmlns:a16="http://schemas.microsoft.com/office/drawing/2014/main" id="{AE5B1204-31D3-6814-C22B-EC9387EC7754}"/>
              </a:ext>
            </a:extLst>
          </p:cNvPr>
          <p:cNvSpPr/>
          <p:nvPr/>
        </p:nvSpPr>
        <p:spPr>
          <a:xfrm>
            <a:off x="2119028" y="4681646"/>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Login Management</a:t>
            </a:r>
            <a:endParaRPr lang="en-IN" b="1" dirty="0"/>
          </a:p>
        </p:txBody>
      </p:sp>
      <p:sp>
        <p:nvSpPr>
          <p:cNvPr id="10" name="Rectangle 9">
            <a:extLst>
              <a:ext uri="{FF2B5EF4-FFF2-40B4-BE49-F238E27FC236}">
                <a16:creationId xmlns="" xmlns:a16="http://schemas.microsoft.com/office/drawing/2014/main" id="{DA0FB31B-E023-F3B6-43B4-9B847373C851}"/>
              </a:ext>
            </a:extLst>
          </p:cNvPr>
          <p:cNvSpPr/>
          <p:nvPr/>
        </p:nvSpPr>
        <p:spPr>
          <a:xfrm>
            <a:off x="2119028" y="5615629"/>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System User Management</a:t>
            </a:r>
            <a:endParaRPr lang="en-IN" b="1" dirty="0"/>
          </a:p>
        </p:txBody>
      </p:sp>
      <p:sp>
        <p:nvSpPr>
          <p:cNvPr id="11" name="Rectangle 10">
            <a:extLst>
              <a:ext uri="{FF2B5EF4-FFF2-40B4-BE49-F238E27FC236}">
                <a16:creationId xmlns="" xmlns:a16="http://schemas.microsoft.com/office/drawing/2014/main" id="{1796B110-6AA3-CE6B-D5B5-9DFF8935B390}"/>
              </a:ext>
            </a:extLst>
          </p:cNvPr>
          <p:cNvSpPr/>
          <p:nvPr/>
        </p:nvSpPr>
        <p:spPr>
          <a:xfrm>
            <a:off x="8954053" y="986058"/>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Generate Art Report</a:t>
            </a:r>
            <a:endParaRPr lang="en-IN" b="1" dirty="0"/>
          </a:p>
        </p:txBody>
      </p:sp>
      <p:sp>
        <p:nvSpPr>
          <p:cNvPr id="12" name="Rectangle 11">
            <a:extLst>
              <a:ext uri="{FF2B5EF4-FFF2-40B4-BE49-F238E27FC236}">
                <a16:creationId xmlns="" xmlns:a16="http://schemas.microsoft.com/office/drawing/2014/main" id="{366C4312-7F75-FD23-CA63-C6BB0AC2F0C3}"/>
              </a:ext>
            </a:extLst>
          </p:cNvPr>
          <p:cNvSpPr/>
          <p:nvPr/>
        </p:nvSpPr>
        <p:spPr>
          <a:xfrm>
            <a:off x="8970956" y="1852405"/>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Generate Stock Report</a:t>
            </a:r>
            <a:endParaRPr lang="en-IN" b="1" dirty="0"/>
          </a:p>
        </p:txBody>
      </p:sp>
      <p:sp>
        <p:nvSpPr>
          <p:cNvPr id="13" name="Rectangle 12">
            <a:extLst>
              <a:ext uri="{FF2B5EF4-FFF2-40B4-BE49-F238E27FC236}">
                <a16:creationId xmlns="" xmlns:a16="http://schemas.microsoft.com/office/drawing/2014/main" id="{51B5A8A9-6DA2-736E-1C9B-CDBA8EF64E69}"/>
              </a:ext>
            </a:extLst>
          </p:cNvPr>
          <p:cNvSpPr/>
          <p:nvPr/>
        </p:nvSpPr>
        <p:spPr>
          <a:xfrm>
            <a:off x="8970956" y="2801485"/>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Generate Customer Report</a:t>
            </a:r>
            <a:endParaRPr lang="en-IN" b="1" dirty="0"/>
          </a:p>
        </p:txBody>
      </p:sp>
      <p:sp>
        <p:nvSpPr>
          <p:cNvPr id="14" name="Rectangle 13">
            <a:extLst>
              <a:ext uri="{FF2B5EF4-FFF2-40B4-BE49-F238E27FC236}">
                <a16:creationId xmlns="" xmlns:a16="http://schemas.microsoft.com/office/drawing/2014/main" id="{3ABB8199-9124-8433-8600-2623DE143DEA}"/>
              </a:ext>
            </a:extLst>
          </p:cNvPr>
          <p:cNvSpPr/>
          <p:nvPr/>
        </p:nvSpPr>
        <p:spPr>
          <a:xfrm>
            <a:off x="8954054" y="3732566"/>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Generate Order Report</a:t>
            </a:r>
            <a:endParaRPr lang="en-IN" b="1" dirty="0"/>
          </a:p>
        </p:txBody>
      </p:sp>
      <p:sp>
        <p:nvSpPr>
          <p:cNvPr id="15" name="Rectangle 14">
            <a:extLst>
              <a:ext uri="{FF2B5EF4-FFF2-40B4-BE49-F238E27FC236}">
                <a16:creationId xmlns="" xmlns:a16="http://schemas.microsoft.com/office/drawing/2014/main" id="{742E9066-429D-4FFC-EC90-2F8BCAE33114}"/>
              </a:ext>
            </a:extLst>
          </p:cNvPr>
          <p:cNvSpPr/>
          <p:nvPr/>
        </p:nvSpPr>
        <p:spPr>
          <a:xfrm>
            <a:off x="8970956" y="4627858"/>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Check User Login Details</a:t>
            </a:r>
            <a:endParaRPr lang="en-IN" b="1" dirty="0"/>
          </a:p>
        </p:txBody>
      </p:sp>
      <p:sp>
        <p:nvSpPr>
          <p:cNvPr id="16" name="Rectangle 15">
            <a:extLst>
              <a:ext uri="{FF2B5EF4-FFF2-40B4-BE49-F238E27FC236}">
                <a16:creationId xmlns="" xmlns:a16="http://schemas.microsoft.com/office/drawing/2014/main" id="{7ED15081-A50A-E16B-0C6B-4ED15D0F5790}"/>
              </a:ext>
            </a:extLst>
          </p:cNvPr>
          <p:cNvSpPr/>
          <p:nvPr/>
        </p:nvSpPr>
        <p:spPr>
          <a:xfrm>
            <a:off x="8974876" y="5630726"/>
            <a:ext cx="2474259" cy="7530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Generate System User Report</a:t>
            </a:r>
            <a:endParaRPr lang="en-IN" b="1" dirty="0"/>
          </a:p>
        </p:txBody>
      </p:sp>
      <p:cxnSp>
        <p:nvCxnSpPr>
          <p:cNvPr id="18" name="Straight Arrow Connector 17">
            <a:extLst>
              <a:ext uri="{FF2B5EF4-FFF2-40B4-BE49-F238E27FC236}">
                <a16:creationId xmlns="" xmlns:a16="http://schemas.microsoft.com/office/drawing/2014/main" id="{088AFAE9-27B3-D382-8636-E5BDEFB5DDE0}"/>
              </a:ext>
            </a:extLst>
          </p:cNvPr>
          <p:cNvCxnSpPr>
            <a:cxnSpLocks/>
            <a:stCxn id="5" idx="3"/>
          </p:cNvCxnSpPr>
          <p:nvPr/>
        </p:nvCxnSpPr>
        <p:spPr>
          <a:xfrm>
            <a:off x="4598893" y="1362577"/>
            <a:ext cx="1550563" cy="128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F1973CFC-C5F9-C49B-0F84-8BD2C148B167}"/>
              </a:ext>
            </a:extLst>
          </p:cNvPr>
          <p:cNvCxnSpPr>
            <a:cxnSpLocks/>
          </p:cNvCxnSpPr>
          <p:nvPr/>
        </p:nvCxnSpPr>
        <p:spPr>
          <a:xfrm>
            <a:off x="4575453" y="2241707"/>
            <a:ext cx="1193335" cy="781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 xmlns:a16="http://schemas.microsoft.com/office/drawing/2014/main" id="{91358D96-A8DB-5DB1-E170-E632DCABE706}"/>
              </a:ext>
            </a:extLst>
          </p:cNvPr>
          <p:cNvCxnSpPr>
            <a:cxnSpLocks/>
            <a:endCxn id="4" idx="2"/>
          </p:cNvCxnSpPr>
          <p:nvPr/>
        </p:nvCxnSpPr>
        <p:spPr>
          <a:xfrm>
            <a:off x="4610189" y="3125927"/>
            <a:ext cx="1035656" cy="441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 xmlns:a16="http://schemas.microsoft.com/office/drawing/2014/main" id="{CA0C4D24-5B75-F930-3AF8-94116F7AF876}"/>
              </a:ext>
            </a:extLst>
          </p:cNvPr>
          <p:cNvCxnSpPr>
            <a:cxnSpLocks/>
          </p:cNvCxnSpPr>
          <p:nvPr/>
        </p:nvCxnSpPr>
        <p:spPr>
          <a:xfrm flipV="1">
            <a:off x="4610189" y="3977981"/>
            <a:ext cx="1158599" cy="93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 xmlns:a16="http://schemas.microsoft.com/office/drawing/2014/main" id="{8384CF42-78E2-CBE8-C248-32872C587482}"/>
              </a:ext>
            </a:extLst>
          </p:cNvPr>
          <p:cNvCxnSpPr>
            <a:cxnSpLocks/>
          </p:cNvCxnSpPr>
          <p:nvPr/>
        </p:nvCxnSpPr>
        <p:spPr>
          <a:xfrm flipV="1">
            <a:off x="4610189" y="4343330"/>
            <a:ext cx="1368464" cy="732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 xmlns:a16="http://schemas.microsoft.com/office/drawing/2014/main" id="{836972E0-7654-2D9A-C532-15B6B860BC07}"/>
              </a:ext>
            </a:extLst>
          </p:cNvPr>
          <p:cNvCxnSpPr>
            <a:cxnSpLocks/>
          </p:cNvCxnSpPr>
          <p:nvPr/>
        </p:nvCxnSpPr>
        <p:spPr>
          <a:xfrm flipV="1">
            <a:off x="4575453" y="4699098"/>
            <a:ext cx="1906029" cy="123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B064D480-908E-FB9A-63AA-B98AE1362852}"/>
              </a:ext>
            </a:extLst>
          </p:cNvPr>
          <p:cNvCxnSpPr>
            <a:cxnSpLocks/>
            <a:endCxn id="11" idx="1"/>
          </p:cNvCxnSpPr>
          <p:nvPr/>
        </p:nvCxnSpPr>
        <p:spPr>
          <a:xfrm flipV="1">
            <a:off x="7449711" y="1362576"/>
            <a:ext cx="1504342" cy="1264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 xmlns:a16="http://schemas.microsoft.com/office/drawing/2014/main" id="{7FCA3A05-5009-0D82-5D35-00BF32935D71}"/>
              </a:ext>
            </a:extLst>
          </p:cNvPr>
          <p:cNvCxnSpPr>
            <a:cxnSpLocks/>
            <a:endCxn id="12" idx="1"/>
          </p:cNvCxnSpPr>
          <p:nvPr/>
        </p:nvCxnSpPr>
        <p:spPr>
          <a:xfrm flipV="1">
            <a:off x="7790419" y="2228923"/>
            <a:ext cx="1180537" cy="77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 xmlns:a16="http://schemas.microsoft.com/office/drawing/2014/main" id="{081F94C4-4D2E-A76E-1616-3AFA8836A88B}"/>
              </a:ext>
            </a:extLst>
          </p:cNvPr>
          <p:cNvCxnSpPr>
            <a:cxnSpLocks/>
            <a:endCxn id="13" idx="1"/>
          </p:cNvCxnSpPr>
          <p:nvPr/>
        </p:nvCxnSpPr>
        <p:spPr>
          <a:xfrm flipV="1">
            <a:off x="7918398" y="3178003"/>
            <a:ext cx="1052558" cy="217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 xmlns:a16="http://schemas.microsoft.com/office/drawing/2014/main" id="{255E16F9-6EF0-0423-7D11-FAFA5C992F14}"/>
              </a:ext>
            </a:extLst>
          </p:cNvPr>
          <p:cNvCxnSpPr>
            <a:cxnSpLocks/>
            <a:endCxn id="14" idx="1"/>
          </p:cNvCxnSpPr>
          <p:nvPr/>
        </p:nvCxnSpPr>
        <p:spPr>
          <a:xfrm>
            <a:off x="7918398" y="3788571"/>
            <a:ext cx="1035656" cy="32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 xmlns:a16="http://schemas.microsoft.com/office/drawing/2014/main" id="{551C80AD-B71D-61C2-CF8B-95398FCF1892}"/>
              </a:ext>
            </a:extLst>
          </p:cNvPr>
          <p:cNvCxnSpPr>
            <a:cxnSpLocks/>
            <a:endCxn id="15" idx="1"/>
          </p:cNvCxnSpPr>
          <p:nvPr/>
        </p:nvCxnSpPr>
        <p:spPr>
          <a:xfrm>
            <a:off x="7680881" y="4221938"/>
            <a:ext cx="1290075" cy="782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 xmlns:a16="http://schemas.microsoft.com/office/drawing/2014/main" id="{4553F3A7-D45B-6D24-05BC-32DED90E92F4}"/>
              </a:ext>
            </a:extLst>
          </p:cNvPr>
          <p:cNvCxnSpPr>
            <a:cxnSpLocks/>
          </p:cNvCxnSpPr>
          <p:nvPr/>
        </p:nvCxnSpPr>
        <p:spPr>
          <a:xfrm>
            <a:off x="7375623" y="4550699"/>
            <a:ext cx="1550563" cy="1283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3610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8C07E6D-4E01-682A-5AA1-52581F91B1EC}"/>
              </a:ext>
            </a:extLst>
          </p:cNvPr>
          <p:cNvSpPr>
            <a:spLocks noGrp="1"/>
          </p:cNvSpPr>
          <p:nvPr>
            <p:ph type="title"/>
          </p:nvPr>
        </p:nvSpPr>
        <p:spPr/>
        <p:txBody>
          <a:bodyPr/>
          <a:lstStyle/>
          <a:p>
            <a:r>
              <a:rPr lang="en-US" b="1" dirty="0"/>
              <a:t>Second level DFD</a:t>
            </a:r>
            <a:endParaRPr lang="en-IN" b="1" dirty="0"/>
          </a:p>
        </p:txBody>
      </p:sp>
      <p:sp>
        <p:nvSpPr>
          <p:cNvPr id="3" name="Rectangle 2">
            <a:extLst>
              <a:ext uri="{FF2B5EF4-FFF2-40B4-BE49-F238E27FC236}">
                <a16:creationId xmlns="" xmlns:a16="http://schemas.microsoft.com/office/drawing/2014/main" id="{0800C0E2-AB12-C8D6-9110-29CB9B9505DA}"/>
              </a:ext>
            </a:extLst>
          </p:cNvPr>
          <p:cNvSpPr/>
          <p:nvPr/>
        </p:nvSpPr>
        <p:spPr>
          <a:xfrm>
            <a:off x="2228698" y="1493305"/>
            <a:ext cx="1492623"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Admin	</a:t>
            </a:r>
          </a:p>
        </p:txBody>
      </p:sp>
      <p:sp>
        <p:nvSpPr>
          <p:cNvPr id="5" name="Oval 4">
            <a:extLst>
              <a:ext uri="{FF2B5EF4-FFF2-40B4-BE49-F238E27FC236}">
                <a16:creationId xmlns="" xmlns:a16="http://schemas.microsoft.com/office/drawing/2014/main" id="{FB41D75B-3FF3-AA56-0DCC-673B1B08F454}"/>
              </a:ext>
            </a:extLst>
          </p:cNvPr>
          <p:cNvSpPr/>
          <p:nvPr/>
        </p:nvSpPr>
        <p:spPr>
          <a:xfrm>
            <a:off x="3873150" y="1329767"/>
            <a:ext cx="1650953" cy="102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Login to </a:t>
            </a:r>
            <a:r>
              <a:rPr lang="en-IN" b="1" dirty="0" err="1"/>
              <a:t>sysytem</a:t>
            </a:r>
            <a:endParaRPr lang="en-IN" b="1" dirty="0"/>
          </a:p>
        </p:txBody>
      </p:sp>
      <p:sp>
        <p:nvSpPr>
          <p:cNvPr id="6" name="Oval 5">
            <a:extLst>
              <a:ext uri="{FF2B5EF4-FFF2-40B4-BE49-F238E27FC236}">
                <a16:creationId xmlns="" xmlns:a16="http://schemas.microsoft.com/office/drawing/2014/main" id="{667F16FF-93EB-8300-8460-64E20A215A41}"/>
              </a:ext>
            </a:extLst>
          </p:cNvPr>
          <p:cNvSpPr/>
          <p:nvPr/>
        </p:nvSpPr>
        <p:spPr>
          <a:xfrm>
            <a:off x="5827760" y="1302804"/>
            <a:ext cx="1492623" cy="102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Check Roles of Access</a:t>
            </a:r>
          </a:p>
        </p:txBody>
      </p:sp>
      <p:sp>
        <p:nvSpPr>
          <p:cNvPr id="7" name="Oval 6">
            <a:extLst>
              <a:ext uri="{FF2B5EF4-FFF2-40B4-BE49-F238E27FC236}">
                <a16:creationId xmlns="" xmlns:a16="http://schemas.microsoft.com/office/drawing/2014/main" id="{7599FAAA-E8D7-04F9-6948-EB53B3DBB4D5}"/>
              </a:ext>
            </a:extLst>
          </p:cNvPr>
          <p:cNvSpPr/>
          <p:nvPr/>
        </p:nvSpPr>
        <p:spPr>
          <a:xfrm>
            <a:off x="1976291" y="2654964"/>
            <a:ext cx="1795183" cy="102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Forgot Password</a:t>
            </a:r>
          </a:p>
        </p:txBody>
      </p:sp>
      <p:sp>
        <p:nvSpPr>
          <p:cNvPr id="8" name="Oval 7">
            <a:extLst>
              <a:ext uri="{FF2B5EF4-FFF2-40B4-BE49-F238E27FC236}">
                <a16:creationId xmlns="" xmlns:a16="http://schemas.microsoft.com/office/drawing/2014/main" id="{55C73970-0EAA-D5AB-2BB3-CD9A78CF1634}"/>
              </a:ext>
            </a:extLst>
          </p:cNvPr>
          <p:cNvSpPr/>
          <p:nvPr/>
        </p:nvSpPr>
        <p:spPr>
          <a:xfrm>
            <a:off x="3891079" y="3213260"/>
            <a:ext cx="1965711" cy="102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Check Credential</a:t>
            </a:r>
          </a:p>
        </p:txBody>
      </p:sp>
      <p:sp>
        <p:nvSpPr>
          <p:cNvPr id="9" name="Oval 8">
            <a:extLst>
              <a:ext uri="{FF2B5EF4-FFF2-40B4-BE49-F238E27FC236}">
                <a16:creationId xmlns="" xmlns:a16="http://schemas.microsoft.com/office/drawing/2014/main" id="{97114A7A-58B9-6DBC-FCA0-C30C81F6545C}"/>
              </a:ext>
            </a:extLst>
          </p:cNvPr>
          <p:cNvSpPr/>
          <p:nvPr/>
        </p:nvSpPr>
        <p:spPr>
          <a:xfrm>
            <a:off x="6096000" y="3181154"/>
            <a:ext cx="1676400" cy="102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Manges Modules</a:t>
            </a:r>
          </a:p>
        </p:txBody>
      </p:sp>
      <p:sp>
        <p:nvSpPr>
          <p:cNvPr id="10" name="Oval 9">
            <a:extLst>
              <a:ext uri="{FF2B5EF4-FFF2-40B4-BE49-F238E27FC236}">
                <a16:creationId xmlns="" xmlns:a16="http://schemas.microsoft.com/office/drawing/2014/main" id="{59C0924B-F8B4-DE27-D359-D23DC498C892}"/>
              </a:ext>
            </a:extLst>
          </p:cNvPr>
          <p:cNvSpPr/>
          <p:nvPr/>
        </p:nvSpPr>
        <p:spPr>
          <a:xfrm>
            <a:off x="2081648" y="3930405"/>
            <a:ext cx="1902639" cy="10219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Send Email to User</a:t>
            </a:r>
          </a:p>
        </p:txBody>
      </p:sp>
      <p:sp>
        <p:nvSpPr>
          <p:cNvPr id="12" name="Rectangle 11">
            <a:extLst>
              <a:ext uri="{FF2B5EF4-FFF2-40B4-BE49-F238E27FC236}">
                <a16:creationId xmlns="" xmlns:a16="http://schemas.microsoft.com/office/drawing/2014/main" id="{799F9EB2-60EE-27E1-E30C-0C4B40AC8223}"/>
              </a:ext>
            </a:extLst>
          </p:cNvPr>
          <p:cNvSpPr/>
          <p:nvPr/>
        </p:nvSpPr>
        <p:spPr>
          <a:xfrm>
            <a:off x="1331064" y="5364695"/>
            <a:ext cx="200380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System Admin</a:t>
            </a:r>
          </a:p>
        </p:txBody>
      </p:sp>
      <p:sp>
        <p:nvSpPr>
          <p:cNvPr id="13" name="Rectangle 12">
            <a:extLst>
              <a:ext uri="{FF2B5EF4-FFF2-40B4-BE49-F238E27FC236}">
                <a16:creationId xmlns="" xmlns:a16="http://schemas.microsoft.com/office/drawing/2014/main" id="{5E2A3D1B-B661-0C6A-DBE2-F37D9507DE40}"/>
              </a:ext>
            </a:extLst>
          </p:cNvPr>
          <p:cNvSpPr/>
          <p:nvPr/>
        </p:nvSpPr>
        <p:spPr>
          <a:xfrm>
            <a:off x="3538072" y="5364695"/>
            <a:ext cx="2289688"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Mange Roles Of User</a:t>
            </a:r>
          </a:p>
        </p:txBody>
      </p:sp>
      <p:sp>
        <p:nvSpPr>
          <p:cNvPr id="14" name="Rectangle 13">
            <a:extLst>
              <a:ext uri="{FF2B5EF4-FFF2-40B4-BE49-F238E27FC236}">
                <a16:creationId xmlns="" xmlns:a16="http://schemas.microsoft.com/office/drawing/2014/main" id="{75304C28-6558-9413-CE49-CDF699ABE644}"/>
              </a:ext>
            </a:extLst>
          </p:cNvPr>
          <p:cNvSpPr/>
          <p:nvPr/>
        </p:nvSpPr>
        <p:spPr>
          <a:xfrm>
            <a:off x="6030960" y="5364695"/>
            <a:ext cx="1871014"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Mange User Permission</a:t>
            </a:r>
          </a:p>
        </p:txBody>
      </p:sp>
      <p:sp>
        <p:nvSpPr>
          <p:cNvPr id="15" name="Rectangle 14">
            <a:extLst>
              <a:ext uri="{FF2B5EF4-FFF2-40B4-BE49-F238E27FC236}">
                <a16:creationId xmlns="" xmlns:a16="http://schemas.microsoft.com/office/drawing/2014/main" id="{3D2799E3-563D-9829-EF21-9DBF820151D7}"/>
              </a:ext>
            </a:extLst>
          </p:cNvPr>
          <p:cNvSpPr/>
          <p:nvPr/>
        </p:nvSpPr>
        <p:spPr>
          <a:xfrm>
            <a:off x="8087535" y="1343926"/>
            <a:ext cx="3023080" cy="3894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Art Detail</a:t>
            </a:r>
          </a:p>
        </p:txBody>
      </p:sp>
      <p:sp>
        <p:nvSpPr>
          <p:cNvPr id="16" name="Rectangle 15">
            <a:extLst>
              <a:ext uri="{FF2B5EF4-FFF2-40B4-BE49-F238E27FC236}">
                <a16:creationId xmlns="" xmlns:a16="http://schemas.microsoft.com/office/drawing/2014/main" id="{FE920AD4-A149-88B6-935D-63144E66A744}"/>
              </a:ext>
            </a:extLst>
          </p:cNvPr>
          <p:cNvSpPr/>
          <p:nvPr/>
        </p:nvSpPr>
        <p:spPr>
          <a:xfrm>
            <a:off x="8087535" y="1928091"/>
            <a:ext cx="3023080" cy="419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Order Detail</a:t>
            </a:r>
          </a:p>
        </p:txBody>
      </p:sp>
      <p:sp>
        <p:nvSpPr>
          <p:cNvPr id="17" name="Rectangle 16">
            <a:extLst>
              <a:ext uri="{FF2B5EF4-FFF2-40B4-BE49-F238E27FC236}">
                <a16:creationId xmlns="" xmlns:a16="http://schemas.microsoft.com/office/drawing/2014/main" id="{372BCB7D-85CA-A221-3E88-CC25243C07D4}"/>
              </a:ext>
            </a:extLst>
          </p:cNvPr>
          <p:cNvSpPr/>
          <p:nvPr/>
        </p:nvSpPr>
        <p:spPr>
          <a:xfrm>
            <a:off x="8112631" y="5127061"/>
            <a:ext cx="3023080" cy="3227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Report</a:t>
            </a:r>
          </a:p>
        </p:txBody>
      </p:sp>
      <p:sp>
        <p:nvSpPr>
          <p:cNvPr id="18" name="Rectangle 17">
            <a:extLst>
              <a:ext uri="{FF2B5EF4-FFF2-40B4-BE49-F238E27FC236}">
                <a16:creationId xmlns="" xmlns:a16="http://schemas.microsoft.com/office/drawing/2014/main" id="{4ECFB2A3-661C-7F27-ADB3-A25B09FCB48E}"/>
              </a:ext>
            </a:extLst>
          </p:cNvPr>
          <p:cNvSpPr/>
          <p:nvPr/>
        </p:nvSpPr>
        <p:spPr>
          <a:xfrm>
            <a:off x="8101309" y="4517299"/>
            <a:ext cx="3009306" cy="419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Payment Detail</a:t>
            </a:r>
          </a:p>
        </p:txBody>
      </p:sp>
      <p:sp>
        <p:nvSpPr>
          <p:cNvPr id="19" name="Rectangle 18">
            <a:extLst>
              <a:ext uri="{FF2B5EF4-FFF2-40B4-BE49-F238E27FC236}">
                <a16:creationId xmlns="" xmlns:a16="http://schemas.microsoft.com/office/drawing/2014/main" id="{AFD2F336-EF70-7191-0D43-D9F49D77FBA2}"/>
              </a:ext>
            </a:extLst>
          </p:cNvPr>
          <p:cNvSpPr/>
          <p:nvPr/>
        </p:nvSpPr>
        <p:spPr>
          <a:xfrm>
            <a:off x="8112631" y="3937164"/>
            <a:ext cx="3009306" cy="4197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Customer Detail</a:t>
            </a:r>
          </a:p>
        </p:txBody>
      </p:sp>
      <p:sp>
        <p:nvSpPr>
          <p:cNvPr id="20" name="Rectangle 19">
            <a:extLst>
              <a:ext uri="{FF2B5EF4-FFF2-40B4-BE49-F238E27FC236}">
                <a16:creationId xmlns="" xmlns:a16="http://schemas.microsoft.com/office/drawing/2014/main" id="{27AC9704-1EBA-463F-8E25-B98D3182F7B7}"/>
              </a:ext>
            </a:extLst>
          </p:cNvPr>
          <p:cNvSpPr/>
          <p:nvPr/>
        </p:nvSpPr>
        <p:spPr>
          <a:xfrm>
            <a:off x="8112631" y="3340454"/>
            <a:ext cx="3009306" cy="406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Stock Detail</a:t>
            </a:r>
          </a:p>
        </p:txBody>
      </p:sp>
      <p:sp>
        <p:nvSpPr>
          <p:cNvPr id="21" name="Rectangle 20">
            <a:extLst>
              <a:ext uri="{FF2B5EF4-FFF2-40B4-BE49-F238E27FC236}">
                <a16:creationId xmlns="" xmlns:a16="http://schemas.microsoft.com/office/drawing/2014/main" id="{D2CA760C-D7F1-3445-4A64-C192E6693C48}"/>
              </a:ext>
            </a:extLst>
          </p:cNvPr>
          <p:cNvSpPr/>
          <p:nvPr/>
        </p:nvSpPr>
        <p:spPr>
          <a:xfrm>
            <a:off x="8094422" y="2594015"/>
            <a:ext cx="3009306" cy="5563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t>Manage Order Update Detail</a:t>
            </a:r>
          </a:p>
        </p:txBody>
      </p:sp>
      <p:cxnSp>
        <p:nvCxnSpPr>
          <p:cNvPr id="23" name="Straight Arrow Connector 22">
            <a:extLst>
              <a:ext uri="{FF2B5EF4-FFF2-40B4-BE49-F238E27FC236}">
                <a16:creationId xmlns="" xmlns:a16="http://schemas.microsoft.com/office/drawing/2014/main" id="{895BC415-7462-D426-B056-85945C9C5EF0}"/>
              </a:ext>
            </a:extLst>
          </p:cNvPr>
          <p:cNvCxnSpPr>
            <a:cxnSpLocks/>
            <a:endCxn id="7" idx="0"/>
          </p:cNvCxnSpPr>
          <p:nvPr/>
        </p:nvCxnSpPr>
        <p:spPr>
          <a:xfrm flipH="1">
            <a:off x="2873883" y="2179105"/>
            <a:ext cx="21717" cy="4758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DB4F833F-8AA9-0A89-6DB5-95754CACD377}"/>
              </a:ext>
            </a:extLst>
          </p:cNvPr>
          <p:cNvCxnSpPr>
            <a:cxnSpLocks/>
          </p:cNvCxnSpPr>
          <p:nvPr/>
        </p:nvCxnSpPr>
        <p:spPr>
          <a:xfrm>
            <a:off x="2935941" y="3622486"/>
            <a:ext cx="0" cy="31467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FC2B8B44-C3C3-BE8C-18AB-9DEBDFD757E3}"/>
              </a:ext>
            </a:extLst>
          </p:cNvPr>
          <p:cNvCxnSpPr>
            <a:cxnSpLocks/>
          </p:cNvCxnSpPr>
          <p:nvPr/>
        </p:nvCxnSpPr>
        <p:spPr>
          <a:xfrm flipH="1">
            <a:off x="2935941" y="4027782"/>
            <a:ext cx="3334871" cy="13369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 xmlns:a16="http://schemas.microsoft.com/office/drawing/2014/main" id="{0D3ACE2B-1324-E81C-BE4F-90CD0E7EEE7F}"/>
              </a:ext>
            </a:extLst>
          </p:cNvPr>
          <p:cNvCxnSpPr>
            <a:cxnSpLocks/>
          </p:cNvCxnSpPr>
          <p:nvPr/>
        </p:nvCxnSpPr>
        <p:spPr>
          <a:xfrm flipH="1">
            <a:off x="5069541" y="4102389"/>
            <a:ext cx="1510553" cy="126230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D39D605D-550D-3165-F200-285BCEB59B2A}"/>
              </a:ext>
            </a:extLst>
          </p:cNvPr>
          <p:cNvCxnSpPr>
            <a:cxnSpLocks/>
          </p:cNvCxnSpPr>
          <p:nvPr/>
        </p:nvCxnSpPr>
        <p:spPr>
          <a:xfrm flipH="1">
            <a:off x="6270812" y="4203131"/>
            <a:ext cx="777955" cy="116156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FD61C353-FBC0-0C8C-869A-6998F348DEAA}"/>
              </a:ext>
            </a:extLst>
          </p:cNvPr>
          <p:cNvCxnSpPr>
            <a:cxnSpLocks/>
            <a:stCxn id="15" idx="1"/>
          </p:cNvCxnSpPr>
          <p:nvPr/>
        </p:nvCxnSpPr>
        <p:spPr>
          <a:xfrm flipH="1">
            <a:off x="7026355" y="1538662"/>
            <a:ext cx="1061180" cy="167459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8BF0B47D-6915-299C-6151-689DA4279F05}"/>
              </a:ext>
            </a:extLst>
          </p:cNvPr>
          <p:cNvCxnSpPr>
            <a:cxnSpLocks/>
            <a:stCxn id="16" idx="1"/>
          </p:cNvCxnSpPr>
          <p:nvPr/>
        </p:nvCxnSpPr>
        <p:spPr>
          <a:xfrm flipH="1">
            <a:off x="7320383" y="2137943"/>
            <a:ext cx="767152" cy="11491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 xmlns:a16="http://schemas.microsoft.com/office/drawing/2014/main" id="{70C19538-EDEB-89B7-3326-8E85721D55CE}"/>
              </a:ext>
            </a:extLst>
          </p:cNvPr>
          <p:cNvCxnSpPr>
            <a:cxnSpLocks/>
            <a:stCxn id="21" idx="1"/>
          </p:cNvCxnSpPr>
          <p:nvPr/>
        </p:nvCxnSpPr>
        <p:spPr>
          <a:xfrm flipH="1">
            <a:off x="7556945" y="2872206"/>
            <a:ext cx="537477" cy="513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 xmlns:a16="http://schemas.microsoft.com/office/drawing/2014/main" id="{61F658DE-8950-A0D4-FFA0-D75ADC9E389F}"/>
              </a:ext>
            </a:extLst>
          </p:cNvPr>
          <p:cNvCxnSpPr>
            <a:cxnSpLocks/>
            <a:endCxn id="20" idx="1"/>
          </p:cNvCxnSpPr>
          <p:nvPr/>
        </p:nvCxnSpPr>
        <p:spPr>
          <a:xfrm flipV="1">
            <a:off x="7703959" y="3543780"/>
            <a:ext cx="408672" cy="996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 xmlns:a16="http://schemas.microsoft.com/office/drawing/2014/main" id="{8DA28111-C799-9658-9640-75B81B5B1E9B}"/>
              </a:ext>
            </a:extLst>
          </p:cNvPr>
          <p:cNvCxnSpPr>
            <a:cxnSpLocks/>
            <a:endCxn id="17" idx="1"/>
          </p:cNvCxnSpPr>
          <p:nvPr/>
        </p:nvCxnSpPr>
        <p:spPr>
          <a:xfrm>
            <a:off x="7284524" y="4149413"/>
            <a:ext cx="828107" cy="11390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 xmlns:a16="http://schemas.microsoft.com/office/drawing/2014/main" id="{8DF3B5A2-94D7-43AC-0FB4-5FFEACE070B9}"/>
              </a:ext>
            </a:extLst>
          </p:cNvPr>
          <p:cNvCxnSpPr>
            <a:cxnSpLocks/>
            <a:endCxn id="18" idx="1"/>
          </p:cNvCxnSpPr>
          <p:nvPr/>
        </p:nvCxnSpPr>
        <p:spPr>
          <a:xfrm>
            <a:off x="7556945" y="3995676"/>
            <a:ext cx="544364" cy="7314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 xmlns:a16="http://schemas.microsoft.com/office/drawing/2014/main" id="{D590460F-FB0B-EA77-BB9B-D7FA82ABD93A}"/>
              </a:ext>
            </a:extLst>
          </p:cNvPr>
          <p:cNvCxnSpPr>
            <a:cxnSpLocks/>
            <a:stCxn id="19" idx="1"/>
          </p:cNvCxnSpPr>
          <p:nvPr/>
        </p:nvCxnSpPr>
        <p:spPr>
          <a:xfrm flipH="1" flipV="1">
            <a:off x="7698577" y="3903459"/>
            <a:ext cx="414054" cy="24355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 xmlns:a16="http://schemas.microsoft.com/office/drawing/2014/main" id="{EA6C931F-AD9B-016E-B1BB-A5917D66B8FD}"/>
              </a:ext>
            </a:extLst>
          </p:cNvPr>
          <p:cNvCxnSpPr>
            <a:cxnSpLocks/>
          </p:cNvCxnSpPr>
          <p:nvPr/>
        </p:nvCxnSpPr>
        <p:spPr>
          <a:xfrm>
            <a:off x="4698626" y="2347795"/>
            <a:ext cx="0" cy="8654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AB9C81EF-BF34-3CA2-88A5-A39C6D62D4B2}"/>
              </a:ext>
            </a:extLst>
          </p:cNvPr>
          <p:cNvCxnSpPr>
            <a:cxnSpLocks/>
          </p:cNvCxnSpPr>
          <p:nvPr/>
        </p:nvCxnSpPr>
        <p:spPr>
          <a:xfrm flipH="1">
            <a:off x="5338482" y="2317313"/>
            <a:ext cx="819320" cy="969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 xmlns:a16="http://schemas.microsoft.com/office/drawing/2014/main" id="{4839AC2E-561D-54DF-C257-A910CE399104}"/>
              </a:ext>
            </a:extLst>
          </p:cNvPr>
          <p:cNvCxnSpPr>
            <a:cxnSpLocks/>
          </p:cNvCxnSpPr>
          <p:nvPr/>
        </p:nvCxnSpPr>
        <p:spPr>
          <a:xfrm>
            <a:off x="6686683" y="2318200"/>
            <a:ext cx="0" cy="8950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9771397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386</TotalTime>
  <Words>429</Words>
  <Application>Microsoft Office PowerPoint</Application>
  <PresentationFormat>Custom</PresentationFormat>
  <Paragraphs>95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Wisp</vt:lpstr>
      <vt:lpstr>Art Gallery</vt:lpstr>
      <vt:lpstr>SHRI SHAMBHUBHAI V.PATEL COLLEGE OF  COMPUTER SCIENCE &amp; BUSSINESS MANAGEMENT</vt:lpstr>
      <vt:lpstr>Slide 3</vt:lpstr>
      <vt:lpstr>Project Profile</vt:lpstr>
      <vt:lpstr>Objective</vt:lpstr>
      <vt:lpstr>Flow chart</vt:lpstr>
      <vt:lpstr>DFD diagram context level dfd</vt:lpstr>
      <vt:lpstr>First level DFD </vt:lpstr>
      <vt:lpstr>Second level DFD</vt:lpstr>
      <vt:lpstr>ER Diagram</vt:lpstr>
      <vt:lpstr>Home page</vt:lpstr>
      <vt:lpstr>Slide 12</vt:lpstr>
      <vt:lpstr>Slide 13</vt:lpstr>
      <vt:lpstr>Slide 14</vt:lpstr>
      <vt:lpstr>Signup page</vt:lpstr>
      <vt:lpstr>Login Page</vt:lpstr>
      <vt:lpstr>Art Page</vt:lpstr>
      <vt:lpstr>Art Purchase form</vt:lpstr>
      <vt:lpstr>Enquiry Form</vt:lpstr>
      <vt:lpstr>Admin Login</vt:lpstr>
      <vt:lpstr>Admin Dashboard</vt:lpstr>
      <vt:lpstr>Show all users</vt:lpstr>
      <vt:lpstr>Edit User Profile</vt:lpstr>
      <vt:lpstr>Show inquiry in admin</vt:lpstr>
      <vt:lpstr>Show Orders in admin</vt:lpstr>
      <vt:lpstr>Slide 26</vt:lpstr>
    </vt:vector>
  </TitlesOfParts>
  <Company>MP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Gallery</dc:title>
  <dc:creator>KRISHNA VADADORIYA</dc:creator>
  <cp:lastModifiedBy>KRISHNA VADADORIYA</cp:lastModifiedBy>
  <cp:revision>32</cp:revision>
  <dcterms:created xsi:type="dcterms:W3CDTF">2023-09-03T16:08:42Z</dcterms:created>
  <dcterms:modified xsi:type="dcterms:W3CDTF">2023-09-20T04:36:08Z</dcterms:modified>
</cp:coreProperties>
</file>