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76" r:id="rId3"/>
    <p:sldId id="257" r:id="rId4"/>
    <p:sldId id="258" r:id="rId5"/>
    <p:sldId id="277" r:id="rId6"/>
    <p:sldId id="268" r:id="rId7"/>
    <p:sldId id="269" r:id="rId8"/>
    <p:sldId id="270" r:id="rId9"/>
    <p:sldId id="271" r:id="rId10"/>
    <p:sldId id="272" r:id="rId11"/>
    <p:sldId id="273" r:id="rId12"/>
    <p:sldId id="274" r:id="rId13"/>
    <p:sldId id="275" r:id="rId14"/>
    <p:sldId id="283" r:id="rId15"/>
    <p:sldId id="278" r:id="rId16"/>
    <p:sldId id="280" r:id="rId17"/>
    <p:sldId id="281" r:id="rId18"/>
    <p:sldId id="282" r:id="rId19"/>
    <p:sldId id="279" r:id="rId20"/>
    <p:sldId id="284" r:id="rId21"/>
    <p:sldId id="285" r:id="rId22"/>
    <p:sldId id="291" r:id="rId23"/>
    <p:sldId id="292" r:id="rId24"/>
    <p:sldId id="286" r:id="rId25"/>
    <p:sldId id="287" r:id="rId26"/>
    <p:sldId id="288" r:id="rId27"/>
    <p:sldId id="289" r:id="rId28"/>
    <p:sldId id="290"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85" autoAdjust="0"/>
  </p:normalViewPr>
  <p:slideViewPr>
    <p:cSldViewPr>
      <p:cViewPr>
        <p:scale>
          <a:sx n="100" d="100"/>
          <a:sy n="100" d="100"/>
        </p:scale>
        <p:origin x="950" y="-64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S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8319EC3C-966A-4931-9250-A3B943E17FDB}" type="datetimeFigureOut">
              <a:rPr lang="en-IN" smtClean="0"/>
              <a:t>18-04-2025</a:t>
            </a:fld>
            <a:endParaRPr lang="en-IN"/>
          </a:p>
        </p:txBody>
      </p:sp>
      <p:sp>
        <p:nvSpPr>
          <p:cNvPr id="5" name="Footer Placeholder 4"/>
          <p:cNvSpPr>
            <a:spLocks noGrp="1"/>
          </p:cNvSpPr>
          <p:nvPr>
            <p:ph type="ftr" sz="quarter" idx="11"/>
          </p:nvPr>
        </p:nvSpPr>
        <p:spPr>
          <a:xfrm>
            <a:off x="1921934" y="5054602"/>
            <a:ext cx="4064860" cy="279400"/>
          </a:xfrm>
        </p:spPr>
        <p:txBody>
          <a:bodyPr/>
          <a:lstStyle/>
          <a:p>
            <a:endParaRPr lang="en-IN"/>
          </a:p>
        </p:txBody>
      </p:sp>
      <p:sp>
        <p:nvSpPr>
          <p:cNvPr id="6" name="Slide Number Placeholder 5"/>
          <p:cNvSpPr>
            <a:spLocks noGrp="1"/>
          </p:cNvSpPr>
          <p:nvPr>
            <p:ph type="sldNum" sz="quarter" idx="12"/>
          </p:nvPr>
        </p:nvSpPr>
        <p:spPr>
          <a:xfrm>
            <a:off x="6817317" y="5054602"/>
            <a:ext cx="413483" cy="279400"/>
          </a:xfrm>
        </p:spPr>
        <p:txBody>
          <a:bodyPr/>
          <a:lstStyle/>
          <a:p>
            <a:fld id="{F3604A18-BAA8-4941-B977-D77BB9067BCB}" type="slidenum">
              <a:rPr lang="en-IN" smtClean="0"/>
              <a:t>‹#›</a:t>
            </a:fld>
            <a:endParaRPr lang="en-IN"/>
          </a:p>
        </p:txBody>
      </p:sp>
      <p:cxnSp>
        <p:nvCxnSpPr>
          <p:cNvPr id="15" name="Straight Connector 14"/>
          <p:cNvCxnSpPr/>
          <p:nvPr/>
        </p:nvCxnSpPr>
        <p:spPr>
          <a:xfrm>
            <a:off x="2019825" y="3471329"/>
            <a:ext cx="511308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720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19EC3C-966A-4931-9250-A3B943E17FDB}" type="datetimeFigureOut">
              <a:rPr lang="en-IN" smtClean="0"/>
              <a:t>18-04-2025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604A18-BAA8-4941-B977-D77BB9067BCB}" type="slidenum">
              <a:rPr lang="en-IN" smtClean="0"/>
              <a:t>‹#›</a:t>
            </a:fld>
            <a:endParaRPr lang="en-IN"/>
          </a:p>
        </p:txBody>
      </p:sp>
    </p:spTree>
    <p:extLst>
      <p:ext uri="{BB962C8B-B14F-4D97-AF65-F5344CB8AC3E}">
        <p14:creationId xmlns:p14="http://schemas.microsoft.com/office/powerpoint/2010/main" val="551710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9EC3C-966A-4931-9250-A3B943E17FD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604A18-BAA8-4941-B977-D77BB9067BCB}" type="slidenum">
              <a:rPr lang="en-IN" smtClean="0"/>
              <a:t>‹#›</a:t>
            </a:fld>
            <a:endParaRPr lang="en-IN"/>
          </a:p>
        </p:txBody>
      </p:sp>
      <p:cxnSp>
        <p:nvCxnSpPr>
          <p:cNvPr id="15" name="Straight Connector 14"/>
          <p:cNvCxnSpPr/>
          <p:nvPr/>
        </p:nvCxnSpPr>
        <p:spPr>
          <a:xfrm>
            <a:off x="1278465" y="4140199"/>
            <a:ext cx="6606425"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2754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9EC3C-966A-4931-9250-A3B943E17FD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604A18-BAA8-4941-B977-D77BB9067BCB}" type="slidenum">
              <a:rPr lang="en-IN" smtClean="0"/>
              <a:t>‹#›</a:t>
            </a:fld>
            <a:endParaRPr lang="en-I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8667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9EC3C-966A-4931-9250-A3B943E17FD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604A18-BAA8-4941-B977-D77BB9067BCB}" type="slidenum">
              <a:rPr lang="en-IN" smtClean="0"/>
              <a:t>‹#›</a:t>
            </a:fld>
            <a:endParaRPr lang="en-IN"/>
          </a:p>
        </p:txBody>
      </p:sp>
    </p:spTree>
    <p:extLst>
      <p:ext uri="{BB962C8B-B14F-4D97-AF65-F5344CB8AC3E}">
        <p14:creationId xmlns:p14="http://schemas.microsoft.com/office/powerpoint/2010/main" val="1549886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9EC3C-966A-4931-9250-A3B943E17FD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604A18-BAA8-4941-B977-D77BB9067BCB}" type="slidenum">
              <a:rPr lang="en-IN" smtClean="0"/>
              <a:t>‹#›</a:t>
            </a:fld>
            <a:endParaRPr lang="en-I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9939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9EC3C-966A-4931-9250-A3B943E17FD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604A18-BAA8-4941-B977-D77BB9067BCB}" type="slidenum">
              <a:rPr lang="en-IN" smtClean="0"/>
              <a:t>‹#›</a:t>
            </a:fld>
            <a:endParaRPr lang="en-IN"/>
          </a:p>
        </p:txBody>
      </p:sp>
      <p:cxnSp>
        <p:nvCxnSpPr>
          <p:cNvPr id="15" name="Straight Connector 14"/>
          <p:cNvCxnSpPr/>
          <p:nvPr/>
        </p:nvCxnSpPr>
        <p:spPr>
          <a:xfrm>
            <a:off x="1278469" y="3429000"/>
            <a:ext cx="6606421"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5556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19EC3C-966A-4931-9250-A3B943E17FD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604A18-BAA8-4941-B977-D77BB9067BCB}" type="slidenum">
              <a:rPr lang="en-IN" smtClean="0"/>
              <a:t>‹#›</a:t>
            </a:fld>
            <a:endParaRPr lang="en-IN"/>
          </a:p>
        </p:txBody>
      </p:sp>
      <p:cxnSp>
        <p:nvCxnSpPr>
          <p:cNvPr id="14" name="Straight Connector 13"/>
          <p:cNvCxnSpPr/>
          <p:nvPr/>
        </p:nvCxnSpPr>
        <p:spPr>
          <a:xfrm>
            <a:off x="1278466" y="2354670"/>
            <a:ext cx="660642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4218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19EC3C-966A-4931-9250-A3B943E17FD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604A18-BAA8-4941-B977-D77BB9067BCB}" type="slidenum">
              <a:rPr lang="en-IN" smtClean="0"/>
              <a:t>‹#›</a:t>
            </a:fld>
            <a:endParaRPr lang="en-IN"/>
          </a:p>
        </p:txBody>
      </p:sp>
      <p:cxnSp>
        <p:nvCxnSpPr>
          <p:cNvPr id="14" name="Straight Connector 13"/>
          <p:cNvCxnSpPr/>
          <p:nvPr/>
        </p:nvCxnSpPr>
        <p:spPr>
          <a:xfrm>
            <a:off x="6245512" y="906873"/>
            <a:ext cx="0" cy="4968993"/>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4167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6" y="2354670"/>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19EC3C-966A-4931-9250-A3B943E17FD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604A18-BAA8-4941-B977-D77BB9067BCB}" type="slidenum">
              <a:rPr lang="en-IN" smtClean="0"/>
              <a:t>‹#›</a:t>
            </a:fld>
            <a:endParaRPr lang="en-IN"/>
          </a:p>
        </p:txBody>
      </p:sp>
    </p:spTree>
    <p:extLst>
      <p:ext uri="{BB962C8B-B14F-4D97-AF65-F5344CB8AC3E}">
        <p14:creationId xmlns:p14="http://schemas.microsoft.com/office/powerpoint/2010/main" val="3315034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19EC3C-966A-4931-9250-A3B943E17FD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604A18-BAA8-4941-B977-D77BB9067BCB}" type="slidenum">
              <a:rPr lang="en-IN" smtClean="0"/>
              <a:t>‹#›</a:t>
            </a:fld>
            <a:endParaRPr lang="en-IN"/>
          </a:p>
        </p:txBody>
      </p:sp>
      <p:cxnSp>
        <p:nvCxnSpPr>
          <p:cNvPr id="31" name="Straight Connector 30"/>
          <p:cNvCxnSpPr/>
          <p:nvPr/>
        </p:nvCxnSpPr>
        <p:spPr>
          <a:xfrm>
            <a:off x="1278466" y="3599392"/>
            <a:ext cx="6595533"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660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7957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19EC3C-966A-4931-9250-A3B943E17FDB}" type="datetimeFigureOut">
              <a:rPr lang="en-IN" smtClean="0"/>
              <a:t>18-04-2025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604A18-BAA8-4941-B977-D77BB9067BCB}" type="slidenum">
              <a:rPr lang="en-IN" smtClean="0"/>
              <a:t>‹#›</a:t>
            </a:fld>
            <a:endParaRPr lang="en-IN"/>
          </a:p>
        </p:txBody>
      </p:sp>
    </p:spTree>
    <p:extLst>
      <p:ext uri="{BB962C8B-B14F-4D97-AF65-F5344CB8AC3E}">
        <p14:creationId xmlns:p14="http://schemas.microsoft.com/office/powerpoint/2010/main" val="3341237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19EC3C-966A-4931-9250-A3B943E17FDB}" type="datetimeFigureOut">
              <a:rPr lang="en-IN" smtClean="0"/>
              <a:t>18-04-2025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604A18-BAA8-4941-B977-D77BB9067BCB}" type="slidenum">
              <a:rPr lang="en-IN" smtClean="0"/>
              <a:t>‹#›</a:t>
            </a:fld>
            <a:endParaRPr lang="en-IN"/>
          </a:p>
        </p:txBody>
      </p:sp>
      <p:cxnSp>
        <p:nvCxnSpPr>
          <p:cNvPr id="41" name="Straight Connector 40"/>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3120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19EC3C-966A-4931-9250-A3B943E17FDB}" type="datetimeFigureOut">
              <a:rPr lang="en-IN" smtClean="0"/>
              <a:t>18-04-2025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604A18-BAA8-4941-B977-D77BB9067BCB}" type="slidenum">
              <a:rPr lang="en-IN" smtClean="0"/>
              <a:t>‹#›</a:t>
            </a:fld>
            <a:endParaRPr lang="en-IN"/>
          </a:p>
        </p:txBody>
      </p:sp>
      <p:cxnSp>
        <p:nvCxnSpPr>
          <p:cNvPr id="14" name="Straight Connector 13"/>
          <p:cNvCxnSpPr/>
          <p:nvPr/>
        </p:nvCxnSpPr>
        <p:spPr>
          <a:xfrm>
            <a:off x="1278466" y="2354670"/>
            <a:ext cx="659553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14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9EC3C-966A-4931-9250-A3B943E17FDB}" type="datetimeFigureOut">
              <a:rPr lang="en-IN" smtClean="0"/>
              <a:t>18-04-2025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604A18-BAA8-4941-B977-D77BB9067BCB}" type="slidenum">
              <a:rPr lang="en-IN" smtClean="0"/>
              <a:t>‹#›</a:t>
            </a:fld>
            <a:endParaRPr lang="en-IN"/>
          </a:p>
        </p:txBody>
      </p:sp>
    </p:spTree>
    <p:extLst>
      <p:ext uri="{BB962C8B-B14F-4D97-AF65-F5344CB8AC3E}">
        <p14:creationId xmlns:p14="http://schemas.microsoft.com/office/powerpoint/2010/main" val="3709711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19EC3C-966A-4931-9250-A3B943E17FDB}" type="datetimeFigureOut">
              <a:rPr lang="en-IN" smtClean="0"/>
              <a:t>18-04-2025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604A18-BAA8-4941-B977-D77BB9067BCB}" type="slidenum">
              <a:rPr lang="en-IN" smtClean="0"/>
              <a:t>‹#›</a:t>
            </a:fld>
            <a:endParaRPr lang="en-IN"/>
          </a:p>
        </p:txBody>
      </p:sp>
      <p:cxnSp>
        <p:nvCxnSpPr>
          <p:cNvPr id="16" name="Straight Connector 15"/>
          <p:cNvCxnSpPr/>
          <p:nvPr/>
        </p:nvCxnSpPr>
        <p:spPr>
          <a:xfrm>
            <a:off x="1278466" y="2912533"/>
            <a:ext cx="2333594"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2699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218221"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19EC3C-966A-4931-9250-A3B943E17FDB}" type="datetimeFigureOut">
              <a:rPr lang="en-IN" smtClean="0"/>
              <a:t>18-04-2025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604A18-BAA8-4941-B977-D77BB9067BCB}" type="slidenum">
              <a:rPr lang="en-IN" smtClean="0"/>
              <a:t>‹#›</a:t>
            </a:fld>
            <a:endParaRPr lang="en-IN"/>
          </a:p>
        </p:txBody>
      </p:sp>
    </p:spTree>
    <p:extLst>
      <p:ext uri="{BB962C8B-B14F-4D97-AF65-F5344CB8AC3E}">
        <p14:creationId xmlns:p14="http://schemas.microsoft.com/office/powerpoint/2010/main" val="347913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S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319EC3C-966A-4931-9250-A3B943E17FDB}" type="datetimeFigureOut">
              <a:rPr lang="en-IN" smtClean="0"/>
              <a:t>18-04-2025</a:t>
            </a:fld>
            <a:endParaRPr lang="en-I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604A18-BAA8-4941-B977-D77BB9067BCB}" type="slidenum">
              <a:rPr lang="en-IN" smtClean="0"/>
              <a:t>‹#›</a:t>
            </a:fld>
            <a:endParaRPr lang="en-IN"/>
          </a:p>
        </p:txBody>
      </p:sp>
    </p:spTree>
    <p:extLst>
      <p:ext uri="{BB962C8B-B14F-4D97-AF65-F5344CB8AC3E}">
        <p14:creationId xmlns:p14="http://schemas.microsoft.com/office/powerpoint/2010/main" val="1453911009"/>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partimonkiki2.blogspot.com/2017/05/quelle-surprise-aimeriez-vous-avoir.html" TargetMode="External"/><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pxhere.com/ko/photo/950590" TargetMode="External"/><Relationship Id="rId7" Type="http://schemas.openxmlformats.org/officeDocument/2006/relationships/image" Target="../media/image29.svg"/><Relationship Id="rId2" Type="http://schemas.openxmlformats.org/officeDocument/2006/relationships/image" Target="../media/image25.jpe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35896" y="5907537"/>
            <a:ext cx="6098467" cy="2232248"/>
          </a:xfrm>
        </p:spPr>
        <p:txBody>
          <a:bodyPr>
            <a:normAutofit/>
          </a:bodyPr>
          <a:lstStyle/>
          <a:p>
            <a:br>
              <a:rPr lang="en-US" dirty="0"/>
            </a:br>
            <a:endParaRPr lang="en-IN" dirty="0"/>
          </a:p>
        </p:txBody>
      </p:sp>
      <p:sp>
        <p:nvSpPr>
          <p:cNvPr id="3" name="Subtitle 2"/>
          <p:cNvSpPr>
            <a:spLocks noGrp="1"/>
          </p:cNvSpPr>
          <p:nvPr>
            <p:ph type="subTitle" idx="1"/>
          </p:nvPr>
        </p:nvSpPr>
        <p:spPr>
          <a:xfrm>
            <a:off x="307156" y="673354"/>
            <a:ext cx="8136904" cy="864096"/>
          </a:xfrm>
        </p:spPr>
        <p:txBody>
          <a:bodyPr>
            <a:normAutofit fontScale="55000" lnSpcReduction="20000"/>
          </a:bodyPr>
          <a:lstStyle/>
          <a:p>
            <a:r>
              <a:rPr lang="en-US" sz="4000" b="1" dirty="0">
                <a:solidFill>
                  <a:schemeClr val="tx1">
                    <a:lumMod val="95000"/>
                    <a:lumOff val="5000"/>
                  </a:schemeClr>
                </a:solidFill>
              </a:rPr>
              <a:t>Final Year Project</a:t>
            </a:r>
          </a:p>
          <a:p>
            <a:r>
              <a:rPr lang="en-US" sz="4000" dirty="0">
                <a:solidFill>
                  <a:schemeClr val="tx1">
                    <a:lumMod val="95000"/>
                    <a:lumOff val="5000"/>
                  </a:schemeClr>
                </a:solidFill>
              </a:rPr>
              <a:t> </a:t>
            </a:r>
            <a:endParaRPr lang="en-IN" sz="4000" dirty="0">
              <a:solidFill>
                <a:schemeClr val="tx1">
                  <a:lumMod val="95000"/>
                  <a:lumOff val="5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51187" y="-8769"/>
            <a:ext cx="1692813" cy="1493554"/>
          </a:xfrm>
          <a:prstGeom prst="rect">
            <a:avLst/>
          </a:prstGeom>
        </p:spPr>
      </p:pic>
      <p:sp>
        <p:nvSpPr>
          <p:cNvPr id="6" name="TextBox 5">
            <a:extLst>
              <a:ext uri="{FF2B5EF4-FFF2-40B4-BE49-F238E27FC236}">
                <a16:creationId xmlns:a16="http://schemas.microsoft.com/office/drawing/2014/main" id="{D38A337E-CCF1-12CE-1581-04D816B50504}"/>
              </a:ext>
            </a:extLst>
          </p:cNvPr>
          <p:cNvSpPr txBox="1"/>
          <p:nvPr/>
        </p:nvSpPr>
        <p:spPr>
          <a:xfrm>
            <a:off x="4375608" y="5661248"/>
            <a:ext cx="4588880" cy="646331"/>
          </a:xfrm>
          <a:prstGeom prst="rect">
            <a:avLst/>
          </a:prstGeom>
          <a:solidFill>
            <a:schemeClr val="accent1"/>
          </a:solidFill>
        </p:spPr>
        <p:txBody>
          <a:bodyPr wrap="square">
            <a:spAutoFit/>
          </a:bodyPr>
          <a:lstStyle/>
          <a:p>
            <a:r>
              <a:rPr lang="en-US" dirty="0">
                <a:effectLst>
                  <a:outerShdw blurRad="38100" dist="38100" dir="2700000" algn="tl">
                    <a:srgbClr val="000000">
                      <a:alpha val="43137"/>
                    </a:srgbClr>
                  </a:outerShdw>
                </a:effectLst>
              </a:rPr>
              <a:t>L.D COLLEGE OF ENGINEERING</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Department:-Electronics And Communication</a:t>
            </a:r>
            <a:endParaRPr lang="en-IN" dirty="0">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5DC5BE34-A4EB-9DE0-8B59-772344399423}"/>
              </a:ext>
            </a:extLst>
          </p:cNvPr>
          <p:cNvSpPr txBox="1"/>
          <p:nvPr/>
        </p:nvSpPr>
        <p:spPr>
          <a:xfrm>
            <a:off x="323528" y="5661247"/>
            <a:ext cx="3888432" cy="646331"/>
          </a:xfrm>
          <a:prstGeom prst="rect">
            <a:avLst/>
          </a:prstGeom>
          <a:solidFill>
            <a:schemeClr val="accent1"/>
          </a:solidFill>
        </p:spPr>
        <p:txBody>
          <a:bodyPr wrap="square">
            <a:spAutoFit/>
          </a:bodyPr>
          <a:lstStyle/>
          <a:p>
            <a:r>
              <a:rPr lang="en-US" sz="1800" dirty="0">
                <a:solidFill>
                  <a:schemeClr val="tx1">
                    <a:lumMod val="95000"/>
                    <a:lumOff val="5000"/>
                  </a:schemeClr>
                </a:solidFill>
                <a:effectLst>
                  <a:outerShdw blurRad="38100" dist="38100" dir="2700000" algn="tl">
                    <a:srgbClr val="000000">
                      <a:alpha val="43137"/>
                    </a:srgbClr>
                  </a:outerShdw>
                </a:effectLst>
              </a:rPr>
              <a:t>Vadan Shah(210280111024)</a:t>
            </a:r>
          </a:p>
          <a:p>
            <a:r>
              <a:rPr lang="en-US" sz="1800" dirty="0">
                <a:solidFill>
                  <a:schemeClr val="tx1">
                    <a:lumMod val="95000"/>
                    <a:lumOff val="5000"/>
                  </a:schemeClr>
                </a:solidFill>
                <a:effectLst>
                  <a:outerShdw blurRad="38100" dist="38100" dir="2700000" algn="tl">
                    <a:srgbClr val="000000">
                      <a:alpha val="43137"/>
                    </a:srgbClr>
                  </a:outerShdw>
                </a:effectLst>
              </a:rPr>
              <a:t>Darshil Bhavsar(210280111038) </a:t>
            </a:r>
          </a:p>
        </p:txBody>
      </p:sp>
      <p:sp>
        <p:nvSpPr>
          <p:cNvPr id="10" name="TextBox 9">
            <a:extLst>
              <a:ext uri="{FF2B5EF4-FFF2-40B4-BE49-F238E27FC236}">
                <a16:creationId xmlns:a16="http://schemas.microsoft.com/office/drawing/2014/main" id="{F0364AFB-8BE0-CF69-F9E5-B03D1CD3F706}"/>
              </a:ext>
            </a:extLst>
          </p:cNvPr>
          <p:cNvSpPr txBox="1"/>
          <p:nvPr/>
        </p:nvSpPr>
        <p:spPr>
          <a:xfrm>
            <a:off x="2098137" y="3085018"/>
            <a:ext cx="5353050" cy="461665"/>
          </a:xfrm>
          <a:prstGeom prst="rect">
            <a:avLst/>
          </a:prstGeom>
          <a:noFill/>
        </p:spPr>
        <p:txBody>
          <a:bodyPr wrap="square">
            <a:spAutoFit/>
          </a:bodyPr>
          <a:lstStyle/>
          <a:p>
            <a:r>
              <a:rPr lang="en-US" sz="2400" b="1" i="1" dirty="0">
                <a:solidFill>
                  <a:schemeClr val="tx1">
                    <a:lumMod val="95000"/>
                    <a:lumOff val="5000"/>
                  </a:schemeClr>
                </a:solidFill>
              </a:rPr>
              <a:t>Three Stage Pipeline ALU Processor</a:t>
            </a:r>
          </a:p>
        </p:txBody>
      </p:sp>
    </p:spTree>
    <p:extLst>
      <p:ext uri="{BB962C8B-B14F-4D97-AF65-F5344CB8AC3E}">
        <p14:creationId xmlns:p14="http://schemas.microsoft.com/office/powerpoint/2010/main" val="236379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692696"/>
            <a:ext cx="7776864" cy="5139869"/>
          </a:xfrm>
          <a:prstGeom prst="rect">
            <a:avLst/>
          </a:prstGeom>
          <a:noFill/>
        </p:spPr>
        <p:txBody>
          <a:bodyPr wrap="square" rtlCol="0">
            <a:spAutoFit/>
          </a:bodyPr>
          <a:lstStyle/>
          <a:p>
            <a:r>
              <a:rPr lang="en-US" sz="3200" dirty="0"/>
              <a:t>Pipeline:-</a:t>
            </a:r>
          </a:p>
          <a:p>
            <a:endParaRPr lang="en-US" sz="3200" dirty="0"/>
          </a:p>
          <a:p>
            <a:r>
              <a:rPr lang="en-US" sz="2400" dirty="0"/>
              <a:t>In the context of embedded systems, pipelining refers to a technique that breaks down instruction execution into stages, allowing multiple instructions to be in various stages of execution simultaneously. This parallel processing approach significantly enhances the efficiency of processing instructions, resulting in higher throughput and faster program execution. </a:t>
            </a:r>
          </a:p>
          <a:p>
            <a:endParaRPr lang="en-US" sz="2400" dirty="0"/>
          </a:p>
          <a:p>
            <a:r>
              <a:rPr lang="en-US" sz="2400" dirty="0"/>
              <a:t>There Are Three  Stages:-</a:t>
            </a:r>
          </a:p>
          <a:p>
            <a:pPr marL="457200" indent="-457200">
              <a:buAutoNum type="arabicParenR"/>
            </a:pPr>
            <a:r>
              <a:rPr lang="en-US" sz="2400" dirty="0"/>
              <a:t>Fetch</a:t>
            </a:r>
          </a:p>
          <a:p>
            <a:pPr marL="457200" indent="-457200">
              <a:buAutoNum type="arabicParenR"/>
            </a:pPr>
            <a:r>
              <a:rPr lang="en-US" sz="2400" dirty="0"/>
              <a:t>Decode</a:t>
            </a:r>
          </a:p>
          <a:p>
            <a:pPr marL="457200" indent="-457200">
              <a:buAutoNum type="arabicParenR"/>
            </a:pPr>
            <a:r>
              <a:rPr lang="en-US" sz="2400" dirty="0"/>
              <a:t>Execute</a:t>
            </a:r>
            <a:endParaRPr lang="en-IN" sz="2400" dirty="0"/>
          </a:p>
        </p:txBody>
      </p:sp>
    </p:spTree>
    <p:extLst>
      <p:ext uri="{BB962C8B-B14F-4D97-AF65-F5344CB8AC3E}">
        <p14:creationId xmlns:p14="http://schemas.microsoft.com/office/powerpoint/2010/main" val="674075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692696"/>
            <a:ext cx="7632848" cy="5262979"/>
          </a:xfrm>
          <a:prstGeom prst="rect">
            <a:avLst/>
          </a:prstGeom>
          <a:noFill/>
        </p:spPr>
        <p:txBody>
          <a:bodyPr wrap="square" rtlCol="0">
            <a:spAutoFit/>
          </a:bodyPr>
          <a:lstStyle/>
          <a:p>
            <a:r>
              <a:rPr lang="en-US" sz="2400" b="1" dirty="0"/>
              <a:t>1)Fetch (IF - Instruction Fetch):- </a:t>
            </a:r>
          </a:p>
          <a:p>
            <a:endParaRPr lang="en-IN" sz="2400" b="1" dirty="0"/>
          </a:p>
          <a:p>
            <a:pPr lvl="0"/>
            <a:r>
              <a:rPr lang="en-US" sz="2400" b="1" dirty="0"/>
              <a:t>Description</a:t>
            </a:r>
            <a:r>
              <a:rPr lang="en-US" sz="2400" dirty="0"/>
              <a:t>: In this stage, the ARM7 processor fetches the instruction from memory (typically from the instruction cache or main memory) using the current Program Counter (PC). This step involves reading the instruction and preparing it for decoding.</a:t>
            </a:r>
            <a:endParaRPr lang="en-IN" sz="2400" dirty="0"/>
          </a:p>
          <a:p>
            <a:pPr lvl="0"/>
            <a:r>
              <a:rPr lang="en-US" sz="2400" b="1" dirty="0"/>
              <a:t>Key Tasks</a:t>
            </a:r>
            <a:r>
              <a:rPr lang="en-US" sz="2400" dirty="0"/>
              <a:t>: </a:t>
            </a:r>
          </a:p>
          <a:p>
            <a:pPr lvl="0"/>
            <a:endParaRPr lang="en-IN" sz="2400" dirty="0"/>
          </a:p>
          <a:p>
            <a:pPr lvl="1"/>
            <a:r>
              <a:rPr lang="en-US" sz="2400" dirty="0"/>
              <a:t>1)The instruction located at the address specified by the Program Counter (PC) is fetched from memory.</a:t>
            </a:r>
          </a:p>
          <a:p>
            <a:pPr lvl="1"/>
            <a:endParaRPr lang="en-IN" sz="2400" dirty="0"/>
          </a:p>
          <a:p>
            <a:pPr lvl="1"/>
            <a:r>
              <a:rPr lang="en-US" sz="2400" dirty="0"/>
              <a:t>2)The PC is incremented to point to the next instruction (or updated in the case of branch instructions).</a:t>
            </a:r>
            <a:endParaRPr lang="en-IN" sz="2400" dirty="0"/>
          </a:p>
        </p:txBody>
      </p:sp>
    </p:spTree>
    <p:extLst>
      <p:ext uri="{BB962C8B-B14F-4D97-AF65-F5344CB8AC3E}">
        <p14:creationId xmlns:p14="http://schemas.microsoft.com/office/powerpoint/2010/main" val="3098941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243512"/>
            <a:ext cx="7344816" cy="6370975"/>
          </a:xfrm>
          <a:prstGeom prst="rect">
            <a:avLst/>
          </a:prstGeom>
          <a:noFill/>
        </p:spPr>
        <p:txBody>
          <a:bodyPr wrap="square" rtlCol="0">
            <a:spAutoFit/>
          </a:bodyPr>
          <a:lstStyle/>
          <a:p>
            <a:endParaRPr lang="en-US" sz="2400" b="1" dirty="0"/>
          </a:p>
          <a:p>
            <a:r>
              <a:rPr lang="en-US" sz="2400" b="1" dirty="0"/>
              <a:t>2)Decode (ID - Instruction Decode):-</a:t>
            </a:r>
          </a:p>
          <a:p>
            <a:endParaRPr lang="en-IN" sz="2400" b="1" dirty="0"/>
          </a:p>
          <a:p>
            <a:pPr lvl="0"/>
            <a:r>
              <a:rPr lang="en-US" sz="2400" b="1" dirty="0"/>
              <a:t>Description</a:t>
            </a:r>
            <a:r>
              <a:rPr lang="en-US" sz="2400" dirty="0"/>
              <a:t>: After the instruction is fetched, the ARM7 processor decodes it to determine what action needs to be taken. This stage involves decoding the instruction's operands and determining the type of operation (e.g., arithmetic, load/store, branch).</a:t>
            </a:r>
            <a:endParaRPr lang="en-IN" sz="2400" dirty="0"/>
          </a:p>
          <a:p>
            <a:pPr lvl="0"/>
            <a:r>
              <a:rPr lang="en-US" sz="2400" b="1" dirty="0"/>
              <a:t>Key Tasks</a:t>
            </a:r>
            <a:r>
              <a:rPr lang="en-US" sz="2400" dirty="0"/>
              <a:t>: </a:t>
            </a:r>
            <a:endParaRPr lang="en-IN" sz="2400" dirty="0"/>
          </a:p>
          <a:p>
            <a:pPr lvl="1"/>
            <a:r>
              <a:rPr lang="en-US" sz="2400" dirty="0"/>
              <a:t>1)The instruction is decoded into its components (e.g., </a:t>
            </a:r>
            <a:r>
              <a:rPr lang="en-US" sz="2400" dirty="0" err="1"/>
              <a:t>opcode</a:t>
            </a:r>
            <a:r>
              <a:rPr lang="en-US" sz="2400" dirty="0"/>
              <a:t>, registers, and immediate values).</a:t>
            </a:r>
            <a:endParaRPr lang="en-IN" sz="2400" dirty="0"/>
          </a:p>
          <a:p>
            <a:pPr lvl="1"/>
            <a:r>
              <a:rPr lang="en-US" sz="2400" dirty="0"/>
              <a:t>2)The necessary operands (values) for the instruction are fetched from the registers or memory.</a:t>
            </a:r>
            <a:endParaRPr lang="en-IN" sz="2400" dirty="0"/>
          </a:p>
          <a:p>
            <a:pPr lvl="1"/>
            <a:r>
              <a:rPr lang="en-US" sz="2400" dirty="0"/>
              <a:t>3)The control logic prepares the pipeline for the execution stage based on the instruction type (e.g., setting flags for condition codes, determining whether the instruction requires a read/write to memory).</a:t>
            </a:r>
            <a:endParaRPr lang="en-IN" sz="2400" dirty="0"/>
          </a:p>
        </p:txBody>
      </p:sp>
    </p:spTree>
    <p:extLst>
      <p:ext uri="{BB962C8B-B14F-4D97-AF65-F5344CB8AC3E}">
        <p14:creationId xmlns:p14="http://schemas.microsoft.com/office/powerpoint/2010/main" val="350087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9572" y="797510"/>
            <a:ext cx="7704856" cy="5262979"/>
          </a:xfrm>
          <a:prstGeom prst="rect">
            <a:avLst/>
          </a:prstGeom>
          <a:noFill/>
        </p:spPr>
        <p:txBody>
          <a:bodyPr wrap="square" rtlCol="0">
            <a:spAutoFit/>
          </a:bodyPr>
          <a:lstStyle/>
          <a:p>
            <a:r>
              <a:rPr lang="en-US" sz="2400" b="1" dirty="0"/>
              <a:t>3) Execute (EX - Execution):-</a:t>
            </a:r>
          </a:p>
          <a:p>
            <a:endParaRPr lang="en-IN" sz="2400" b="1" dirty="0"/>
          </a:p>
          <a:p>
            <a:pPr lvl="0"/>
            <a:r>
              <a:rPr lang="en-US" sz="2400" b="1" dirty="0"/>
              <a:t>Description</a:t>
            </a:r>
            <a:r>
              <a:rPr lang="en-US" sz="2400" dirty="0"/>
              <a:t>: In the final stage, the ARM7 executes the instruction. The actual operation specified by the decoded instruction is carried out, such as performing arithmetic, loading/storing data from/to memory, or branching.</a:t>
            </a:r>
          </a:p>
          <a:p>
            <a:pPr lvl="0"/>
            <a:endParaRPr lang="en-IN" sz="2400" dirty="0"/>
          </a:p>
          <a:p>
            <a:pPr lvl="0"/>
            <a:r>
              <a:rPr lang="en-US" sz="2400" b="1" dirty="0"/>
              <a:t>Key Tasks</a:t>
            </a:r>
            <a:r>
              <a:rPr lang="en-US" sz="2400" dirty="0"/>
              <a:t>: </a:t>
            </a:r>
            <a:endParaRPr lang="en-IN" sz="2400" dirty="0"/>
          </a:p>
          <a:p>
            <a:pPr lvl="1"/>
            <a:r>
              <a:rPr lang="en-US" sz="2400" dirty="0"/>
              <a:t>1)For arithmetic and logical instructions, the ALU (Arithmetic Logic Unit) performs the operation.</a:t>
            </a:r>
            <a:endParaRPr lang="en-IN" sz="2400" dirty="0"/>
          </a:p>
          <a:p>
            <a:pPr lvl="1"/>
            <a:r>
              <a:rPr lang="en-US" sz="2400" dirty="0"/>
              <a:t>2)For load and store instructions, data is transferred between registers and memory.</a:t>
            </a:r>
            <a:endParaRPr lang="en-IN" sz="2400" dirty="0"/>
          </a:p>
          <a:p>
            <a:pPr lvl="1"/>
            <a:r>
              <a:rPr lang="en-US" sz="2400" dirty="0"/>
              <a:t>3)For branch instructions, the Program Counter (PC) is updated to a new value based on the branch condition.</a:t>
            </a:r>
            <a:endParaRPr lang="en-IN" sz="2400" dirty="0"/>
          </a:p>
        </p:txBody>
      </p:sp>
    </p:spTree>
    <p:extLst>
      <p:ext uri="{BB962C8B-B14F-4D97-AF65-F5344CB8AC3E}">
        <p14:creationId xmlns:p14="http://schemas.microsoft.com/office/powerpoint/2010/main" val="294849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DB7369-DF7B-D502-6A3B-A0E87F7076ED}"/>
              </a:ext>
            </a:extLst>
          </p:cNvPr>
          <p:cNvPicPr>
            <a:picLocks noChangeAspect="1"/>
          </p:cNvPicPr>
          <p:nvPr/>
        </p:nvPicPr>
        <p:blipFill>
          <a:blip r:embed="rId2"/>
          <a:stretch>
            <a:fillRect/>
          </a:stretch>
        </p:blipFill>
        <p:spPr>
          <a:xfrm>
            <a:off x="611560" y="593538"/>
            <a:ext cx="7679720" cy="5670923"/>
          </a:xfrm>
          <a:prstGeom prst="rect">
            <a:avLst/>
          </a:prstGeom>
        </p:spPr>
      </p:pic>
      <p:sp>
        <p:nvSpPr>
          <p:cNvPr id="2" name="TextBox 1">
            <a:extLst>
              <a:ext uri="{FF2B5EF4-FFF2-40B4-BE49-F238E27FC236}">
                <a16:creationId xmlns:a16="http://schemas.microsoft.com/office/drawing/2014/main" id="{6646D089-3BCE-4B0D-EBDD-774D1A26E2D0}"/>
              </a:ext>
            </a:extLst>
          </p:cNvPr>
          <p:cNvSpPr txBox="1"/>
          <p:nvPr/>
        </p:nvSpPr>
        <p:spPr>
          <a:xfrm>
            <a:off x="467728" y="6295"/>
            <a:ext cx="7823552" cy="400110"/>
          </a:xfrm>
          <a:prstGeom prst="rect">
            <a:avLst/>
          </a:prstGeom>
          <a:noFill/>
        </p:spPr>
        <p:txBody>
          <a:bodyPr wrap="none" rtlCol="0">
            <a:spAutoFit/>
          </a:bodyPr>
          <a:lstStyle/>
          <a:p>
            <a:r>
              <a:rPr lang="en-IN" sz="2000" b="1" dirty="0"/>
              <a:t>Computer Architecture and Design RISC-V Addition –Morgan </a:t>
            </a:r>
            <a:r>
              <a:rPr lang="en-IN" sz="2000" b="1" dirty="0" err="1"/>
              <a:t>Kaupmann</a:t>
            </a:r>
            <a:endParaRPr lang="en-IN" sz="2000" b="1" dirty="0"/>
          </a:p>
        </p:txBody>
      </p:sp>
    </p:spTree>
    <p:extLst>
      <p:ext uri="{BB962C8B-B14F-4D97-AF65-F5344CB8AC3E}">
        <p14:creationId xmlns:p14="http://schemas.microsoft.com/office/powerpoint/2010/main" val="2507893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E49AE0-3A12-C971-8343-9469F13AE2D5}"/>
              </a:ext>
            </a:extLst>
          </p:cNvPr>
          <p:cNvSpPr txBox="1"/>
          <p:nvPr/>
        </p:nvSpPr>
        <p:spPr>
          <a:xfrm>
            <a:off x="827584" y="548680"/>
            <a:ext cx="7320138" cy="6001643"/>
          </a:xfrm>
          <a:prstGeom prst="rect">
            <a:avLst/>
          </a:prstGeom>
          <a:noFill/>
        </p:spPr>
        <p:txBody>
          <a:bodyPr wrap="square" rtlCol="0">
            <a:spAutoFit/>
          </a:bodyPr>
          <a:lstStyle/>
          <a:p>
            <a:pPr>
              <a:buNone/>
            </a:pPr>
            <a:r>
              <a:rPr lang="en-IN" sz="2400" b="1" dirty="0"/>
              <a:t>Processor Architecture Overview</a:t>
            </a:r>
          </a:p>
          <a:p>
            <a:pPr>
              <a:buNone/>
            </a:pPr>
            <a:endParaRPr lang="en-IN" sz="2400" b="1" dirty="0"/>
          </a:p>
          <a:p>
            <a:pPr>
              <a:buFont typeface="Arial" panose="020B0604020202020204" pitchFamily="34" charset="0"/>
              <a:buChar char="•"/>
            </a:pPr>
            <a:r>
              <a:rPr lang="en-IN" sz="2400" b="1" dirty="0"/>
              <a:t> Diagram:</a:t>
            </a:r>
            <a:r>
              <a:rPr lang="en-IN" sz="2400" dirty="0"/>
              <a:t> Block diagram showing the 3-stage pipeline: IF, ID, EX.</a:t>
            </a:r>
          </a:p>
          <a:p>
            <a:pPr>
              <a:buFont typeface="Arial" panose="020B0604020202020204" pitchFamily="34" charset="0"/>
              <a:buChar char="•"/>
            </a:pPr>
            <a:endParaRPr lang="en-IN" sz="2400" dirty="0"/>
          </a:p>
          <a:p>
            <a:endParaRPr lang="en-IN" sz="2400" dirty="0"/>
          </a:p>
          <a:p>
            <a:pPr>
              <a:buFont typeface="Arial" panose="020B0604020202020204" pitchFamily="34" charset="0"/>
              <a:buChar char="•"/>
            </a:pPr>
            <a:endParaRPr lang="en-IN" sz="2400" b="1" dirty="0"/>
          </a:p>
          <a:p>
            <a:pPr>
              <a:buFont typeface="Arial" panose="020B0604020202020204" pitchFamily="34" charset="0"/>
              <a:buChar char="•"/>
            </a:pPr>
            <a:r>
              <a:rPr lang="en-IN" sz="2400" b="1" dirty="0"/>
              <a:t> Components:</a:t>
            </a:r>
            <a:endParaRPr lang="en-IN" sz="2400" dirty="0"/>
          </a:p>
          <a:p>
            <a:pPr marL="742950" lvl="1" indent="-285750">
              <a:buFont typeface="Arial" panose="020B0604020202020204" pitchFamily="34" charset="0"/>
              <a:buChar char="•"/>
            </a:pPr>
            <a:r>
              <a:rPr lang="en-IN" sz="2400" dirty="0"/>
              <a:t>Program Counter (PC)</a:t>
            </a:r>
          </a:p>
          <a:p>
            <a:pPr marL="742950" lvl="1" indent="-285750">
              <a:buFont typeface="Arial" panose="020B0604020202020204" pitchFamily="34" charset="0"/>
              <a:buChar char="•"/>
            </a:pPr>
            <a:r>
              <a:rPr lang="en-IN" sz="2400" dirty="0"/>
              <a:t>Instruction Memory</a:t>
            </a:r>
          </a:p>
          <a:p>
            <a:pPr marL="742950" lvl="1" indent="-285750">
              <a:buFont typeface="Arial" panose="020B0604020202020204" pitchFamily="34" charset="0"/>
              <a:buChar char="•"/>
            </a:pPr>
            <a:r>
              <a:rPr lang="en-IN" sz="2400" dirty="0"/>
              <a:t>Control Unit</a:t>
            </a:r>
          </a:p>
          <a:p>
            <a:pPr marL="742950" lvl="1" indent="-285750">
              <a:buFont typeface="Arial" panose="020B0604020202020204" pitchFamily="34" charset="0"/>
              <a:buChar char="•"/>
            </a:pPr>
            <a:r>
              <a:rPr lang="en-IN" sz="2400" dirty="0"/>
              <a:t>Register File</a:t>
            </a:r>
          </a:p>
          <a:p>
            <a:pPr marL="742950" lvl="1" indent="-285750">
              <a:buFont typeface="Arial" panose="020B0604020202020204" pitchFamily="34" charset="0"/>
              <a:buChar char="•"/>
            </a:pPr>
            <a:r>
              <a:rPr lang="en-IN" sz="2400" dirty="0"/>
              <a:t>ALU</a:t>
            </a:r>
          </a:p>
          <a:p>
            <a:pPr marL="742950" lvl="1" indent="-285750">
              <a:buFont typeface="Arial" panose="020B0604020202020204" pitchFamily="34" charset="0"/>
              <a:buChar char="•"/>
            </a:pPr>
            <a:r>
              <a:rPr lang="en-IN" sz="2400" dirty="0"/>
              <a:t>Pipeline Registers (IF/ID, ID/EX, EX/WB)</a:t>
            </a:r>
          </a:p>
          <a:p>
            <a:pPr marL="742950" lvl="1" indent="-285750">
              <a:buFont typeface="Arial" panose="020B0604020202020204" pitchFamily="34" charset="0"/>
              <a:buChar char="•"/>
            </a:pPr>
            <a:r>
              <a:rPr lang="en-IN" sz="2400" dirty="0"/>
              <a:t>Write Back Unit</a:t>
            </a:r>
          </a:p>
          <a:p>
            <a:endParaRPr lang="en-IN" sz="2400" dirty="0"/>
          </a:p>
        </p:txBody>
      </p:sp>
      <p:graphicFrame>
        <p:nvGraphicFramePr>
          <p:cNvPr id="7" name="Table 6">
            <a:extLst>
              <a:ext uri="{FF2B5EF4-FFF2-40B4-BE49-F238E27FC236}">
                <a16:creationId xmlns:a16="http://schemas.microsoft.com/office/drawing/2014/main" id="{6E29CE51-9762-EEC0-EBA7-58BB667BC0C0}"/>
              </a:ext>
            </a:extLst>
          </p:cNvPr>
          <p:cNvGraphicFramePr>
            <a:graphicFrameLocks noGrp="1"/>
          </p:cNvGraphicFramePr>
          <p:nvPr>
            <p:extLst>
              <p:ext uri="{D42A27DB-BD31-4B8C-83A1-F6EECF244321}">
                <p14:modId xmlns:p14="http://schemas.microsoft.com/office/powerpoint/2010/main" val="3454989202"/>
              </p:ext>
            </p:extLst>
          </p:nvPr>
        </p:nvGraphicFramePr>
        <p:xfrm>
          <a:off x="1307975" y="2204864"/>
          <a:ext cx="6528050" cy="730880"/>
        </p:xfrm>
        <a:graphic>
          <a:graphicData uri="http://schemas.openxmlformats.org/drawingml/2006/table">
            <a:tbl>
              <a:tblPr firstRow="1" bandRow="1">
                <a:tableStyleId>{5C22544A-7EE6-4342-B048-85BDC9FD1C3A}</a:tableStyleId>
              </a:tblPr>
              <a:tblGrid>
                <a:gridCol w="1305610">
                  <a:extLst>
                    <a:ext uri="{9D8B030D-6E8A-4147-A177-3AD203B41FA5}">
                      <a16:colId xmlns:a16="http://schemas.microsoft.com/office/drawing/2014/main" val="258577172"/>
                    </a:ext>
                  </a:extLst>
                </a:gridCol>
                <a:gridCol w="1305610">
                  <a:extLst>
                    <a:ext uri="{9D8B030D-6E8A-4147-A177-3AD203B41FA5}">
                      <a16:colId xmlns:a16="http://schemas.microsoft.com/office/drawing/2014/main" val="3093341347"/>
                    </a:ext>
                  </a:extLst>
                </a:gridCol>
                <a:gridCol w="1305610">
                  <a:extLst>
                    <a:ext uri="{9D8B030D-6E8A-4147-A177-3AD203B41FA5}">
                      <a16:colId xmlns:a16="http://schemas.microsoft.com/office/drawing/2014/main" val="2181977027"/>
                    </a:ext>
                  </a:extLst>
                </a:gridCol>
                <a:gridCol w="1305610">
                  <a:extLst>
                    <a:ext uri="{9D8B030D-6E8A-4147-A177-3AD203B41FA5}">
                      <a16:colId xmlns:a16="http://schemas.microsoft.com/office/drawing/2014/main" val="3514796696"/>
                    </a:ext>
                  </a:extLst>
                </a:gridCol>
                <a:gridCol w="1305610">
                  <a:extLst>
                    <a:ext uri="{9D8B030D-6E8A-4147-A177-3AD203B41FA5}">
                      <a16:colId xmlns:a16="http://schemas.microsoft.com/office/drawing/2014/main" val="1125232777"/>
                    </a:ext>
                  </a:extLst>
                </a:gridCol>
              </a:tblGrid>
              <a:tr h="730880">
                <a:tc>
                  <a:txBody>
                    <a:bodyPr/>
                    <a:lstStyle/>
                    <a:p>
                      <a:pPr algn="ctr"/>
                      <a:r>
                        <a:rPr lang="en-IN" dirty="0">
                          <a:solidFill>
                            <a:sysClr val="windowText" lastClr="000000"/>
                          </a:solidFill>
                        </a:rPr>
                        <a:t>OPCODE</a:t>
                      </a:r>
                    </a:p>
                    <a:p>
                      <a:pPr algn="ctr"/>
                      <a:r>
                        <a:rPr lang="en-IN" dirty="0">
                          <a:solidFill>
                            <a:sysClr val="windowText" lastClr="000000"/>
                          </a:solidFill>
                        </a:rPr>
                        <a:t>(15:12)</a:t>
                      </a:r>
                    </a:p>
                  </a:txBody>
                  <a:tcPr/>
                </a:tc>
                <a:tc>
                  <a:txBody>
                    <a:bodyPr/>
                    <a:lstStyle/>
                    <a:p>
                      <a:pPr algn="ctr"/>
                      <a:r>
                        <a:rPr lang="en-IN" dirty="0">
                          <a:solidFill>
                            <a:sysClr val="windowText" lastClr="000000"/>
                          </a:solidFill>
                        </a:rPr>
                        <a:t>Rd</a:t>
                      </a:r>
                    </a:p>
                    <a:p>
                      <a:pPr algn="ctr"/>
                      <a:r>
                        <a:rPr lang="en-IN" dirty="0">
                          <a:solidFill>
                            <a:sysClr val="windowText" lastClr="000000"/>
                          </a:solidFill>
                        </a:rPr>
                        <a:t>(11:9)</a:t>
                      </a:r>
                    </a:p>
                  </a:txBody>
                  <a:tcPr/>
                </a:tc>
                <a:tc>
                  <a:txBody>
                    <a:bodyPr/>
                    <a:lstStyle/>
                    <a:p>
                      <a:pPr algn="ctr"/>
                      <a:r>
                        <a:rPr lang="en-IN" dirty="0">
                          <a:solidFill>
                            <a:sysClr val="windowText" lastClr="000000"/>
                          </a:solidFill>
                        </a:rPr>
                        <a:t>Rs1</a:t>
                      </a:r>
                    </a:p>
                    <a:p>
                      <a:pPr algn="ctr"/>
                      <a:r>
                        <a:rPr lang="en-IN" dirty="0">
                          <a:solidFill>
                            <a:sysClr val="windowText" lastClr="000000"/>
                          </a:solidFill>
                        </a:rPr>
                        <a:t>(8:6)</a:t>
                      </a:r>
                    </a:p>
                  </a:txBody>
                  <a:tcPr/>
                </a:tc>
                <a:tc>
                  <a:txBody>
                    <a:bodyPr/>
                    <a:lstStyle/>
                    <a:p>
                      <a:pPr algn="ctr"/>
                      <a:r>
                        <a:rPr lang="en-IN" dirty="0">
                          <a:solidFill>
                            <a:sysClr val="windowText" lastClr="000000"/>
                          </a:solidFill>
                        </a:rPr>
                        <a:t>Rs2</a:t>
                      </a:r>
                    </a:p>
                    <a:p>
                      <a:pPr algn="ctr"/>
                      <a:r>
                        <a:rPr lang="en-IN" dirty="0">
                          <a:solidFill>
                            <a:sysClr val="windowText" lastClr="000000"/>
                          </a:solidFill>
                        </a:rPr>
                        <a:t>(5:3)</a:t>
                      </a:r>
                    </a:p>
                  </a:txBody>
                  <a:tcPr/>
                </a:tc>
                <a:tc>
                  <a:txBody>
                    <a:bodyPr/>
                    <a:lstStyle/>
                    <a:p>
                      <a:pPr algn="ctr"/>
                      <a:r>
                        <a:rPr lang="en-IN" dirty="0">
                          <a:solidFill>
                            <a:sysClr val="windowText" lastClr="000000"/>
                          </a:solidFill>
                        </a:rPr>
                        <a:t>NOP etc…</a:t>
                      </a:r>
                    </a:p>
                  </a:txBody>
                  <a:tcPr/>
                </a:tc>
                <a:extLst>
                  <a:ext uri="{0D108BD9-81ED-4DB2-BD59-A6C34878D82A}">
                    <a16:rowId xmlns:a16="http://schemas.microsoft.com/office/drawing/2014/main" val="4119330159"/>
                  </a:ext>
                </a:extLst>
              </a:tr>
            </a:tbl>
          </a:graphicData>
        </a:graphic>
      </p:graphicFrame>
    </p:spTree>
    <p:extLst>
      <p:ext uri="{BB962C8B-B14F-4D97-AF65-F5344CB8AC3E}">
        <p14:creationId xmlns:p14="http://schemas.microsoft.com/office/powerpoint/2010/main" val="3549267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0CEB44-4ADD-8032-8C0F-0A4D06E89946}"/>
              </a:ext>
            </a:extLst>
          </p:cNvPr>
          <p:cNvPicPr>
            <a:picLocks noChangeAspect="1"/>
          </p:cNvPicPr>
          <p:nvPr/>
        </p:nvPicPr>
        <p:blipFill>
          <a:blip r:embed="rId2"/>
          <a:stretch>
            <a:fillRect/>
          </a:stretch>
        </p:blipFill>
        <p:spPr>
          <a:xfrm>
            <a:off x="575556" y="1258538"/>
            <a:ext cx="7992888" cy="2170462"/>
          </a:xfrm>
          <a:prstGeom prst="rect">
            <a:avLst/>
          </a:prstGeom>
        </p:spPr>
      </p:pic>
      <p:pic>
        <p:nvPicPr>
          <p:cNvPr id="7" name="Picture 6">
            <a:extLst>
              <a:ext uri="{FF2B5EF4-FFF2-40B4-BE49-F238E27FC236}">
                <a16:creationId xmlns:a16="http://schemas.microsoft.com/office/drawing/2014/main" id="{3271A41C-E996-C0F2-59BD-79714EBB3916}"/>
              </a:ext>
            </a:extLst>
          </p:cNvPr>
          <p:cNvPicPr>
            <a:picLocks noChangeAspect="1"/>
          </p:cNvPicPr>
          <p:nvPr/>
        </p:nvPicPr>
        <p:blipFill>
          <a:blip r:embed="rId3"/>
          <a:stretch>
            <a:fillRect/>
          </a:stretch>
        </p:blipFill>
        <p:spPr>
          <a:xfrm>
            <a:off x="2555776" y="3429000"/>
            <a:ext cx="3046652" cy="2440143"/>
          </a:xfrm>
          <a:prstGeom prst="rect">
            <a:avLst/>
          </a:prstGeom>
        </p:spPr>
      </p:pic>
    </p:spTree>
    <p:extLst>
      <p:ext uri="{BB962C8B-B14F-4D97-AF65-F5344CB8AC3E}">
        <p14:creationId xmlns:p14="http://schemas.microsoft.com/office/powerpoint/2010/main" val="5155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EF1F89-C4D7-76C3-8A28-979115CBDE63}"/>
              </a:ext>
            </a:extLst>
          </p:cNvPr>
          <p:cNvPicPr>
            <a:picLocks noChangeAspect="1"/>
          </p:cNvPicPr>
          <p:nvPr/>
        </p:nvPicPr>
        <p:blipFill>
          <a:blip r:embed="rId2"/>
          <a:stretch>
            <a:fillRect/>
          </a:stretch>
        </p:blipFill>
        <p:spPr>
          <a:xfrm>
            <a:off x="1331640" y="908720"/>
            <a:ext cx="5906324" cy="2152950"/>
          </a:xfrm>
          <a:prstGeom prst="rect">
            <a:avLst/>
          </a:prstGeom>
        </p:spPr>
      </p:pic>
      <p:pic>
        <p:nvPicPr>
          <p:cNvPr id="5" name="Picture 4">
            <a:extLst>
              <a:ext uri="{FF2B5EF4-FFF2-40B4-BE49-F238E27FC236}">
                <a16:creationId xmlns:a16="http://schemas.microsoft.com/office/drawing/2014/main" id="{9775CD13-DD52-9065-35FD-3F8FBAED5EB1}"/>
              </a:ext>
            </a:extLst>
          </p:cNvPr>
          <p:cNvPicPr>
            <a:picLocks noChangeAspect="1"/>
          </p:cNvPicPr>
          <p:nvPr/>
        </p:nvPicPr>
        <p:blipFill>
          <a:blip r:embed="rId3"/>
          <a:stretch>
            <a:fillRect/>
          </a:stretch>
        </p:blipFill>
        <p:spPr>
          <a:xfrm>
            <a:off x="4139952" y="3198118"/>
            <a:ext cx="4048690" cy="2438740"/>
          </a:xfrm>
          <a:prstGeom prst="rect">
            <a:avLst/>
          </a:prstGeom>
        </p:spPr>
      </p:pic>
      <p:pic>
        <p:nvPicPr>
          <p:cNvPr id="7" name="Picture 6">
            <a:extLst>
              <a:ext uri="{FF2B5EF4-FFF2-40B4-BE49-F238E27FC236}">
                <a16:creationId xmlns:a16="http://schemas.microsoft.com/office/drawing/2014/main" id="{9423BC93-DFC4-7029-AE80-7825D556576F}"/>
              </a:ext>
            </a:extLst>
          </p:cNvPr>
          <p:cNvPicPr>
            <a:picLocks noChangeAspect="1"/>
          </p:cNvPicPr>
          <p:nvPr/>
        </p:nvPicPr>
        <p:blipFill>
          <a:blip r:embed="rId4"/>
          <a:stretch>
            <a:fillRect/>
          </a:stretch>
        </p:blipFill>
        <p:spPr>
          <a:xfrm>
            <a:off x="830390" y="3326460"/>
            <a:ext cx="3162741" cy="2486372"/>
          </a:xfrm>
          <a:prstGeom prst="rect">
            <a:avLst/>
          </a:prstGeom>
        </p:spPr>
      </p:pic>
    </p:spTree>
    <p:extLst>
      <p:ext uri="{BB962C8B-B14F-4D97-AF65-F5344CB8AC3E}">
        <p14:creationId xmlns:p14="http://schemas.microsoft.com/office/powerpoint/2010/main" val="2287602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B9A54A-B036-315A-36E0-8A6F426D0BD2}"/>
              </a:ext>
            </a:extLst>
          </p:cNvPr>
          <p:cNvPicPr>
            <a:picLocks noChangeAspect="1"/>
          </p:cNvPicPr>
          <p:nvPr/>
        </p:nvPicPr>
        <p:blipFill>
          <a:blip r:embed="rId2"/>
          <a:stretch>
            <a:fillRect/>
          </a:stretch>
        </p:blipFill>
        <p:spPr>
          <a:xfrm>
            <a:off x="827584" y="507893"/>
            <a:ext cx="5949472" cy="2553496"/>
          </a:xfrm>
          <a:prstGeom prst="rect">
            <a:avLst/>
          </a:prstGeom>
        </p:spPr>
      </p:pic>
      <p:pic>
        <p:nvPicPr>
          <p:cNvPr id="11" name="Picture 10">
            <a:extLst>
              <a:ext uri="{FF2B5EF4-FFF2-40B4-BE49-F238E27FC236}">
                <a16:creationId xmlns:a16="http://schemas.microsoft.com/office/drawing/2014/main" id="{BB74E56A-A583-3852-7657-39AE66CC2259}"/>
              </a:ext>
            </a:extLst>
          </p:cNvPr>
          <p:cNvPicPr>
            <a:picLocks noChangeAspect="1"/>
          </p:cNvPicPr>
          <p:nvPr/>
        </p:nvPicPr>
        <p:blipFill>
          <a:blip r:embed="rId3"/>
          <a:stretch>
            <a:fillRect/>
          </a:stretch>
        </p:blipFill>
        <p:spPr>
          <a:xfrm>
            <a:off x="899592" y="3573016"/>
            <a:ext cx="7811590" cy="2705478"/>
          </a:xfrm>
          <a:prstGeom prst="rect">
            <a:avLst/>
          </a:prstGeom>
        </p:spPr>
      </p:pic>
      <p:sp>
        <p:nvSpPr>
          <p:cNvPr id="12" name="Speech Bubble: Oval 11">
            <a:extLst>
              <a:ext uri="{FF2B5EF4-FFF2-40B4-BE49-F238E27FC236}">
                <a16:creationId xmlns:a16="http://schemas.microsoft.com/office/drawing/2014/main" id="{C5ADCE02-5447-7095-1BC5-6D38AE483899}"/>
              </a:ext>
            </a:extLst>
          </p:cNvPr>
          <p:cNvSpPr/>
          <p:nvPr/>
        </p:nvSpPr>
        <p:spPr>
          <a:xfrm>
            <a:off x="6516216" y="2924944"/>
            <a:ext cx="1944216" cy="1512168"/>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n w="22225">
                  <a:solidFill>
                    <a:schemeClr val="accent2"/>
                  </a:solidFill>
                  <a:prstDash val="solid"/>
                </a:ln>
                <a:solidFill>
                  <a:srgbClr val="FF0000"/>
                </a:solidFill>
                <a:latin typeface="+mj-lt"/>
              </a:rPr>
              <a:t>Booth Algorithm</a:t>
            </a:r>
          </a:p>
          <a:p>
            <a:pPr algn="ctr"/>
            <a:r>
              <a:rPr lang="en-IN" b="1" dirty="0">
                <a:ln w="22225">
                  <a:solidFill>
                    <a:schemeClr val="accent2"/>
                  </a:solidFill>
                  <a:prstDash val="solid"/>
                </a:ln>
                <a:solidFill>
                  <a:srgbClr val="FF0000"/>
                </a:solidFill>
                <a:latin typeface="+mj-lt"/>
              </a:rPr>
              <a:t>Restoring Algorithm</a:t>
            </a:r>
            <a:endParaRPr lang="en-IN" b="1" dirty="0">
              <a:solidFill>
                <a:srgbClr val="FF0000"/>
              </a:solidFill>
              <a:latin typeface="+mj-lt"/>
            </a:endParaRPr>
          </a:p>
        </p:txBody>
      </p:sp>
    </p:spTree>
    <p:extLst>
      <p:ext uri="{BB962C8B-B14F-4D97-AF65-F5344CB8AC3E}">
        <p14:creationId xmlns:p14="http://schemas.microsoft.com/office/powerpoint/2010/main" val="3603455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2EC212-D032-BF5C-638D-FA5CFCB12881}"/>
              </a:ext>
            </a:extLst>
          </p:cNvPr>
          <p:cNvPicPr>
            <a:picLocks noChangeAspect="1"/>
          </p:cNvPicPr>
          <p:nvPr/>
        </p:nvPicPr>
        <p:blipFill>
          <a:blip r:embed="rId2"/>
          <a:stretch>
            <a:fillRect/>
          </a:stretch>
        </p:blipFill>
        <p:spPr>
          <a:xfrm>
            <a:off x="467544" y="1340768"/>
            <a:ext cx="8280920" cy="4176464"/>
          </a:xfrm>
          <a:prstGeom prst="rect">
            <a:avLst/>
          </a:prstGeom>
        </p:spPr>
      </p:pic>
    </p:spTree>
    <p:extLst>
      <p:ext uri="{BB962C8B-B14F-4D97-AF65-F5344CB8AC3E}">
        <p14:creationId xmlns:p14="http://schemas.microsoft.com/office/powerpoint/2010/main" val="2787084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57FF4-B2E9-0EFC-81DC-C812E7244DD7}"/>
              </a:ext>
            </a:extLst>
          </p:cNvPr>
          <p:cNvSpPr>
            <a:spLocks noGrp="1"/>
          </p:cNvSpPr>
          <p:nvPr>
            <p:ph sz="half" idx="1"/>
          </p:nvPr>
        </p:nvSpPr>
        <p:spPr>
          <a:xfrm>
            <a:off x="755576" y="1484784"/>
            <a:ext cx="4908593" cy="4365104"/>
          </a:xfrm>
        </p:spPr>
        <p:txBody>
          <a:bodyPr/>
          <a:lstStyle/>
          <a:p>
            <a:r>
              <a:rPr lang="en-IN" dirty="0"/>
              <a:t>Let’s Discuss !</a:t>
            </a:r>
          </a:p>
          <a:p>
            <a:endParaRPr lang="en-IN" dirty="0"/>
          </a:p>
          <a:p>
            <a:pPr marL="0" indent="0">
              <a:buNone/>
            </a:pPr>
            <a:r>
              <a:rPr lang="en-IN" dirty="0"/>
              <a:t>1) Why go for Pipeline Architecture?</a:t>
            </a:r>
          </a:p>
          <a:p>
            <a:pPr marL="0" indent="0">
              <a:buNone/>
            </a:pPr>
            <a:r>
              <a:rPr lang="en-IN" dirty="0"/>
              <a:t>2) How to do that !</a:t>
            </a:r>
          </a:p>
          <a:p>
            <a:pPr marL="0" indent="0">
              <a:buNone/>
            </a:pPr>
            <a:r>
              <a:rPr lang="en-IN" dirty="0"/>
              <a:t>3) Is it useful ?</a:t>
            </a:r>
          </a:p>
          <a:p>
            <a:endParaRPr lang="en-IN" dirty="0"/>
          </a:p>
        </p:txBody>
      </p:sp>
      <p:pic>
        <p:nvPicPr>
          <p:cNvPr id="6" name="Content Placeholder 5">
            <a:extLst>
              <a:ext uri="{FF2B5EF4-FFF2-40B4-BE49-F238E27FC236}">
                <a16:creationId xmlns:a16="http://schemas.microsoft.com/office/drawing/2014/main" id="{E1E03427-21FA-F5E9-B0F5-BE34CF6AD846}"/>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63888" y="3086854"/>
            <a:ext cx="4908593" cy="2789001"/>
          </a:xfrm>
        </p:spPr>
      </p:pic>
    </p:spTree>
    <p:extLst>
      <p:ext uri="{BB962C8B-B14F-4D97-AF65-F5344CB8AC3E}">
        <p14:creationId xmlns:p14="http://schemas.microsoft.com/office/powerpoint/2010/main" val="36129630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0DFCEF-CD3D-C09F-02A1-ECB8D807FEC3}"/>
              </a:ext>
            </a:extLst>
          </p:cNvPr>
          <p:cNvSpPr txBox="1"/>
          <p:nvPr/>
        </p:nvSpPr>
        <p:spPr>
          <a:xfrm>
            <a:off x="395536" y="692696"/>
            <a:ext cx="6624736" cy="2862322"/>
          </a:xfrm>
          <a:prstGeom prst="rect">
            <a:avLst/>
          </a:prstGeom>
          <a:noFill/>
        </p:spPr>
        <p:txBody>
          <a:bodyPr wrap="square">
            <a:spAutoFit/>
          </a:bodyPr>
          <a:lstStyle/>
          <a:p>
            <a:pPr>
              <a:buNone/>
            </a:pPr>
            <a:r>
              <a:rPr lang="en-US" b="1" dirty="0"/>
              <a:t>✅ Reason for Using Booth's Algorithm:</a:t>
            </a:r>
          </a:p>
          <a:p>
            <a:pPr>
              <a:buNone/>
            </a:pPr>
            <a:r>
              <a:rPr lang="en-US" dirty="0"/>
              <a:t>Booth's algorithm handles </a:t>
            </a:r>
            <a:r>
              <a:rPr lang="en-US" b="1" dirty="0"/>
              <a:t>signed multiplication efficiently</a:t>
            </a:r>
            <a:r>
              <a:rPr lang="en-US" dirty="0"/>
              <a:t> and reduces the number of </a:t>
            </a:r>
            <a:r>
              <a:rPr lang="en-US" b="1" dirty="0"/>
              <a:t>add/sub cycles</a:t>
            </a:r>
            <a:r>
              <a:rPr lang="en-US" dirty="0"/>
              <a:t> required in some cases. It scans </a:t>
            </a:r>
            <a:r>
              <a:rPr lang="en-US" b="1" dirty="0"/>
              <a:t>two bits at a time</a:t>
            </a:r>
            <a:r>
              <a:rPr lang="en-US" dirty="0"/>
              <a:t>, enabling </a:t>
            </a:r>
            <a:r>
              <a:rPr lang="en-US" b="1" dirty="0"/>
              <a:t>faster execution for certain data patterns</a:t>
            </a:r>
            <a:r>
              <a:rPr lang="en-US" dirty="0"/>
              <a:t> (e.g., sequences of 1’s).</a:t>
            </a:r>
          </a:p>
          <a:p>
            <a:pPr>
              <a:buNone/>
            </a:pPr>
            <a:endParaRPr lang="en-US" dirty="0"/>
          </a:p>
          <a:p>
            <a:pPr>
              <a:buNone/>
            </a:pPr>
            <a:r>
              <a:rPr lang="en-US" b="1" dirty="0"/>
              <a:t>🆚 Simple Multiplication Logic:</a:t>
            </a:r>
          </a:p>
          <a:p>
            <a:r>
              <a:rPr lang="en-US" dirty="0"/>
              <a:t>Simple logic (like shift-and-add) performs a multiplication by </a:t>
            </a:r>
            <a:r>
              <a:rPr lang="en-US" b="1" dirty="0"/>
              <a:t>repeatedly adding the multiplicand for every bit that is 1 in the multiplier</a:t>
            </a:r>
            <a:r>
              <a:rPr lang="en-US" dirty="0"/>
              <a:t>, taking </a:t>
            </a:r>
            <a:r>
              <a:rPr lang="en-US" b="1" dirty="0"/>
              <a:t>N cycles</a:t>
            </a:r>
            <a:r>
              <a:rPr lang="en-US" dirty="0"/>
              <a:t> for N-bit numbers.</a:t>
            </a:r>
          </a:p>
        </p:txBody>
      </p:sp>
      <p:pic>
        <p:nvPicPr>
          <p:cNvPr id="5" name="Picture 4">
            <a:extLst>
              <a:ext uri="{FF2B5EF4-FFF2-40B4-BE49-F238E27FC236}">
                <a16:creationId xmlns:a16="http://schemas.microsoft.com/office/drawing/2014/main" id="{3F9E8FF6-BB88-1739-2062-639F8393E8D2}"/>
              </a:ext>
            </a:extLst>
          </p:cNvPr>
          <p:cNvPicPr>
            <a:picLocks noChangeAspect="1"/>
          </p:cNvPicPr>
          <p:nvPr/>
        </p:nvPicPr>
        <p:blipFill>
          <a:blip r:embed="rId2"/>
          <a:stretch>
            <a:fillRect/>
          </a:stretch>
        </p:blipFill>
        <p:spPr>
          <a:xfrm>
            <a:off x="787276" y="3598149"/>
            <a:ext cx="7569448" cy="2643342"/>
          </a:xfrm>
          <a:prstGeom prst="rect">
            <a:avLst/>
          </a:prstGeom>
        </p:spPr>
      </p:pic>
      <p:sp>
        <p:nvSpPr>
          <p:cNvPr id="2" name="Thought Bubble: Cloud 1">
            <a:extLst>
              <a:ext uri="{FF2B5EF4-FFF2-40B4-BE49-F238E27FC236}">
                <a16:creationId xmlns:a16="http://schemas.microsoft.com/office/drawing/2014/main" id="{9E6783F5-BF82-2E8F-E709-D4C34CE54D3E}"/>
              </a:ext>
            </a:extLst>
          </p:cNvPr>
          <p:cNvSpPr/>
          <p:nvPr/>
        </p:nvSpPr>
        <p:spPr>
          <a:xfrm>
            <a:off x="6782866" y="1095867"/>
            <a:ext cx="1944216" cy="1368152"/>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But what is importance of signed number ?</a:t>
            </a:r>
          </a:p>
        </p:txBody>
      </p:sp>
      <p:sp>
        <p:nvSpPr>
          <p:cNvPr id="6" name="Arrow: Bent 5">
            <a:extLst>
              <a:ext uri="{FF2B5EF4-FFF2-40B4-BE49-F238E27FC236}">
                <a16:creationId xmlns:a16="http://schemas.microsoft.com/office/drawing/2014/main" id="{CBB7D37F-80F8-7C42-02AD-0E85C3B5B485}"/>
              </a:ext>
            </a:extLst>
          </p:cNvPr>
          <p:cNvSpPr/>
          <p:nvPr/>
        </p:nvSpPr>
        <p:spPr>
          <a:xfrm>
            <a:off x="4704509" y="836712"/>
            <a:ext cx="2819819" cy="216024"/>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989025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ED58A6C-52E7-53FB-A9E2-7279CF0E12EC}"/>
              </a:ext>
            </a:extLst>
          </p:cNvPr>
          <p:cNvSpPr txBox="1"/>
          <p:nvPr/>
        </p:nvSpPr>
        <p:spPr>
          <a:xfrm>
            <a:off x="755576" y="548680"/>
            <a:ext cx="6480720" cy="1477328"/>
          </a:xfrm>
          <a:prstGeom prst="rect">
            <a:avLst/>
          </a:prstGeom>
          <a:noFill/>
        </p:spPr>
        <p:txBody>
          <a:bodyPr wrap="square">
            <a:spAutoFit/>
          </a:bodyPr>
          <a:lstStyle/>
          <a:p>
            <a:pPr>
              <a:buNone/>
            </a:pPr>
            <a:r>
              <a:rPr lang="en-US" b="1" dirty="0"/>
              <a:t>✅ Reason for Using Restoring Division:</a:t>
            </a:r>
          </a:p>
          <a:p>
            <a:r>
              <a:rPr lang="en-US" dirty="0"/>
              <a:t>You’re implementing </a:t>
            </a:r>
            <a:r>
              <a:rPr lang="en-US" b="1" dirty="0"/>
              <a:t>signed division</a:t>
            </a:r>
            <a:r>
              <a:rPr lang="en-US" dirty="0"/>
              <a:t> using an approach that closely resembles how </a:t>
            </a:r>
            <a:r>
              <a:rPr lang="en-US" b="1" dirty="0"/>
              <a:t>actual CPU ALUs</a:t>
            </a:r>
            <a:r>
              <a:rPr lang="en-US" dirty="0"/>
              <a:t> work. Restoring division is easier to implement in </a:t>
            </a:r>
            <a:r>
              <a:rPr lang="en-US" b="1" dirty="0"/>
              <a:t>sequential logic</a:t>
            </a:r>
            <a:r>
              <a:rPr lang="en-US" dirty="0"/>
              <a:t> and is </a:t>
            </a:r>
            <a:r>
              <a:rPr lang="en-US" b="1" dirty="0"/>
              <a:t>easier to debug in hardware</a:t>
            </a:r>
            <a:r>
              <a:rPr lang="en-US" dirty="0"/>
              <a:t>.</a:t>
            </a:r>
          </a:p>
        </p:txBody>
      </p:sp>
      <p:sp>
        <p:nvSpPr>
          <p:cNvPr id="8" name="Rectangle 5">
            <a:extLst>
              <a:ext uri="{FF2B5EF4-FFF2-40B4-BE49-F238E27FC236}">
                <a16:creationId xmlns:a16="http://schemas.microsoft.com/office/drawing/2014/main" id="{CA4AD558-E5AD-5DBF-46DC-28E836643196}"/>
              </a:ext>
            </a:extLst>
          </p:cNvPr>
          <p:cNvSpPr>
            <a:spLocks noChangeArrowheads="1"/>
          </p:cNvSpPr>
          <p:nvPr/>
        </p:nvSpPr>
        <p:spPr bwMode="auto">
          <a:xfrm>
            <a:off x="684076" y="1844824"/>
            <a:ext cx="6623720"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Simple Division Logic: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Simple division might use repeated subtraction or rely on high-level operators (</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While okay in software, they’re </a:t>
            </a:r>
            <a:r>
              <a:rPr kumimoji="0" lang="en-US" altLang="en-US" sz="1800" b="1" i="0" u="none" strike="noStrike" cap="none" normalizeH="0" baseline="0" dirty="0">
                <a:ln>
                  <a:noFill/>
                </a:ln>
                <a:solidFill>
                  <a:schemeClr val="tx1"/>
                </a:solidFill>
                <a:effectLst/>
                <a:latin typeface="Arial" panose="020B0604020202020204" pitchFamily="34" charset="0"/>
              </a:rPr>
              <a:t>hard to synthesize</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1" i="0" u="none" strike="noStrike" cap="none" normalizeH="0" baseline="0" dirty="0">
                <a:ln>
                  <a:noFill/>
                </a:ln>
                <a:solidFill>
                  <a:schemeClr val="tx1"/>
                </a:solidFill>
                <a:effectLst/>
                <a:latin typeface="Arial" panose="020B0604020202020204" pitchFamily="34" charset="0"/>
              </a:rPr>
              <a:t>inefficient in hardware</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pic>
        <p:nvPicPr>
          <p:cNvPr id="10" name="Picture 9">
            <a:extLst>
              <a:ext uri="{FF2B5EF4-FFF2-40B4-BE49-F238E27FC236}">
                <a16:creationId xmlns:a16="http://schemas.microsoft.com/office/drawing/2014/main" id="{8EB61D6D-EDD3-4A54-4648-311A9A632889}"/>
              </a:ext>
            </a:extLst>
          </p:cNvPr>
          <p:cNvPicPr>
            <a:picLocks noChangeAspect="1"/>
          </p:cNvPicPr>
          <p:nvPr/>
        </p:nvPicPr>
        <p:blipFill>
          <a:blip r:embed="rId2"/>
          <a:stretch>
            <a:fillRect/>
          </a:stretch>
        </p:blipFill>
        <p:spPr>
          <a:xfrm>
            <a:off x="827584" y="3108355"/>
            <a:ext cx="7488832" cy="3213658"/>
          </a:xfrm>
          <a:prstGeom prst="rect">
            <a:avLst/>
          </a:prstGeom>
        </p:spPr>
      </p:pic>
    </p:spTree>
    <p:extLst>
      <p:ext uri="{BB962C8B-B14F-4D97-AF65-F5344CB8AC3E}">
        <p14:creationId xmlns:p14="http://schemas.microsoft.com/office/powerpoint/2010/main" val="197510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2A6B5B-1D0E-6CB9-9ACF-4223DB042092}"/>
              </a:ext>
            </a:extLst>
          </p:cNvPr>
          <p:cNvSpPr txBox="1"/>
          <p:nvPr/>
        </p:nvSpPr>
        <p:spPr>
          <a:xfrm>
            <a:off x="827584" y="548680"/>
            <a:ext cx="7056784" cy="400110"/>
          </a:xfrm>
          <a:prstGeom prst="rect">
            <a:avLst/>
          </a:prstGeom>
          <a:noFill/>
        </p:spPr>
        <p:txBody>
          <a:bodyPr wrap="square" rtlCol="0">
            <a:spAutoFit/>
          </a:bodyPr>
          <a:lstStyle/>
          <a:p>
            <a:pPr algn="ctr"/>
            <a:r>
              <a:rPr lang="en-IN" sz="2000" b="1" dirty="0"/>
              <a:t>How Booth Algorithm and Restoring Algorithm Works:-</a:t>
            </a:r>
          </a:p>
        </p:txBody>
      </p:sp>
      <p:pic>
        <p:nvPicPr>
          <p:cNvPr id="1026" name="Picture 2">
            <a:extLst>
              <a:ext uri="{FF2B5EF4-FFF2-40B4-BE49-F238E27FC236}">
                <a16:creationId xmlns:a16="http://schemas.microsoft.com/office/drawing/2014/main" id="{4C41865D-1981-916D-ACF8-BE5DAC3480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099327"/>
            <a:ext cx="4782666" cy="5248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8316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D9265C-579D-4636-1CC0-9EC1D76AA5D9}"/>
              </a:ext>
            </a:extLst>
          </p:cNvPr>
          <p:cNvPicPr>
            <a:picLocks noChangeAspect="1"/>
          </p:cNvPicPr>
          <p:nvPr/>
        </p:nvPicPr>
        <p:blipFill>
          <a:blip r:embed="rId2"/>
          <a:stretch>
            <a:fillRect/>
          </a:stretch>
        </p:blipFill>
        <p:spPr>
          <a:xfrm>
            <a:off x="970831" y="425727"/>
            <a:ext cx="7200800" cy="2986530"/>
          </a:xfrm>
          <a:prstGeom prst="rect">
            <a:avLst/>
          </a:prstGeom>
        </p:spPr>
      </p:pic>
      <p:pic>
        <p:nvPicPr>
          <p:cNvPr id="3" name="Picture 2">
            <a:extLst>
              <a:ext uri="{FF2B5EF4-FFF2-40B4-BE49-F238E27FC236}">
                <a16:creationId xmlns:a16="http://schemas.microsoft.com/office/drawing/2014/main" id="{77BC61E9-BD27-1628-5E51-0A7F12426329}"/>
              </a:ext>
            </a:extLst>
          </p:cNvPr>
          <p:cNvPicPr>
            <a:picLocks noChangeAspect="1"/>
          </p:cNvPicPr>
          <p:nvPr/>
        </p:nvPicPr>
        <p:blipFill>
          <a:blip r:embed="rId3"/>
          <a:stretch>
            <a:fillRect/>
          </a:stretch>
        </p:blipFill>
        <p:spPr>
          <a:xfrm>
            <a:off x="970831" y="3390528"/>
            <a:ext cx="7200800" cy="2978702"/>
          </a:xfrm>
          <a:prstGeom prst="rect">
            <a:avLst/>
          </a:prstGeom>
        </p:spPr>
      </p:pic>
    </p:spTree>
    <p:extLst>
      <p:ext uri="{BB962C8B-B14F-4D97-AF65-F5344CB8AC3E}">
        <p14:creationId xmlns:p14="http://schemas.microsoft.com/office/powerpoint/2010/main" val="3979945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CE647EC-FF37-B6D1-9444-720E7847E577}"/>
              </a:ext>
            </a:extLst>
          </p:cNvPr>
          <p:cNvPicPr>
            <a:picLocks noChangeAspect="1"/>
          </p:cNvPicPr>
          <p:nvPr/>
        </p:nvPicPr>
        <p:blipFill>
          <a:blip r:embed="rId2">
            <a:extLst>
              <a:ext uri="{28A0092B-C50C-407E-A947-70E740481C1C}">
                <a14:useLocalDpi xmlns:a14="http://schemas.microsoft.com/office/drawing/2010/main" val="0"/>
              </a:ext>
            </a:extLst>
          </a:blip>
          <a:srcRect t="8001" b="17450"/>
          <a:stretch/>
        </p:blipFill>
        <p:spPr>
          <a:xfrm>
            <a:off x="323528" y="0"/>
            <a:ext cx="8640960" cy="6741368"/>
          </a:xfrm>
          <a:prstGeom prst="rect">
            <a:avLst/>
          </a:prstGeom>
        </p:spPr>
      </p:pic>
    </p:spTree>
    <p:extLst>
      <p:ext uri="{BB962C8B-B14F-4D97-AF65-F5344CB8AC3E}">
        <p14:creationId xmlns:p14="http://schemas.microsoft.com/office/powerpoint/2010/main" val="4026160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D031D0-8713-19BD-5A62-6F8D38CCC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633596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EF7E0D-85F1-C821-1ACE-9C7F3F346495}"/>
              </a:ext>
            </a:extLst>
          </p:cNvPr>
          <p:cNvPicPr>
            <a:picLocks noChangeAspect="1"/>
          </p:cNvPicPr>
          <p:nvPr/>
        </p:nvPicPr>
        <p:blipFill>
          <a:blip r:embed="rId2"/>
          <a:stretch>
            <a:fillRect/>
          </a:stretch>
        </p:blipFill>
        <p:spPr>
          <a:xfrm>
            <a:off x="466800" y="1700808"/>
            <a:ext cx="7356231" cy="3033859"/>
          </a:xfrm>
          <a:prstGeom prst="rect">
            <a:avLst/>
          </a:prstGeom>
        </p:spPr>
      </p:pic>
      <p:sp>
        <p:nvSpPr>
          <p:cNvPr id="6" name="TextBox 5">
            <a:extLst>
              <a:ext uri="{FF2B5EF4-FFF2-40B4-BE49-F238E27FC236}">
                <a16:creationId xmlns:a16="http://schemas.microsoft.com/office/drawing/2014/main" id="{576A3375-D75F-1D7D-30D2-8CDE367F4880}"/>
              </a:ext>
            </a:extLst>
          </p:cNvPr>
          <p:cNvSpPr txBox="1"/>
          <p:nvPr/>
        </p:nvSpPr>
        <p:spPr>
          <a:xfrm>
            <a:off x="467544" y="1052736"/>
            <a:ext cx="1283044" cy="461665"/>
          </a:xfrm>
          <a:prstGeom prst="rect">
            <a:avLst/>
          </a:prstGeom>
          <a:noFill/>
        </p:spPr>
        <p:txBody>
          <a:bodyPr wrap="none" rtlCol="0">
            <a:spAutoFit/>
          </a:bodyPr>
          <a:lstStyle/>
          <a:p>
            <a:r>
              <a:rPr lang="en-IN" sz="2400" b="1" dirty="0"/>
              <a:t>Results:-</a:t>
            </a:r>
          </a:p>
        </p:txBody>
      </p:sp>
    </p:spTree>
    <p:extLst>
      <p:ext uri="{BB962C8B-B14F-4D97-AF65-F5344CB8AC3E}">
        <p14:creationId xmlns:p14="http://schemas.microsoft.com/office/powerpoint/2010/main" val="4172221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20F1BB-D0B5-AAB6-06BB-7467F0DF83DF}"/>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02771" y="428675"/>
            <a:ext cx="1403054" cy="1312322"/>
          </a:xfrm>
          <a:prstGeom prst="rect">
            <a:avLst/>
          </a:prstGeom>
        </p:spPr>
      </p:pic>
      <p:pic>
        <p:nvPicPr>
          <p:cNvPr id="3" name="Picture 2">
            <a:extLst>
              <a:ext uri="{FF2B5EF4-FFF2-40B4-BE49-F238E27FC236}">
                <a16:creationId xmlns:a16="http://schemas.microsoft.com/office/drawing/2014/main" id="{D0BFC038-C363-8CED-C753-0B61E519EE72}"/>
              </a:ext>
            </a:extLst>
          </p:cNvPr>
          <p:cNvPicPr>
            <a:picLocks noChangeAspect="1"/>
          </p:cNvPicPr>
          <p:nvPr/>
        </p:nvPicPr>
        <p:blipFill>
          <a:blip r:embed="rId4"/>
          <a:stretch>
            <a:fillRect/>
          </a:stretch>
        </p:blipFill>
        <p:spPr>
          <a:xfrm>
            <a:off x="424905" y="1740997"/>
            <a:ext cx="8280920" cy="2059975"/>
          </a:xfrm>
          <a:prstGeom prst="rect">
            <a:avLst/>
          </a:prstGeom>
        </p:spPr>
      </p:pic>
      <p:pic>
        <p:nvPicPr>
          <p:cNvPr id="6" name="Picture 5">
            <a:extLst>
              <a:ext uri="{FF2B5EF4-FFF2-40B4-BE49-F238E27FC236}">
                <a16:creationId xmlns:a16="http://schemas.microsoft.com/office/drawing/2014/main" id="{95C47948-6895-DA49-81A5-CDD924037445}"/>
              </a:ext>
            </a:extLst>
          </p:cNvPr>
          <p:cNvPicPr>
            <a:picLocks noChangeAspect="1"/>
          </p:cNvPicPr>
          <p:nvPr/>
        </p:nvPicPr>
        <p:blipFill>
          <a:blip r:embed="rId5"/>
          <a:stretch>
            <a:fillRect/>
          </a:stretch>
        </p:blipFill>
        <p:spPr>
          <a:xfrm>
            <a:off x="430238" y="3957725"/>
            <a:ext cx="8280921" cy="2593862"/>
          </a:xfrm>
          <a:prstGeom prst="rect">
            <a:avLst/>
          </a:prstGeom>
        </p:spPr>
      </p:pic>
      <p:sp>
        <p:nvSpPr>
          <p:cNvPr id="7" name="TextBox 6">
            <a:extLst>
              <a:ext uri="{FF2B5EF4-FFF2-40B4-BE49-F238E27FC236}">
                <a16:creationId xmlns:a16="http://schemas.microsoft.com/office/drawing/2014/main" id="{21FB8CB1-A536-5122-3670-1B5B1079C44C}"/>
              </a:ext>
            </a:extLst>
          </p:cNvPr>
          <p:cNvSpPr txBox="1"/>
          <p:nvPr/>
        </p:nvSpPr>
        <p:spPr>
          <a:xfrm>
            <a:off x="3139252" y="779511"/>
            <a:ext cx="2452083" cy="461665"/>
          </a:xfrm>
          <a:prstGeom prst="rect">
            <a:avLst/>
          </a:prstGeom>
          <a:noFill/>
        </p:spPr>
        <p:txBody>
          <a:bodyPr wrap="none" rtlCol="0">
            <a:spAutoFit/>
          </a:bodyPr>
          <a:lstStyle/>
          <a:p>
            <a:pPr algn="ctr"/>
            <a:r>
              <a:rPr lang="en-IN" sz="2400" b="1" dirty="0"/>
              <a:t>Timing Reports:-</a:t>
            </a:r>
          </a:p>
        </p:txBody>
      </p:sp>
      <p:pic>
        <p:nvPicPr>
          <p:cNvPr id="4" name="Graphic 3" descr="Hourglass">
            <a:extLst>
              <a:ext uri="{FF2B5EF4-FFF2-40B4-BE49-F238E27FC236}">
                <a16:creationId xmlns:a16="http://schemas.microsoft.com/office/drawing/2014/main" id="{4BCBE5BE-2FFF-E5E9-4E27-73CF65E5EFD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55776" y="779510"/>
            <a:ext cx="461665" cy="461665"/>
          </a:xfrm>
          <a:prstGeom prst="rect">
            <a:avLst/>
          </a:prstGeom>
        </p:spPr>
      </p:pic>
    </p:spTree>
    <p:extLst>
      <p:ext uri="{BB962C8B-B14F-4D97-AF65-F5344CB8AC3E}">
        <p14:creationId xmlns:p14="http://schemas.microsoft.com/office/powerpoint/2010/main" val="1491022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B87EEA-2792-D22E-05CE-9AE2F6ACE9AC}"/>
              </a:ext>
            </a:extLst>
          </p:cNvPr>
          <p:cNvPicPr>
            <a:picLocks noChangeAspect="1"/>
          </p:cNvPicPr>
          <p:nvPr/>
        </p:nvPicPr>
        <p:blipFill>
          <a:blip r:embed="rId2"/>
          <a:srcRect l="18500" t="3105" r="7475" b="22509"/>
          <a:stretch/>
        </p:blipFill>
        <p:spPr>
          <a:xfrm>
            <a:off x="406577" y="1052736"/>
            <a:ext cx="8341887" cy="4896544"/>
          </a:xfrm>
          <a:prstGeom prst="rect">
            <a:avLst/>
          </a:prstGeom>
        </p:spPr>
      </p:pic>
    </p:spTree>
    <p:extLst>
      <p:ext uri="{BB962C8B-B14F-4D97-AF65-F5344CB8AC3E}">
        <p14:creationId xmlns:p14="http://schemas.microsoft.com/office/powerpoint/2010/main" val="3678070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476672"/>
            <a:ext cx="8424936" cy="6924973"/>
          </a:xfrm>
          <a:prstGeom prst="rect">
            <a:avLst/>
          </a:prstGeom>
          <a:noFill/>
        </p:spPr>
        <p:txBody>
          <a:bodyPr wrap="square" rtlCol="0">
            <a:spAutoFit/>
          </a:bodyPr>
          <a:lstStyle/>
          <a:p>
            <a:r>
              <a:rPr lang="en-US" sz="3600" dirty="0"/>
              <a:t>About Project:-</a:t>
            </a:r>
          </a:p>
          <a:p>
            <a:endParaRPr lang="en-US" sz="3600" dirty="0"/>
          </a:p>
          <a:p>
            <a:r>
              <a:rPr lang="en-US" sz="2800" dirty="0"/>
              <a:t>The 3-Stage Pipelined ALU Processor designed in this project successfully demonstrates the principles of pipelined processing for efficient arithmetic and logical operations. By implementing a pipeline architecture, the processor achieves improved instruction throughput while maintaining efficient resource utilization. The integration of fundamental arithmetic operations such as addition, subtraction, multiplication, and division ensures a well-rounded functionality suitable for embedded and FPGA-based applications.</a:t>
            </a:r>
            <a:endParaRPr lang="en-IN" sz="2800" dirty="0"/>
          </a:p>
          <a:p>
            <a:endParaRPr lang="en-US" sz="2800" dirty="0"/>
          </a:p>
          <a:p>
            <a:endParaRPr lang="en-US" sz="2800" dirty="0"/>
          </a:p>
          <a:p>
            <a:endParaRPr lang="en-IN" sz="3600" dirty="0"/>
          </a:p>
        </p:txBody>
      </p:sp>
    </p:spTree>
    <p:extLst>
      <p:ext uri="{BB962C8B-B14F-4D97-AF65-F5344CB8AC3E}">
        <p14:creationId xmlns:p14="http://schemas.microsoft.com/office/powerpoint/2010/main" val="222705392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692696"/>
            <a:ext cx="237566" cy="369332"/>
          </a:xfrm>
          <a:prstGeom prst="rect">
            <a:avLst/>
          </a:prstGeom>
          <a:noFill/>
        </p:spPr>
        <p:txBody>
          <a:bodyPr wrap="none" rtlCol="0">
            <a:spAutoFit/>
          </a:bodyPr>
          <a:lstStyle/>
          <a:p>
            <a:r>
              <a:rPr lang="en-US" dirty="0"/>
              <a:t> </a:t>
            </a:r>
            <a:endParaRPr lang="en-IN" dirty="0"/>
          </a:p>
        </p:txBody>
      </p:sp>
      <p:sp>
        <p:nvSpPr>
          <p:cNvPr id="3" name="TextBox 2"/>
          <p:cNvSpPr txBox="1"/>
          <p:nvPr/>
        </p:nvSpPr>
        <p:spPr>
          <a:xfrm>
            <a:off x="539552" y="476672"/>
            <a:ext cx="8218408" cy="6370975"/>
          </a:xfrm>
          <a:prstGeom prst="rect">
            <a:avLst/>
          </a:prstGeom>
          <a:noFill/>
        </p:spPr>
        <p:txBody>
          <a:bodyPr wrap="square" rtlCol="0">
            <a:spAutoFit/>
          </a:bodyPr>
          <a:lstStyle/>
          <a:p>
            <a:r>
              <a:rPr lang="en-US" sz="2400" dirty="0"/>
              <a:t>  Additionally, the Restoring Division Algorithm was chosen for integer division due to its hardware-friendly nature and ease of implementation on the Spartan-6 FPGA. The FPGA’s configurable logic blocks (CLBs) and DSP slices enable an efficient hardware mapping of the arithmetic operations, ensuring smooth execution of ALU functions.</a:t>
            </a:r>
          </a:p>
          <a:p>
            <a:endParaRPr lang="en-US" sz="2400" dirty="0"/>
          </a:p>
          <a:p>
            <a:r>
              <a:rPr lang="en-US" sz="2400" dirty="0"/>
              <a:t>Overall, the developed pipelined ALU processor on the Xilinx Spartan-6 FPGA serves as a strong foundation for further enhancements in digital arithmetic units. It highlights the advantages of pipelined processing, FPGA-based computation, and efficient arithmetic logic design, making it a valuable contribution to the field of digital system design and FPGA-based computing architectures.</a:t>
            </a:r>
            <a:endParaRPr lang="en-IN" sz="2400" dirty="0"/>
          </a:p>
          <a:p>
            <a:endParaRPr lang="en-IN" sz="2400" dirty="0"/>
          </a:p>
          <a:p>
            <a:r>
              <a:rPr lang="en-US" sz="2400" dirty="0"/>
              <a:t> </a:t>
            </a:r>
            <a:endParaRPr lang="en-IN" sz="2400" dirty="0"/>
          </a:p>
          <a:p>
            <a:endParaRPr lang="en-IN" sz="2400" dirty="0"/>
          </a:p>
        </p:txBody>
      </p:sp>
    </p:spTree>
    <p:extLst>
      <p:ext uri="{BB962C8B-B14F-4D97-AF65-F5344CB8AC3E}">
        <p14:creationId xmlns:p14="http://schemas.microsoft.com/office/powerpoint/2010/main" val="159845828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3696D7-709C-EFDB-63EB-F0F7469B24D0}"/>
              </a:ext>
            </a:extLst>
          </p:cNvPr>
          <p:cNvSpPr txBox="1"/>
          <p:nvPr/>
        </p:nvSpPr>
        <p:spPr>
          <a:xfrm>
            <a:off x="395536" y="836712"/>
            <a:ext cx="8424936" cy="6001643"/>
          </a:xfrm>
          <a:prstGeom prst="rect">
            <a:avLst/>
          </a:prstGeom>
          <a:noFill/>
        </p:spPr>
        <p:txBody>
          <a:bodyPr wrap="square" rtlCol="0">
            <a:spAutoFit/>
          </a:bodyPr>
          <a:lstStyle/>
          <a:p>
            <a:r>
              <a:rPr lang="en-IN" sz="2400" dirty="0"/>
              <a:t>🔄 </a:t>
            </a:r>
            <a:r>
              <a:rPr lang="en-IN" sz="2400" b="1" dirty="0"/>
              <a:t>Throughput </a:t>
            </a:r>
            <a:r>
              <a:rPr lang="en-IN" sz="2400" dirty="0"/>
              <a:t>:- In simple words “More Instructions per Time”	</a:t>
            </a:r>
          </a:p>
          <a:p>
            <a:pPr lvl="1">
              <a:buFont typeface="Arial" panose="020B0604020202020204" pitchFamily="34" charset="0"/>
              <a:buChar char="•"/>
            </a:pPr>
            <a:r>
              <a:rPr lang="en-US" sz="2400" dirty="0"/>
              <a:t>Without pipelining: You finish 1 instruction at a time.</a:t>
            </a:r>
          </a:p>
          <a:p>
            <a:pPr lvl="1">
              <a:buFont typeface="Arial" panose="020B0604020202020204" pitchFamily="34" charset="0"/>
              <a:buChar char="•"/>
            </a:pPr>
            <a:r>
              <a:rPr lang="en-US" sz="2400" dirty="0"/>
              <a:t>With pipelining: You can </a:t>
            </a:r>
            <a:r>
              <a:rPr lang="en-US" sz="2400" b="1" dirty="0"/>
              <a:t>start a new instruction every clock cycle</a:t>
            </a:r>
            <a:r>
              <a:rPr lang="en-US" sz="2400" dirty="0"/>
              <a:t>, so you finish more instructions in less time.</a:t>
            </a:r>
          </a:p>
          <a:p>
            <a:r>
              <a:rPr lang="en-US" sz="2400" dirty="0"/>
              <a:t>	🧠 Think of it like washing, drying, folding clothes — if one 	person does it all, it’s slow. But with 3 people doing one stage 	each, the work overlaps and finishes faster.</a:t>
            </a:r>
          </a:p>
          <a:p>
            <a:r>
              <a:rPr lang="en-US" sz="2400" dirty="0"/>
              <a:t>🔧 </a:t>
            </a:r>
            <a:r>
              <a:rPr lang="en-US" sz="2400" b="1" dirty="0"/>
              <a:t>Better Utilization of Hardware Resources</a:t>
            </a:r>
          </a:p>
          <a:p>
            <a:r>
              <a:rPr lang="en-IN" sz="2400" dirty="0"/>
              <a:t>📚  </a:t>
            </a:r>
            <a:r>
              <a:rPr lang="en-IN" sz="2400" b="1" dirty="0"/>
              <a:t>Scalability</a:t>
            </a:r>
          </a:p>
          <a:p>
            <a:r>
              <a:rPr lang="en-US" sz="2400" dirty="0"/>
              <a:t>⚡ </a:t>
            </a:r>
            <a:r>
              <a:rPr lang="en-US" sz="2400" b="1" dirty="0"/>
              <a:t>Faster Execution </a:t>
            </a:r>
          </a:p>
          <a:p>
            <a:endParaRPr lang="en-US" sz="2400" b="1" dirty="0"/>
          </a:p>
          <a:p>
            <a:r>
              <a:rPr lang="en-US" sz="2400" b="1" dirty="0"/>
              <a:t>So Pipelining increases the instruction throughput of a processor by allowing multiple instructions to be processed at different stages simultaneously.</a:t>
            </a:r>
            <a:r>
              <a:rPr lang="en-US" sz="2400" dirty="0"/>
              <a:t> It’s a must-have technique in     	modern CPU design to achieve speed and efficiency.</a:t>
            </a:r>
            <a:endParaRPr lang="en-IN" sz="2400" dirty="0"/>
          </a:p>
          <a:p>
            <a:endParaRPr lang="en-IN" sz="2400" dirty="0"/>
          </a:p>
        </p:txBody>
      </p:sp>
    </p:spTree>
    <p:extLst>
      <p:ext uri="{BB962C8B-B14F-4D97-AF65-F5344CB8AC3E}">
        <p14:creationId xmlns:p14="http://schemas.microsoft.com/office/powerpoint/2010/main" val="532806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9592" y="1196752"/>
            <a:ext cx="7632848" cy="5262979"/>
          </a:xfrm>
          <a:prstGeom prst="rect">
            <a:avLst/>
          </a:prstGeom>
          <a:noFill/>
        </p:spPr>
        <p:txBody>
          <a:bodyPr wrap="square" rtlCol="0">
            <a:spAutoFit/>
          </a:bodyPr>
          <a:lstStyle/>
          <a:p>
            <a:pPr lvl="1"/>
            <a:r>
              <a:rPr lang="en-IN" sz="2400" b="1" dirty="0"/>
              <a:t>	1. Arithmetic Logic Unit (ALU) Design</a:t>
            </a:r>
          </a:p>
          <a:p>
            <a:pPr lvl="1"/>
            <a:endParaRPr lang="en-IN" sz="2400" b="1" dirty="0"/>
          </a:p>
          <a:p>
            <a:r>
              <a:rPr lang="en-IN" sz="2400" dirty="0"/>
              <a:t>An ALU is a critical component of any processor, responsible for performing arithmetic (addition, subtraction, multiplication, etc.) and logical (AND, OR, XOR, etc.) operations. Traditional ALU designs operate sequentially, limiting execution speed, whereas modern approaches integrate parallel processing and pipelining to increase throughput. Research has demonstrated that pipelined ALUs significantly improve performance by allowing multiple operations to be processed in different pipeline stages simultaneously.</a:t>
            </a:r>
          </a:p>
          <a:p>
            <a:endParaRPr lang="en-IN" sz="2400" b="1" dirty="0"/>
          </a:p>
          <a:p>
            <a:endParaRPr lang="en-IN" sz="2400" b="1" dirty="0"/>
          </a:p>
        </p:txBody>
      </p:sp>
    </p:spTree>
    <p:extLst>
      <p:ext uri="{BB962C8B-B14F-4D97-AF65-F5344CB8AC3E}">
        <p14:creationId xmlns:p14="http://schemas.microsoft.com/office/powerpoint/2010/main" val="1370989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764704"/>
            <a:ext cx="8101408" cy="3416320"/>
          </a:xfrm>
          <a:prstGeom prst="rect">
            <a:avLst/>
          </a:prstGeom>
          <a:noFill/>
        </p:spPr>
        <p:txBody>
          <a:bodyPr wrap="square" rtlCol="0">
            <a:spAutoFit/>
          </a:bodyPr>
          <a:lstStyle/>
          <a:p>
            <a:r>
              <a:rPr lang="en-IN" sz="2400" b="1" dirty="0"/>
              <a:t>		2. Pipelining in Processor Architecture</a:t>
            </a:r>
          </a:p>
          <a:p>
            <a:endParaRPr lang="en-IN" sz="2400" b="1" dirty="0"/>
          </a:p>
          <a:p>
            <a:r>
              <a:rPr lang="en-IN" sz="2400" dirty="0"/>
              <a:t>Pipelining is a well-established technique in processor design that enhances execution efficiency by dividing tasks into smaller stages, allowing them to be executed in parallel. Studies indicate that a 3-stage pipeline (Fetch, Decode, Execute) balances complexity and performance, making it suitable for resource-constrained environments such as embedded systems.</a:t>
            </a:r>
            <a:endParaRPr lang="en-IN" sz="2400" b="1" dirty="0"/>
          </a:p>
          <a:p>
            <a:endParaRPr lang="en-IN" sz="2400" b="1" dirty="0"/>
          </a:p>
        </p:txBody>
      </p:sp>
      <p:pic>
        <p:nvPicPr>
          <p:cNvPr id="2052" name="Picture 4" descr="Fetch-execute cycle with pipelining. | Download Scientific Diagram">
            <a:extLst>
              <a:ext uri="{FF2B5EF4-FFF2-40B4-BE49-F238E27FC236}">
                <a16:creationId xmlns:a16="http://schemas.microsoft.com/office/drawing/2014/main" id="{1B243D29-D293-2E82-D65D-DC6428724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903" y="3789040"/>
            <a:ext cx="5648722" cy="2555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0158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124744"/>
            <a:ext cx="8352928" cy="4524315"/>
          </a:xfrm>
          <a:prstGeom prst="rect">
            <a:avLst/>
          </a:prstGeom>
          <a:noFill/>
        </p:spPr>
        <p:txBody>
          <a:bodyPr wrap="square" rtlCol="0">
            <a:spAutoFit/>
          </a:bodyPr>
          <a:lstStyle/>
          <a:p>
            <a:r>
              <a:rPr lang="en-IN" sz="2400" b="1" dirty="0"/>
              <a:t>			3. FPGA-Based ALU Implementation</a:t>
            </a:r>
          </a:p>
          <a:p>
            <a:endParaRPr lang="en-IN" sz="2400" b="1" dirty="0"/>
          </a:p>
          <a:p>
            <a:r>
              <a:rPr lang="en-IN" sz="2400" dirty="0"/>
              <a:t>FPGAs provide a flexible and high-performance platform for implementing digital circuits due to their parallelism, reconfigurability, and real-time execution capabilities. Prior research has explored FPGA-based ALU designs, demonstrating their advantages in terms of reduced power consumption, high-speed computation, and adaptability. Many studies highlight the use of Verilog/VHDL for ALU implementation, utilizing FPGA resources such as Look-Up Tables (LUTs) and DSP blocks for efficient computation.</a:t>
            </a:r>
            <a:endParaRPr lang="en-IN" sz="2400" b="1" dirty="0"/>
          </a:p>
          <a:p>
            <a:r>
              <a:rPr lang="en-US" sz="2400" dirty="0"/>
              <a:t> </a:t>
            </a:r>
            <a:endParaRPr lang="en-IN" sz="2400" b="1" dirty="0"/>
          </a:p>
        </p:txBody>
      </p:sp>
    </p:spTree>
    <p:extLst>
      <p:ext uri="{BB962C8B-B14F-4D97-AF65-F5344CB8AC3E}">
        <p14:creationId xmlns:p14="http://schemas.microsoft.com/office/powerpoint/2010/main" val="3723749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764704"/>
            <a:ext cx="7848872" cy="4893647"/>
          </a:xfrm>
          <a:prstGeom prst="rect">
            <a:avLst/>
          </a:prstGeom>
          <a:noFill/>
        </p:spPr>
        <p:txBody>
          <a:bodyPr wrap="square" rtlCol="0">
            <a:spAutoFit/>
          </a:bodyPr>
          <a:lstStyle/>
          <a:p>
            <a:r>
              <a:rPr lang="en-US" sz="2400" b="1" dirty="0"/>
              <a:t>						METHODOLOGY</a:t>
            </a:r>
            <a:endParaRPr lang="en-IN" sz="2400" b="1" dirty="0"/>
          </a:p>
          <a:p>
            <a:r>
              <a:rPr lang="en-US" sz="2400" b="1" dirty="0"/>
              <a:t> </a:t>
            </a:r>
            <a:endParaRPr lang="en-IN" sz="2400" b="1" dirty="0"/>
          </a:p>
          <a:p>
            <a:r>
              <a:rPr lang="en-US" sz="2400" b="1" dirty="0"/>
              <a:t> </a:t>
            </a:r>
            <a:endParaRPr lang="en-IN" sz="2400" dirty="0"/>
          </a:p>
          <a:p>
            <a:r>
              <a:rPr lang="en-US" sz="2400" dirty="0"/>
              <a:t>The entire design is implemented by the following steps in progression.</a:t>
            </a:r>
            <a:endParaRPr lang="en-IN" sz="2400" dirty="0"/>
          </a:p>
          <a:p>
            <a:r>
              <a:rPr lang="en-US" sz="2400" dirty="0"/>
              <a:t> </a:t>
            </a:r>
            <a:endParaRPr lang="en-IN" sz="2400" dirty="0"/>
          </a:p>
          <a:p>
            <a:pPr lvl="2"/>
            <a:r>
              <a:rPr lang="en-US" sz="2400" b="1" dirty="0"/>
              <a:t>1)To Design simple fixed point ALU</a:t>
            </a:r>
            <a:endParaRPr lang="en-IN" sz="2400" dirty="0"/>
          </a:p>
          <a:p>
            <a:pPr lvl="2"/>
            <a:r>
              <a:rPr lang="en-US" sz="2400" b="1" dirty="0"/>
              <a:t>2)To make Multiplication and Division using Computer Algorithms</a:t>
            </a:r>
            <a:endParaRPr lang="en-IN" sz="2400" dirty="0"/>
          </a:p>
          <a:p>
            <a:pPr lvl="2"/>
            <a:r>
              <a:rPr lang="en-US" sz="2400" b="1" dirty="0"/>
              <a:t>3)Understanding a Processor for 3 stage pipeline</a:t>
            </a:r>
            <a:endParaRPr lang="en-IN" sz="2400" dirty="0"/>
          </a:p>
          <a:p>
            <a:pPr lvl="2"/>
            <a:r>
              <a:rPr lang="en-US" sz="2400" b="1" dirty="0"/>
              <a:t>4)Adding different modules of processor supporting ALU</a:t>
            </a:r>
            <a:endParaRPr lang="en-IN" sz="2400" dirty="0"/>
          </a:p>
          <a:p>
            <a:pPr lvl="2"/>
            <a:r>
              <a:rPr lang="en-US" sz="2400" b="1" dirty="0"/>
              <a:t>5)Driving 3 stage Pipeline</a:t>
            </a:r>
            <a:endParaRPr lang="en-IN" sz="2400" dirty="0"/>
          </a:p>
        </p:txBody>
      </p:sp>
    </p:spTree>
    <p:extLst>
      <p:ext uri="{BB962C8B-B14F-4D97-AF65-F5344CB8AC3E}">
        <p14:creationId xmlns:p14="http://schemas.microsoft.com/office/powerpoint/2010/main" val="28076259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4"/>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324</TotalTime>
  <Words>1358</Words>
  <Application>Microsoft Office PowerPoint</Application>
  <PresentationFormat>On-screen Show (4:3)</PresentationFormat>
  <Paragraphs>123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Arial Unicode MS</vt:lpstr>
      <vt:lpstr>Garamond</vt:lpstr>
      <vt:lpstr>Organic</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Vadan Shah</cp:lastModifiedBy>
  <cp:revision>32</cp:revision>
  <dcterms:created xsi:type="dcterms:W3CDTF">2025-04-16T05:07:06Z</dcterms:created>
  <dcterms:modified xsi:type="dcterms:W3CDTF">2025-04-18T14:54:30Z</dcterms:modified>
</cp:coreProperties>
</file>