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jDzAyvHM/Jnr1jvPAKvcqwOeTo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a265c946_0_5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16a265c946_0_5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6a265c946_0_7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16a265c946_0_7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a265c946_0_6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16a265c946_0_6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a265c946_0_6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6a265c946_0_6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3716750be_1_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d3716750be_1_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3716750be_0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d3716750be_0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3fd9e3797_1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13fd9e3797_1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3fd9e3797_1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13fd9e3797_1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5f9f7d1f3_0_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15f9f7d1f3_0_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5f9f7d1f3_0_1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15f9f7d1f3_0_1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6a265c946_0_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16a265c946_0_2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6a265c946_0_3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16a265c946_0_3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6a265c946_0_4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16a265c946_0_4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id="12" name="Google Shape;12;p10"/>
          <p:cNvPicPr preferRelativeResize="0"/>
          <p:nvPr/>
        </p:nvPicPr>
        <p:blipFill rotWithShape="1">
          <a:blip r:embed="rId2">
            <a:alphaModFix/>
          </a:blip>
          <a:srcRect b="0" l="0" r="0" t="0"/>
          <a:stretch/>
        </p:blipFill>
        <p:spPr>
          <a:xfrm>
            <a:off x="0" y="-28036"/>
            <a:ext cx="20152520" cy="11337386"/>
          </a:xfrm>
          <a:prstGeom prst="rect">
            <a:avLst/>
          </a:prstGeom>
          <a:noFill/>
          <a:ln>
            <a:noFill/>
          </a:ln>
        </p:spPr>
      </p:pic>
      <p:grpSp>
        <p:nvGrpSpPr>
          <p:cNvPr id="13" name="Google Shape;13;p10"/>
          <p:cNvGrpSpPr/>
          <p:nvPr/>
        </p:nvGrpSpPr>
        <p:grpSpPr>
          <a:xfrm>
            <a:off x="8375650" y="10531475"/>
            <a:ext cx="3894979" cy="335915"/>
            <a:chOff x="8592670" y="10723202"/>
            <a:chExt cx="3894979" cy="335915"/>
          </a:xfrm>
        </p:grpSpPr>
        <p:sp>
          <p:nvSpPr>
            <p:cNvPr id="14" name="Google Shape;14;p10"/>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0"/>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0"/>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0"/>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0"/>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0"/>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0"/>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0"/>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0"/>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 name="Google Shape;23;p10"/>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0"/>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0"/>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0"/>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27" name="Google Shape;27;p10"/>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0"/>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0"/>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32" name="Shape 32"/>
        <p:cNvGrpSpPr/>
        <p:nvPr/>
      </p:nvGrpSpPr>
      <p:grpSpPr>
        <a:xfrm>
          <a:off x="0" y="0"/>
          <a:ext cx="0" cy="0"/>
          <a:chOff x="0" y="0"/>
          <a:chExt cx="0" cy="0"/>
        </a:xfrm>
      </p:grpSpPr>
      <p:sp>
        <p:nvSpPr>
          <p:cNvPr id="33" name="Google Shape;33;p12"/>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2"/>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2"/>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2"/>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2"/>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 name="Google Shape;38;p12"/>
          <p:cNvGrpSpPr/>
          <p:nvPr/>
        </p:nvGrpSpPr>
        <p:grpSpPr>
          <a:xfrm>
            <a:off x="19131280" y="10355374"/>
            <a:ext cx="445703" cy="598161"/>
            <a:chOff x="18406074" y="10234089"/>
            <a:chExt cx="445703" cy="598161"/>
          </a:xfrm>
        </p:grpSpPr>
        <p:sp>
          <p:nvSpPr>
            <p:cNvPr id="39" name="Google Shape;39;p12"/>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 name="Google Shape;40;p12"/>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41" name="Google Shape;41;p12"/>
          <p:cNvGrpSpPr/>
          <p:nvPr/>
        </p:nvGrpSpPr>
        <p:grpSpPr>
          <a:xfrm>
            <a:off x="12509606" y="10652760"/>
            <a:ext cx="3894979" cy="335915"/>
            <a:chOff x="8592670" y="10723202"/>
            <a:chExt cx="3894979" cy="335915"/>
          </a:xfrm>
        </p:grpSpPr>
        <p:sp>
          <p:nvSpPr>
            <p:cNvPr id="42" name="Google Shape;42;p12"/>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2"/>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2"/>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2"/>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2"/>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2"/>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2"/>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2"/>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2"/>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 name="Google Shape;51;p12"/>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52" name="Shape 52"/>
        <p:cNvGrpSpPr/>
        <p:nvPr/>
      </p:nvGrpSpPr>
      <p:grpSpPr>
        <a:xfrm>
          <a:off x="0" y="0"/>
          <a:ext cx="0" cy="0"/>
          <a:chOff x="0" y="0"/>
          <a:chExt cx="0" cy="0"/>
        </a:xfrm>
      </p:grpSpPr>
      <p:sp>
        <p:nvSpPr>
          <p:cNvPr id="53" name="Google Shape;53;p11"/>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1"/>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1"/>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11"/>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1"/>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1"/>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11"/>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0" name="Google Shape;60;p11"/>
          <p:cNvGrpSpPr/>
          <p:nvPr/>
        </p:nvGrpSpPr>
        <p:grpSpPr>
          <a:xfrm>
            <a:off x="19131280" y="10355374"/>
            <a:ext cx="445703" cy="598161"/>
            <a:chOff x="18406074" y="10234089"/>
            <a:chExt cx="445703" cy="598161"/>
          </a:xfrm>
        </p:grpSpPr>
        <p:sp>
          <p:nvSpPr>
            <p:cNvPr id="61" name="Google Shape;61;p11"/>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 name="Google Shape;62;p11"/>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63" name="Google Shape;63;p11"/>
          <p:cNvGrpSpPr/>
          <p:nvPr/>
        </p:nvGrpSpPr>
        <p:grpSpPr>
          <a:xfrm>
            <a:off x="12509606" y="10652760"/>
            <a:ext cx="3894979" cy="335915"/>
            <a:chOff x="8592670" y="10723202"/>
            <a:chExt cx="3894979" cy="335915"/>
          </a:xfrm>
        </p:grpSpPr>
        <p:sp>
          <p:nvSpPr>
            <p:cNvPr id="64" name="Google Shape;64;p11"/>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11"/>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1"/>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1"/>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1"/>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1"/>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1"/>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1"/>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1"/>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3" name="Google Shape;73;p11"/>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1"/>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11"/>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11"/>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11"/>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11"/>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11"/>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11"/>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11"/>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11"/>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11"/>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1"/>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1"/>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1"/>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1"/>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8" name="Shape 88"/>
        <p:cNvGrpSpPr/>
        <p:nvPr/>
      </p:nvGrpSpPr>
      <p:grpSpPr>
        <a:xfrm>
          <a:off x="0" y="0"/>
          <a:ext cx="0" cy="0"/>
          <a:chOff x="0" y="0"/>
          <a:chExt cx="0" cy="0"/>
        </a:xfrm>
      </p:grpSpPr>
      <p:sp>
        <p:nvSpPr>
          <p:cNvPr id="89" name="Google Shape;89;p13"/>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0" name="Google Shape;90;p13"/>
          <p:cNvGrpSpPr/>
          <p:nvPr/>
        </p:nvGrpSpPr>
        <p:grpSpPr>
          <a:xfrm>
            <a:off x="1278903" y="7528560"/>
            <a:ext cx="3894979" cy="335915"/>
            <a:chOff x="8592670" y="10723202"/>
            <a:chExt cx="3894979" cy="335915"/>
          </a:xfrm>
        </p:grpSpPr>
        <p:sp>
          <p:nvSpPr>
            <p:cNvPr id="91" name="Google Shape;91;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3"/>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3"/>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 name="Google Shape;102;p13"/>
          <p:cNvGrpSpPr/>
          <p:nvPr/>
        </p:nvGrpSpPr>
        <p:grpSpPr>
          <a:xfrm>
            <a:off x="19131280" y="10355374"/>
            <a:ext cx="445703" cy="598161"/>
            <a:chOff x="18406074" y="10234089"/>
            <a:chExt cx="445703" cy="598161"/>
          </a:xfrm>
        </p:grpSpPr>
        <p:sp>
          <p:nvSpPr>
            <p:cNvPr id="103" name="Google Shape;103;p13"/>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 name="Google Shape;104;p13"/>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cxnSp>
        <p:nvCxnSpPr>
          <p:cNvPr id="105" name="Google Shape;105;p13"/>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06" name="Google Shape;106;p13"/>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07" name="Google Shape;107;p13"/>
          <p:cNvPicPr preferRelativeResize="0"/>
          <p:nvPr/>
        </p:nvPicPr>
        <p:blipFill rotWithShape="1">
          <a:blip r:embed="rId3">
            <a:alphaModFix/>
          </a:blip>
          <a:srcRect b="0" l="0" r="0" t="0"/>
          <a:stretch/>
        </p:blipFill>
        <p:spPr>
          <a:xfrm>
            <a:off x="-1" y="0"/>
            <a:ext cx="20104101" cy="733901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grpSp>
        <p:nvGrpSpPr>
          <p:cNvPr id="109" name="Google Shape;109;p14"/>
          <p:cNvGrpSpPr/>
          <p:nvPr/>
        </p:nvGrpSpPr>
        <p:grpSpPr>
          <a:xfrm>
            <a:off x="1278903" y="7528560"/>
            <a:ext cx="3894979" cy="335915"/>
            <a:chOff x="8592670" y="10723202"/>
            <a:chExt cx="3894979" cy="335915"/>
          </a:xfrm>
        </p:grpSpPr>
        <p:sp>
          <p:nvSpPr>
            <p:cNvPr id="110" name="Google Shape;110;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14"/>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4"/>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1" name="Google Shape;121;p14"/>
          <p:cNvGrpSpPr/>
          <p:nvPr/>
        </p:nvGrpSpPr>
        <p:grpSpPr>
          <a:xfrm>
            <a:off x="19131280" y="10355374"/>
            <a:ext cx="445703" cy="598161"/>
            <a:chOff x="18406074" y="10234089"/>
            <a:chExt cx="445703" cy="598161"/>
          </a:xfrm>
        </p:grpSpPr>
        <p:sp>
          <p:nvSpPr>
            <p:cNvPr id="122" name="Google Shape;122;p14"/>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14"/>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24" name="Google Shape;124;p14"/>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6" name="Google Shape;126;p14"/>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27" name="Google Shape;127;p14"/>
          <p:cNvPicPr preferRelativeResize="0"/>
          <p:nvPr/>
        </p:nvPicPr>
        <p:blipFill rotWithShape="1">
          <a:blip r:embed="rId3">
            <a:alphaModFix/>
          </a:blip>
          <a:srcRect b="0" l="0" r="0" t="0"/>
          <a:stretch/>
        </p:blipFill>
        <p:spPr>
          <a:xfrm>
            <a:off x="-16926" y="0"/>
            <a:ext cx="20121026" cy="73259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8" name="Shape 128"/>
        <p:cNvGrpSpPr/>
        <p:nvPr/>
      </p:nvGrpSpPr>
      <p:grpSpPr>
        <a:xfrm>
          <a:off x="0" y="0"/>
          <a:ext cx="0" cy="0"/>
          <a:chOff x="0" y="0"/>
          <a:chExt cx="0" cy="0"/>
        </a:xfrm>
      </p:grpSpPr>
      <p:pic>
        <p:nvPicPr>
          <p:cNvPr id="129" name="Google Shape;129;p15"/>
          <p:cNvPicPr preferRelativeResize="0"/>
          <p:nvPr/>
        </p:nvPicPr>
        <p:blipFill rotWithShape="1">
          <a:blip r:embed="rId2">
            <a:alphaModFix/>
          </a:blip>
          <a:srcRect b="0" l="0" r="0" t="0"/>
          <a:stretch/>
        </p:blipFill>
        <p:spPr>
          <a:xfrm>
            <a:off x="0" y="-22872"/>
            <a:ext cx="20143340" cy="11332222"/>
          </a:xfrm>
          <a:prstGeom prst="rect">
            <a:avLst/>
          </a:prstGeom>
          <a:noFill/>
          <a:ln>
            <a:noFill/>
          </a:ln>
        </p:spPr>
      </p:pic>
      <p:grpSp>
        <p:nvGrpSpPr>
          <p:cNvPr id="130" name="Google Shape;130;p15"/>
          <p:cNvGrpSpPr/>
          <p:nvPr/>
        </p:nvGrpSpPr>
        <p:grpSpPr>
          <a:xfrm>
            <a:off x="8375650" y="10531475"/>
            <a:ext cx="3894979" cy="335915"/>
            <a:chOff x="8592670" y="10723202"/>
            <a:chExt cx="3894979" cy="335915"/>
          </a:xfrm>
        </p:grpSpPr>
        <p:sp>
          <p:nvSpPr>
            <p:cNvPr id="131" name="Google Shape;131;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5"/>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5"/>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15"/>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3" name="Google Shape;143;p15"/>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144" name="Google Shape;144;p15"/>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15"/>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15"/>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7" name="Google Shape;147;p15"/>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149" name="Shape 149"/>
        <p:cNvGrpSpPr/>
        <p:nvPr/>
      </p:nvGrpSpPr>
      <p:grpSpPr>
        <a:xfrm>
          <a:off x="0" y="0"/>
          <a:ext cx="0" cy="0"/>
          <a:chOff x="0" y="0"/>
          <a:chExt cx="0" cy="0"/>
        </a:xfrm>
      </p:grpSpPr>
      <p:sp>
        <p:nvSpPr>
          <p:cNvPr id="150" name="Google Shape;150;p16"/>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6"/>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2" name="Google Shape;152;p16"/>
          <p:cNvGrpSpPr/>
          <p:nvPr/>
        </p:nvGrpSpPr>
        <p:grpSpPr>
          <a:xfrm>
            <a:off x="19131280" y="10355374"/>
            <a:ext cx="445703" cy="598161"/>
            <a:chOff x="18406074" y="10234089"/>
            <a:chExt cx="445703" cy="598161"/>
          </a:xfrm>
        </p:grpSpPr>
        <p:sp>
          <p:nvSpPr>
            <p:cNvPr id="153" name="Google Shape;153;p16"/>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6"/>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155" name="Google Shape;155;p16"/>
          <p:cNvGrpSpPr/>
          <p:nvPr/>
        </p:nvGrpSpPr>
        <p:grpSpPr>
          <a:xfrm>
            <a:off x="12509606" y="10652760"/>
            <a:ext cx="3894979" cy="335915"/>
            <a:chOff x="8592670" y="10723202"/>
            <a:chExt cx="3894979" cy="335915"/>
          </a:xfrm>
        </p:grpSpPr>
        <p:sp>
          <p:nvSpPr>
            <p:cNvPr id="156" name="Google Shape;156;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5" name="Shape 165"/>
        <p:cNvGrpSpPr/>
        <p:nvPr/>
      </p:nvGrpSpPr>
      <p:grpSpPr>
        <a:xfrm>
          <a:off x="0" y="0"/>
          <a:ext cx="0" cy="0"/>
          <a:chOff x="0" y="0"/>
          <a:chExt cx="0" cy="0"/>
        </a:xfrm>
      </p:grpSpPr>
      <p:grpSp>
        <p:nvGrpSpPr>
          <p:cNvPr id="166" name="Google Shape;166;p17"/>
          <p:cNvGrpSpPr/>
          <p:nvPr/>
        </p:nvGrpSpPr>
        <p:grpSpPr>
          <a:xfrm>
            <a:off x="1278903" y="7528560"/>
            <a:ext cx="3894979" cy="335915"/>
            <a:chOff x="8592670" y="10723202"/>
            <a:chExt cx="3894979" cy="335915"/>
          </a:xfrm>
        </p:grpSpPr>
        <p:sp>
          <p:nvSpPr>
            <p:cNvPr id="167" name="Google Shape;167;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17"/>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7"/>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8" name="Google Shape;178;p17"/>
          <p:cNvGrpSpPr/>
          <p:nvPr/>
        </p:nvGrpSpPr>
        <p:grpSpPr>
          <a:xfrm>
            <a:off x="19131280" y="10355374"/>
            <a:ext cx="445703" cy="598161"/>
            <a:chOff x="18406074" y="10234089"/>
            <a:chExt cx="445703" cy="598161"/>
          </a:xfrm>
        </p:grpSpPr>
        <p:sp>
          <p:nvSpPr>
            <p:cNvPr id="179" name="Google Shape;179;p17"/>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0" name="Google Shape;180;p17"/>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81" name="Google Shape;181;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2" name="Google Shape;182;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83" name="Google Shape;183;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4" name="Google Shape;184;p17"/>
          <p:cNvPicPr preferRelativeResize="0"/>
          <p:nvPr/>
        </p:nvPicPr>
        <p:blipFill rotWithShape="1">
          <a:blip r:embed="rId3">
            <a:alphaModFix/>
          </a:blip>
          <a:srcRect b="0" l="0" r="0" t="0"/>
          <a:stretch/>
        </p:blipFill>
        <p:spPr>
          <a:xfrm>
            <a:off x="-16927" y="-1"/>
            <a:ext cx="20121027" cy="73259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9"/>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15.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jpg"/><Relationship Id="rId4" Type="http://schemas.openxmlformats.org/officeDocument/2006/relationships/image" Target="../media/image20.pn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idx="1" type="body"/>
          </p:nvPr>
        </p:nvSpPr>
        <p:spPr>
          <a:xfrm>
            <a:off x="5138402" y="6287962"/>
            <a:ext cx="10649100" cy="83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“Muro de Información”</a:t>
            </a:r>
            <a:endParaRPr/>
          </a:p>
        </p:txBody>
      </p:sp>
      <p:sp>
        <p:nvSpPr>
          <p:cNvPr id="190" name="Google Shape;190;p1"/>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Avance de proyecto: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316a265c946_0_52"/>
          <p:cNvPicPr preferRelativeResize="0"/>
          <p:nvPr/>
        </p:nvPicPr>
        <p:blipFill rotWithShape="1">
          <a:blip r:embed="rId3">
            <a:alphaModFix/>
          </a:blip>
          <a:srcRect b="0" l="0" r="0" t="0"/>
          <a:stretch/>
        </p:blipFill>
        <p:spPr>
          <a:xfrm>
            <a:off x="10274950" y="60512"/>
            <a:ext cx="5017252" cy="3933476"/>
          </a:xfrm>
          <a:prstGeom prst="rect">
            <a:avLst/>
          </a:prstGeom>
          <a:noFill/>
          <a:ln>
            <a:noFill/>
          </a:ln>
        </p:spPr>
      </p:pic>
      <p:pic>
        <p:nvPicPr>
          <p:cNvPr id="271" name="Google Shape;271;g316a265c946_0_52"/>
          <p:cNvPicPr preferRelativeResize="0"/>
          <p:nvPr/>
        </p:nvPicPr>
        <p:blipFill rotWithShape="1">
          <a:blip r:embed="rId4">
            <a:alphaModFix/>
          </a:blip>
          <a:srcRect b="0" l="0" r="0" t="0"/>
          <a:stretch/>
        </p:blipFill>
        <p:spPr>
          <a:xfrm>
            <a:off x="15562822" y="3756275"/>
            <a:ext cx="2785225" cy="3273769"/>
          </a:xfrm>
          <a:prstGeom prst="rect">
            <a:avLst/>
          </a:prstGeom>
          <a:noFill/>
          <a:ln>
            <a:noFill/>
          </a:ln>
        </p:spPr>
      </p:pic>
      <p:sp>
        <p:nvSpPr>
          <p:cNvPr id="272" name="Google Shape;272;g316a265c946_0_52"/>
          <p:cNvSpPr txBox="1"/>
          <p:nvPr>
            <p:ph idx="1" type="body"/>
          </p:nvPr>
        </p:nvSpPr>
        <p:spPr>
          <a:xfrm>
            <a:off x="148977" y="664475"/>
            <a:ext cx="53376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Tecnologías Utilizadas</a:t>
            </a:r>
            <a:endParaRPr/>
          </a:p>
        </p:txBody>
      </p:sp>
      <p:pic>
        <p:nvPicPr>
          <p:cNvPr id="273" name="Google Shape;273;g316a265c946_0_52"/>
          <p:cNvPicPr preferRelativeResize="0"/>
          <p:nvPr/>
        </p:nvPicPr>
        <p:blipFill>
          <a:blip r:embed="rId5">
            <a:alphaModFix/>
          </a:blip>
          <a:stretch>
            <a:fillRect/>
          </a:stretch>
        </p:blipFill>
        <p:spPr>
          <a:xfrm>
            <a:off x="16209925" y="99300"/>
            <a:ext cx="3513351" cy="3855899"/>
          </a:xfrm>
          <a:prstGeom prst="rect">
            <a:avLst/>
          </a:prstGeom>
          <a:noFill/>
          <a:ln>
            <a:noFill/>
          </a:ln>
        </p:spPr>
      </p:pic>
      <p:pic>
        <p:nvPicPr>
          <p:cNvPr id="274" name="Google Shape;274;g316a265c946_0_52"/>
          <p:cNvPicPr preferRelativeResize="0"/>
          <p:nvPr/>
        </p:nvPicPr>
        <p:blipFill>
          <a:blip r:embed="rId6">
            <a:alphaModFix/>
          </a:blip>
          <a:stretch>
            <a:fillRect/>
          </a:stretch>
        </p:blipFill>
        <p:spPr>
          <a:xfrm>
            <a:off x="10146487" y="4447250"/>
            <a:ext cx="5274175" cy="3516125"/>
          </a:xfrm>
          <a:prstGeom prst="rect">
            <a:avLst/>
          </a:prstGeom>
          <a:noFill/>
          <a:ln>
            <a:noFill/>
          </a:ln>
        </p:spPr>
      </p:pic>
      <p:sp>
        <p:nvSpPr>
          <p:cNvPr id="275" name="Google Shape;275;g316a265c946_0_52"/>
          <p:cNvSpPr txBox="1"/>
          <p:nvPr/>
        </p:nvSpPr>
        <p:spPr>
          <a:xfrm>
            <a:off x="732425" y="3154800"/>
            <a:ext cx="9271800" cy="26712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Calibri"/>
              <a:buChar char="●"/>
            </a:pPr>
            <a:r>
              <a:rPr lang="es-CL" sz="3400">
                <a:latin typeface="Calibri"/>
                <a:ea typeface="Calibri"/>
                <a:cs typeface="Calibri"/>
                <a:sym typeface="Calibri"/>
              </a:rPr>
              <a:t>Python/Django (Framework)</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s-CL" sz="3400">
                <a:latin typeface="Calibri"/>
                <a:ea typeface="Calibri"/>
                <a:cs typeface="Calibri"/>
                <a:sym typeface="Calibri"/>
              </a:rPr>
              <a:t>Github (Control de versiones, Kanban)</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s-CL" sz="3400">
                <a:latin typeface="Calibri"/>
                <a:ea typeface="Calibri"/>
                <a:cs typeface="Calibri"/>
                <a:sym typeface="Calibri"/>
              </a:rPr>
              <a:t>Motor de base de datos Oracle</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s-CL" sz="3400">
                <a:latin typeface="Calibri"/>
                <a:ea typeface="Calibri"/>
                <a:cs typeface="Calibri"/>
                <a:sym typeface="Calibri"/>
              </a:rPr>
              <a:t>Draw.io (Creacion de diagramas UML)</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s-CL" sz="3400">
                <a:latin typeface="Calibri"/>
                <a:ea typeface="Calibri"/>
                <a:cs typeface="Calibri"/>
                <a:sym typeface="Calibri"/>
              </a:rPr>
              <a:t>Data Modeler (Modelamiento base de datos)</a:t>
            </a:r>
            <a:endParaRPr sz="3400">
              <a:latin typeface="Calibri"/>
              <a:ea typeface="Calibri"/>
              <a:cs typeface="Calibri"/>
              <a:sym typeface="Calibri"/>
            </a:endParaRPr>
          </a:p>
        </p:txBody>
      </p:sp>
      <p:pic>
        <p:nvPicPr>
          <p:cNvPr id="276" name="Google Shape;276;g316a265c946_0_52"/>
          <p:cNvPicPr preferRelativeResize="0"/>
          <p:nvPr/>
        </p:nvPicPr>
        <p:blipFill>
          <a:blip r:embed="rId7">
            <a:alphaModFix/>
          </a:blip>
          <a:stretch>
            <a:fillRect/>
          </a:stretch>
        </p:blipFill>
        <p:spPr>
          <a:xfrm>
            <a:off x="10772675" y="6834725"/>
            <a:ext cx="4384750" cy="4384750"/>
          </a:xfrm>
          <a:prstGeom prst="rect">
            <a:avLst/>
          </a:prstGeom>
          <a:noFill/>
          <a:ln>
            <a:noFill/>
          </a:ln>
        </p:spPr>
      </p:pic>
      <p:pic>
        <p:nvPicPr>
          <p:cNvPr id="277" name="Google Shape;277;g316a265c946_0_52"/>
          <p:cNvPicPr preferRelativeResize="0"/>
          <p:nvPr/>
        </p:nvPicPr>
        <p:blipFill>
          <a:blip r:embed="rId8">
            <a:alphaModFix/>
          </a:blip>
          <a:stretch>
            <a:fillRect/>
          </a:stretch>
        </p:blipFill>
        <p:spPr>
          <a:xfrm>
            <a:off x="17479375" y="6940725"/>
            <a:ext cx="2423650" cy="275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16a265c946_0_73"/>
          <p:cNvSpPr txBox="1"/>
          <p:nvPr>
            <p:ph idx="1" type="body"/>
          </p:nvPr>
        </p:nvSpPr>
        <p:spPr>
          <a:xfrm>
            <a:off x="274165" y="68723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Resultados obtenidos</a:t>
            </a:r>
            <a:endParaRPr/>
          </a:p>
        </p:txBody>
      </p:sp>
      <p:sp>
        <p:nvSpPr>
          <p:cNvPr id="283" name="Google Shape;283;g316a265c946_0_73"/>
          <p:cNvSpPr txBox="1"/>
          <p:nvPr/>
        </p:nvSpPr>
        <p:spPr>
          <a:xfrm>
            <a:off x="3956051" y="2880070"/>
            <a:ext cx="12192000" cy="7204500"/>
          </a:xfrm>
          <a:prstGeom prst="rect">
            <a:avLst/>
          </a:prstGeom>
          <a:noFill/>
          <a:ln>
            <a:noFill/>
          </a:ln>
        </p:spPr>
        <p:txBody>
          <a:bodyPr anchorCtr="0" anchor="t" bIns="45700" lIns="91425" spcFirstLastPara="1" rIns="91425" wrap="square" tIns="45700">
            <a:spAutoFit/>
          </a:bodyPr>
          <a:lstStyle/>
          <a:p>
            <a:pPr indent="-431800" lvl="0" marL="457200" rtl="0" algn="l">
              <a:lnSpc>
                <a:spcPct val="100000"/>
              </a:lnSpc>
              <a:spcBef>
                <a:spcPts val="1200"/>
              </a:spcBef>
              <a:spcAft>
                <a:spcPts val="0"/>
              </a:spcAft>
              <a:buClr>
                <a:schemeClr val="dk1"/>
              </a:buClr>
              <a:buSzPts val="3200"/>
              <a:buChar char="●"/>
            </a:pPr>
            <a:r>
              <a:rPr lang="es-CL" sz="3200">
                <a:solidFill>
                  <a:schemeClr val="dk1"/>
                </a:solidFill>
              </a:rPr>
              <a:t>El sistema cumplió con los requerimientos establecidos.</a:t>
            </a:r>
            <a:endParaRPr sz="3200">
              <a:solidFill>
                <a:schemeClr val="dk1"/>
              </a:solidFill>
            </a:endParaRPr>
          </a:p>
          <a:p>
            <a:pPr indent="0" lvl="0" marL="914400" rtl="0" algn="l">
              <a:lnSpc>
                <a:spcPct val="100000"/>
              </a:lnSpc>
              <a:spcBef>
                <a:spcPts val="1200"/>
              </a:spcBef>
              <a:spcAft>
                <a:spcPts val="0"/>
              </a:spcAft>
              <a:buNone/>
            </a:pPr>
            <a:r>
              <a:t/>
            </a:r>
            <a:endParaRPr sz="3200">
              <a:solidFill>
                <a:schemeClr val="dk1"/>
              </a:solidFill>
            </a:endParaRPr>
          </a:p>
          <a:p>
            <a:pPr indent="-431800" lvl="0" marL="457200" rtl="0" algn="l">
              <a:lnSpc>
                <a:spcPct val="100000"/>
              </a:lnSpc>
              <a:spcBef>
                <a:spcPts val="1200"/>
              </a:spcBef>
              <a:spcAft>
                <a:spcPts val="0"/>
              </a:spcAft>
              <a:buClr>
                <a:schemeClr val="dk1"/>
              </a:buClr>
              <a:buSzPts val="3200"/>
              <a:buChar char="●"/>
            </a:pPr>
            <a:r>
              <a:rPr lang="es-CL" sz="3200">
                <a:solidFill>
                  <a:schemeClr val="dk1"/>
                </a:solidFill>
              </a:rPr>
              <a:t>El sistema se </a:t>
            </a:r>
            <a:r>
              <a:rPr lang="es-CL" sz="3200">
                <a:solidFill>
                  <a:schemeClr val="dk1"/>
                </a:solidFill>
              </a:rPr>
              <a:t>completó</a:t>
            </a:r>
            <a:r>
              <a:rPr lang="es-CL" sz="3200">
                <a:solidFill>
                  <a:schemeClr val="dk1"/>
                </a:solidFill>
              </a:rPr>
              <a:t> dentro del plazo asignado.</a:t>
            </a:r>
            <a:endParaRPr sz="3200">
              <a:solidFill>
                <a:schemeClr val="dk1"/>
              </a:solidFill>
            </a:endParaRPr>
          </a:p>
          <a:p>
            <a:pPr indent="0" lvl="0" marL="914400" rtl="0" algn="l">
              <a:lnSpc>
                <a:spcPct val="100000"/>
              </a:lnSpc>
              <a:spcBef>
                <a:spcPts val="1200"/>
              </a:spcBef>
              <a:spcAft>
                <a:spcPts val="0"/>
              </a:spcAft>
              <a:buNone/>
            </a:pPr>
            <a:r>
              <a:t/>
            </a:r>
            <a:endParaRPr sz="3200">
              <a:solidFill>
                <a:schemeClr val="dk1"/>
              </a:solidFill>
            </a:endParaRPr>
          </a:p>
          <a:p>
            <a:pPr indent="-431800" lvl="0" marL="457200" rtl="0" algn="l">
              <a:lnSpc>
                <a:spcPct val="100000"/>
              </a:lnSpc>
              <a:spcBef>
                <a:spcPts val="1200"/>
              </a:spcBef>
              <a:spcAft>
                <a:spcPts val="0"/>
              </a:spcAft>
              <a:buClr>
                <a:schemeClr val="dk1"/>
              </a:buClr>
              <a:buSzPts val="3200"/>
              <a:buChar char="●"/>
            </a:pPr>
            <a:r>
              <a:rPr lang="es-CL" sz="3200">
                <a:solidFill>
                  <a:schemeClr val="dk1"/>
                </a:solidFill>
              </a:rPr>
              <a:t>El sistema </a:t>
            </a:r>
            <a:r>
              <a:rPr lang="es-CL" sz="3200">
                <a:solidFill>
                  <a:schemeClr val="dk1"/>
                </a:solidFill>
              </a:rPr>
              <a:t>logró</a:t>
            </a:r>
            <a:r>
              <a:rPr lang="es-CL" sz="3200">
                <a:solidFill>
                  <a:schemeClr val="dk1"/>
                </a:solidFill>
              </a:rPr>
              <a:t> mejorar la comunicación entre profesores y apoderados optimizando la gestión de información, mejorando </a:t>
            </a:r>
            <a:r>
              <a:rPr lang="es-CL" sz="3200">
                <a:solidFill>
                  <a:schemeClr val="dk1"/>
                </a:solidFill>
              </a:rPr>
              <a:t>así</a:t>
            </a:r>
            <a:r>
              <a:rPr lang="es-CL" sz="3200">
                <a:solidFill>
                  <a:schemeClr val="dk1"/>
                </a:solidFill>
              </a:rPr>
              <a:t> la experiencia de los usuarios en el entorno escolar.</a:t>
            </a:r>
            <a:endParaRPr sz="3200">
              <a:solidFill>
                <a:schemeClr val="dk1"/>
              </a:solidFill>
            </a:endParaRPr>
          </a:p>
          <a:p>
            <a:pPr indent="0" lvl="0" marL="914400" rtl="0" algn="l">
              <a:lnSpc>
                <a:spcPct val="100000"/>
              </a:lnSpc>
              <a:spcBef>
                <a:spcPts val="1200"/>
              </a:spcBef>
              <a:spcAft>
                <a:spcPts val="0"/>
              </a:spcAft>
              <a:buNone/>
            </a:pPr>
            <a:r>
              <a:t/>
            </a:r>
            <a:endParaRPr sz="3200">
              <a:solidFill>
                <a:schemeClr val="dk1"/>
              </a:solidFill>
            </a:endParaRPr>
          </a:p>
          <a:p>
            <a:pPr indent="-431800" lvl="0" marL="457200" rtl="0" algn="l">
              <a:lnSpc>
                <a:spcPct val="100000"/>
              </a:lnSpc>
              <a:spcBef>
                <a:spcPts val="1200"/>
              </a:spcBef>
              <a:spcAft>
                <a:spcPts val="0"/>
              </a:spcAft>
              <a:buClr>
                <a:schemeClr val="dk1"/>
              </a:buClr>
              <a:buSzPts val="3200"/>
              <a:buChar char="●"/>
            </a:pPr>
            <a:r>
              <a:rPr lang="es-CL" sz="3200">
                <a:solidFill>
                  <a:schemeClr val="dk1"/>
                </a:solidFill>
              </a:rPr>
              <a:t>A pesar del cambio de motor de base de datos durante el proceso, el proyecto se completó con éxito. </a:t>
            </a:r>
            <a:endParaRPr sz="3200">
              <a:solidFill>
                <a:schemeClr val="dk1"/>
              </a:solidFill>
            </a:endParaRPr>
          </a:p>
          <a:p>
            <a:pPr indent="0" lvl="0" marL="914400" rtl="0" algn="l">
              <a:lnSpc>
                <a:spcPct val="115000"/>
              </a:lnSpc>
              <a:spcBef>
                <a:spcPts val="1200"/>
              </a:spcBef>
              <a:spcAft>
                <a:spcPts val="0"/>
              </a:spcAft>
              <a:buNone/>
            </a:pPr>
            <a:r>
              <a:t/>
            </a:r>
            <a:endParaRPr sz="2700">
              <a:solidFill>
                <a:schemeClr val="dk1"/>
              </a:solidFill>
            </a:endParaRPr>
          </a:p>
          <a:p>
            <a:pPr indent="0" lvl="0" marL="457200" marR="0" rtl="0" algn="l">
              <a:lnSpc>
                <a:spcPct val="115000"/>
              </a:lnSpc>
              <a:spcBef>
                <a:spcPts val="1200"/>
              </a:spcBef>
              <a:spcAft>
                <a:spcPts val="0"/>
              </a:spcAft>
              <a:buNone/>
            </a:pPr>
            <a:r>
              <a:t/>
            </a:r>
            <a:endParaRPr b="1" sz="3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16a265c946_0_68"/>
          <p:cNvSpPr txBox="1"/>
          <p:nvPr/>
        </p:nvSpPr>
        <p:spPr>
          <a:xfrm>
            <a:off x="-50" y="2156200"/>
            <a:ext cx="20104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s-CL" sz="4800" u="none" cap="none" strike="noStrike">
                <a:solidFill>
                  <a:srgbClr val="000000"/>
                </a:solidFill>
                <a:latin typeface="Calibri"/>
                <a:ea typeface="Calibri"/>
                <a:cs typeface="Calibri"/>
                <a:sym typeface="Calibri"/>
              </a:rPr>
              <a:t>Obstáculos presentados durante el desarrollo</a:t>
            </a:r>
            <a:endParaRPr b="0" i="0" sz="1800" u="none" cap="none" strike="noStrike">
              <a:solidFill>
                <a:srgbClr val="000000"/>
              </a:solidFill>
              <a:latin typeface="Arial"/>
              <a:ea typeface="Arial"/>
              <a:cs typeface="Arial"/>
              <a:sym typeface="Arial"/>
            </a:endParaRPr>
          </a:p>
        </p:txBody>
      </p:sp>
      <p:sp>
        <p:nvSpPr>
          <p:cNvPr id="289" name="Google Shape;289;g316a265c946_0_68"/>
          <p:cNvSpPr txBox="1"/>
          <p:nvPr/>
        </p:nvSpPr>
        <p:spPr>
          <a:xfrm>
            <a:off x="4071250" y="3536075"/>
            <a:ext cx="11961600" cy="5700000"/>
          </a:xfrm>
          <a:prstGeom prst="rect">
            <a:avLst/>
          </a:prstGeom>
          <a:noFill/>
          <a:ln>
            <a:noFill/>
          </a:ln>
        </p:spPr>
        <p:txBody>
          <a:bodyPr anchorCtr="0" anchor="t" bIns="91425" lIns="91425" spcFirstLastPara="1" rIns="91425" wrap="square" tIns="91425">
            <a:noAutofit/>
          </a:bodyPr>
          <a:lstStyle/>
          <a:p>
            <a:pPr indent="-450850" lvl="0" marL="457200" marR="0" rtl="0" algn="l">
              <a:lnSpc>
                <a:spcPct val="100000"/>
              </a:lnSpc>
              <a:spcBef>
                <a:spcPts val="0"/>
              </a:spcBef>
              <a:spcAft>
                <a:spcPts val="0"/>
              </a:spcAft>
              <a:buClr>
                <a:srgbClr val="000000"/>
              </a:buClr>
              <a:buSzPts val="3500"/>
              <a:buFont typeface="Calibri"/>
              <a:buChar char="●"/>
            </a:pPr>
            <a:r>
              <a:rPr b="0" i="0" lang="es-CL" sz="3500" u="none" cap="none" strike="noStrike">
                <a:solidFill>
                  <a:srgbClr val="000000"/>
                </a:solidFill>
                <a:latin typeface="Calibri"/>
                <a:ea typeface="Calibri"/>
                <a:cs typeface="Calibri"/>
                <a:sym typeface="Calibri"/>
              </a:rPr>
              <a:t>La mala aplicación de la metodología ágil </a:t>
            </a:r>
            <a:r>
              <a:rPr lang="es-CL" sz="3500">
                <a:latin typeface="Calibri"/>
                <a:ea typeface="Calibri"/>
                <a:cs typeface="Calibri"/>
                <a:sym typeface="Calibri"/>
              </a:rPr>
              <a:t>dificulta</a:t>
            </a:r>
            <a:r>
              <a:rPr b="0" i="0" lang="es-CL" sz="3500" u="none" cap="none" strike="noStrike">
                <a:solidFill>
                  <a:srgbClr val="000000"/>
                </a:solidFill>
                <a:latin typeface="Calibri"/>
                <a:ea typeface="Calibri"/>
                <a:cs typeface="Calibri"/>
                <a:sym typeface="Calibri"/>
              </a:rPr>
              <a:t> la comunicación y el seguimiento de tareas.</a:t>
            </a:r>
            <a:endParaRPr b="0" i="0" sz="35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t/>
            </a:r>
            <a:endParaRPr b="0" i="0" sz="3500" u="none" cap="none" strike="noStrike">
              <a:solidFill>
                <a:srgbClr val="000000"/>
              </a:solidFill>
              <a:latin typeface="Calibri"/>
              <a:ea typeface="Calibri"/>
              <a:cs typeface="Calibri"/>
              <a:sym typeface="Calibri"/>
            </a:endParaRPr>
          </a:p>
          <a:p>
            <a:pPr indent="-450850" lvl="0" marL="457200" marR="0" rtl="0" algn="l">
              <a:lnSpc>
                <a:spcPct val="100000"/>
              </a:lnSpc>
              <a:spcBef>
                <a:spcPts val="0"/>
              </a:spcBef>
              <a:spcAft>
                <a:spcPts val="0"/>
              </a:spcAft>
              <a:buClr>
                <a:srgbClr val="000000"/>
              </a:buClr>
              <a:buSzPts val="3500"/>
              <a:buFont typeface="Calibri"/>
              <a:buChar char="●"/>
            </a:pPr>
            <a:r>
              <a:rPr b="0" i="0" lang="es-CL" sz="3500" u="none" cap="none" strike="noStrike">
                <a:solidFill>
                  <a:srgbClr val="000000"/>
                </a:solidFill>
                <a:latin typeface="Calibri"/>
                <a:ea typeface="Calibri"/>
                <a:cs typeface="Calibri"/>
                <a:sym typeface="Calibri"/>
              </a:rPr>
              <a:t>La falta de recursos económicos limitó el acceso a herramientas y funcionalidades clave como el host.</a:t>
            </a:r>
            <a:endParaRPr b="0" i="0" sz="35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500">
              <a:latin typeface="Calibri"/>
              <a:ea typeface="Calibri"/>
              <a:cs typeface="Calibri"/>
              <a:sym typeface="Calibri"/>
            </a:endParaRPr>
          </a:p>
          <a:p>
            <a:pPr indent="-450850" lvl="0" marL="457200" marR="0" rtl="0" algn="l">
              <a:lnSpc>
                <a:spcPct val="115000"/>
              </a:lnSpc>
              <a:spcBef>
                <a:spcPts val="1200"/>
              </a:spcBef>
              <a:spcAft>
                <a:spcPts val="0"/>
              </a:spcAft>
              <a:buSzPts val="3500"/>
              <a:buFont typeface="Calibri"/>
              <a:buChar char="●"/>
            </a:pPr>
            <a:r>
              <a:rPr lang="es-CL" sz="3500">
                <a:latin typeface="Calibri"/>
                <a:ea typeface="Calibri"/>
                <a:cs typeface="Calibri"/>
                <a:sym typeface="Calibri"/>
              </a:rPr>
              <a:t> Durante el desarrollo del proyecto, se presentó la necesidad de cambiar el motor de base de datos, lo que afectó el cronograma y requirió ajustes en la estructura del sistema</a:t>
            </a:r>
            <a:endParaRPr sz="3500">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3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Calibri"/>
              <a:ea typeface="Calibri"/>
              <a:cs typeface="Calibri"/>
              <a:sym typeface="Calibri"/>
            </a:endParaRPr>
          </a:p>
        </p:txBody>
      </p:sp>
      <p:sp>
        <p:nvSpPr>
          <p:cNvPr id="290" name="Google Shape;290;g316a265c946_0_68"/>
          <p:cNvSpPr txBox="1"/>
          <p:nvPr>
            <p:ph idx="1" type="body"/>
          </p:nvPr>
        </p:nvSpPr>
        <p:spPr>
          <a:xfrm>
            <a:off x="302715" y="11156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Obstáculos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16a265c946_0_63"/>
          <p:cNvSpPr txBox="1"/>
          <p:nvPr/>
        </p:nvSpPr>
        <p:spPr>
          <a:xfrm>
            <a:off x="3956051" y="50851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DEMOSTRACIÓN DEL RESULTADO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d3716750be_1_4"/>
          <p:cNvSpPr txBox="1"/>
          <p:nvPr>
            <p:ph idx="2" type="body"/>
          </p:nvPr>
        </p:nvSpPr>
        <p:spPr>
          <a:xfrm>
            <a:off x="2629300" y="5046725"/>
            <a:ext cx="14845500" cy="754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400"/>
              <a:buFont typeface="Arial"/>
              <a:buNone/>
            </a:pPr>
            <a:r>
              <a:rPr lang="es-CL" sz="4900">
                <a:solidFill>
                  <a:schemeClr val="dk1"/>
                </a:solidFill>
                <a:latin typeface="Calibri"/>
                <a:ea typeface="Calibri"/>
                <a:cs typeface="Calibri"/>
                <a:sym typeface="Calibri"/>
              </a:rPr>
              <a:t>PREGUNTAS DE LA COMISIÓN</a:t>
            </a:r>
            <a:endParaRPr b="1" sz="8400"/>
          </a:p>
        </p:txBody>
      </p:sp>
      <p:pic>
        <p:nvPicPr>
          <p:cNvPr id="301" name="Google Shape;301;g2d3716750be_1_4"/>
          <p:cNvPicPr preferRelativeResize="0"/>
          <p:nvPr/>
        </p:nvPicPr>
        <p:blipFill rotWithShape="1">
          <a:blip r:embed="rId3">
            <a:alphaModFix/>
          </a:blip>
          <a:srcRect b="0" l="0" r="0" t="0"/>
          <a:stretch/>
        </p:blipFill>
        <p:spPr>
          <a:xfrm>
            <a:off x="17066340" y="80825"/>
            <a:ext cx="2821601" cy="260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d3716750be_0_6"/>
          <p:cNvSpPr txBox="1"/>
          <p:nvPr>
            <p:ph idx="1" type="body"/>
          </p:nvPr>
        </p:nvSpPr>
        <p:spPr>
          <a:xfrm>
            <a:off x="388415" y="689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Integrantes del proyecto</a:t>
            </a:r>
            <a:endParaRPr/>
          </a:p>
        </p:txBody>
      </p:sp>
      <p:grpSp>
        <p:nvGrpSpPr>
          <p:cNvPr id="196" name="Google Shape;196;g2d3716750be_0_6"/>
          <p:cNvGrpSpPr/>
          <p:nvPr/>
        </p:nvGrpSpPr>
        <p:grpSpPr>
          <a:xfrm>
            <a:off x="5940277" y="842500"/>
            <a:ext cx="12194601" cy="8638996"/>
            <a:chOff x="0" y="0"/>
            <a:chExt cx="7633553" cy="4350605"/>
          </a:xfrm>
        </p:grpSpPr>
        <p:sp>
          <p:nvSpPr>
            <p:cNvPr id="197" name="Google Shape;197;g2d3716750be_0_6"/>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d3716750be_0_6"/>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Victor Adasme Carrasco</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Gerente de Proyecto</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Coordinación del trabajo en equipo</a:t>
              </a:r>
              <a:endParaRPr b="0" i="0" sz="2000" u="none" cap="none" strike="noStrike">
                <a:solidFill>
                  <a:srgbClr val="FFFFFF"/>
                </a:solidFill>
                <a:latin typeface="Calibri"/>
                <a:ea typeface="Calibri"/>
                <a:cs typeface="Calibri"/>
                <a:sym typeface="Calibri"/>
              </a:endParaRPr>
            </a:p>
          </p:txBody>
        </p:sp>
        <p:sp>
          <p:nvSpPr>
            <p:cNvPr id="199" name="Google Shape;199;g2d3716750be_0_6"/>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d3716750be_0_6"/>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d3716750be_0_6"/>
            <p:cNvSpPr txBox="1"/>
            <p:nvPr/>
          </p:nvSpPr>
          <p:spPr>
            <a:xfrm>
              <a:off x="1662653" y="1495502"/>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Joaquin Oñate</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Desarrollador Backend</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lang="es-CL" sz="2000">
                  <a:solidFill>
                    <a:schemeClr val="lt1"/>
                  </a:solidFill>
                  <a:latin typeface="Calibri"/>
                  <a:ea typeface="Calibri"/>
                  <a:cs typeface="Calibri"/>
                  <a:sym typeface="Calibri"/>
                </a:rPr>
                <a:t>Analista de Pruebas</a:t>
              </a:r>
              <a:endParaRPr sz="2000">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sz="2000">
                <a:solidFill>
                  <a:srgbClr val="FFFFFF"/>
                </a:solidFill>
                <a:latin typeface="Calibri"/>
                <a:ea typeface="Calibri"/>
                <a:cs typeface="Calibri"/>
                <a:sym typeface="Calibri"/>
              </a:endParaRPr>
            </a:p>
          </p:txBody>
        </p:sp>
        <p:sp>
          <p:nvSpPr>
            <p:cNvPr id="202" name="Google Shape;202;g2d3716750be_0_6"/>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d3716750be_0_6"/>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d3716750be_0_6"/>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Karla Viedma</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Diseñador UI</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Diseño y desarrollo de interfaz</a:t>
              </a:r>
              <a:endParaRPr b="0" i="0" sz="2000" u="none" cap="none" strike="noStrike">
                <a:solidFill>
                  <a:srgbClr val="FFFFFF"/>
                </a:solidFill>
                <a:latin typeface="Calibri"/>
                <a:ea typeface="Calibri"/>
                <a:cs typeface="Calibri"/>
                <a:sym typeface="Calibri"/>
              </a:endParaRPr>
            </a:p>
          </p:txBody>
        </p:sp>
        <p:sp>
          <p:nvSpPr>
            <p:cNvPr id="205" name="Google Shape;205;g2d3716750be_0_6"/>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g2d3716750be_0_6"/>
          <p:cNvSpPr txBox="1"/>
          <p:nvPr/>
        </p:nvSpPr>
        <p:spPr>
          <a:xfrm>
            <a:off x="5697526" y="4433555"/>
            <a:ext cx="3897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7" name="Google Shape;207;g2d3716750be_0_6"/>
          <p:cNvPicPr preferRelativeResize="0"/>
          <p:nvPr/>
        </p:nvPicPr>
        <p:blipFill rotWithShape="1">
          <a:blip r:embed="rId3">
            <a:alphaModFix/>
          </a:blip>
          <a:srcRect b="0" l="20127" r="0" t="30771"/>
          <a:stretch/>
        </p:blipFill>
        <p:spPr>
          <a:xfrm>
            <a:off x="6127075" y="7043300"/>
            <a:ext cx="2490925" cy="2195601"/>
          </a:xfrm>
          <a:prstGeom prst="rect">
            <a:avLst/>
          </a:prstGeom>
          <a:noFill/>
          <a:ln>
            <a:noFill/>
          </a:ln>
        </p:spPr>
      </p:pic>
      <p:pic>
        <p:nvPicPr>
          <p:cNvPr id="208" name="Google Shape;208;g2d3716750be_0_6"/>
          <p:cNvPicPr preferRelativeResize="0"/>
          <p:nvPr/>
        </p:nvPicPr>
        <p:blipFill>
          <a:blip r:embed="rId4">
            <a:alphaModFix/>
          </a:blip>
          <a:stretch>
            <a:fillRect/>
          </a:stretch>
        </p:blipFill>
        <p:spPr>
          <a:xfrm>
            <a:off x="6127075" y="3918200"/>
            <a:ext cx="2490925" cy="2394125"/>
          </a:xfrm>
          <a:prstGeom prst="rect">
            <a:avLst/>
          </a:prstGeom>
          <a:noFill/>
          <a:ln>
            <a:noFill/>
          </a:ln>
        </p:spPr>
      </p:pic>
      <p:pic>
        <p:nvPicPr>
          <p:cNvPr id="209" name="Google Shape;209;g2d3716750be_0_6"/>
          <p:cNvPicPr preferRelativeResize="0"/>
          <p:nvPr/>
        </p:nvPicPr>
        <p:blipFill rotWithShape="1">
          <a:blip r:embed="rId5">
            <a:alphaModFix/>
          </a:blip>
          <a:srcRect b="-4379" l="0" r="0" t="4380"/>
          <a:stretch/>
        </p:blipFill>
        <p:spPr>
          <a:xfrm>
            <a:off x="6334077" y="842500"/>
            <a:ext cx="2076900" cy="276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3fd9e3797_1_0"/>
          <p:cNvSpPr txBox="1"/>
          <p:nvPr>
            <p:ph idx="1" type="body"/>
          </p:nvPr>
        </p:nvSpPr>
        <p:spPr>
          <a:xfrm>
            <a:off x="349340" y="775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Descripción del proyecto</a:t>
            </a:r>
            <a:endParaRPr/>
          </a:p>
        </p:txBody>
      </p:sp>
      <p:sp>
        <p:nvSpPr>
          <p:cNvPr id="215" name="Google Shape;215;g313fd9e3797_1_0"/>
          <p:cNvSpPr/>
          <p:nvPr/>
        </p:nvSpPr>
        <p:spPr>
          <a:xfrm>
            <a:off x="714900" y="26702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Problema o dolor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Actualmente en los colegios se utilizan medios de comunicación dispersos (como notas en agendas, correos electrónicos o mensajes instantáneos) que dificultan la gestión de información clave. Esto genera malentendidos, retrasos en la entrega de información y una desconexión entre las partes involucradas.</a:t>
            </a:r>
            <a:endParaRPr b="0" i="0" sz="2400" u="none" cap="none" strike="noStrike">
              <a:solidFill>
                <a:srgbClr val="000000"/>
              </a:solidFill>
              <a:latin typeface="Calibri"/>
              <a:ea typeface="Calibri"/>
              <a:cs typeface="Calibri"/>
              <a:sym typeface="Calibri"/>
            </a:endParaRPr>
          </a:p>
        </p:txBody>
      </p:sp>
      <p:sp>
        <p:nvSpPr>
          <p:cNvPr id="216" name="Google Shape;216;g313fd9e3797_1_0"/>
          <p:cNvSpPr/>
          <p:nvPr/>
        </p:nvSpPr>
        <p:spPr>
          <a:xfrm>
            <a:off x="10657805" y="26837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lang="es-CL" sz="2400">
                <a:latin typeface="Calibri"/>
                <a:ea typeface="Calibri"/>
                <a:cs typeface="Calibri"/>
                <a:sym typeface="Calibri"/>
              </a:rPr>
              <a:t>O</a:t>
            </a:r>
            <a:r>
              <a:rPr b="0" i="0" lang="es-CL" sz="2400" u="none" cap="none" strike="noStrike">
                <a:solidFill>
                  <a:srgbClr val="000000"/>
                </a:solidFill>
                <a:latin typeface="Calibri"/>
                <a:ea typeface="Calibri"/>
                <a:cs typeface="Calibri"/>
                <a:sym typeface="Calibri"/>
              </a:rPr>
              <a:t>frece</a:t>
            </a:r>
            <a:r>
              <a:rPr lang="es-CL" sz="2400">
                <a:latin typeface="Calibri"/>
                <a:ea typeface="Calibri"/>
                <a:cs typeface="Calibri"/>
                <a:sym typeface="Calibri"/>
              </a:rPr>
              <a:t>mos un sistema que sea</a:t>
            </a:r>
            <a:r>
              <a:rPr b="0" i="0" lang="es-CL" sz="2400" u="none" cap="none" strike="noStrike">
                <a:solidFill>
                  <a:srgbClr val="000000"/>
                </a:solidFill>
                <a:latin typeface="Calibri"/>
                <a:ea typeface="Calibri"/>
                <a:cs typeface="Calibri"/>
                <a:sym typeface="Calibri"/>
              </a:rPr>
              <a:t> un espacio único y organizado donde profesores y apoderados pueden comunicarse de manera eficiente y efectiva. Esto reduce los malentendidos y retrasos ocasionados por el uso de múltiples medios dispersos, facilitando el acceso y la gestión de información importante.</a:t>
            </a:r>
            <a:endParaRPr b="0" i="0" sz="2400" u="none" cap="none" strike="noStrike">
              <a:solidFill>
                <a:srgbClr val="000000"/>
              </a:solidFill>
              <a:latin typeface="Calibri"/>
              <a:ea typeface="Calibri"/>
              <a:cs typeface="Calibri"/>
              <a:sym typeface="Calibri"/>
            </a:endParaRPr>
          </a:p>
        </p:txBody>
      </p:sp>
      <p:sp>
        <p:nvSpPr>
          <p:cNvPr id="217" name="Google Shape;217;g313fd9e3797_1_0"/>
          <p:cNvSpPr/>
          <p:nvPr/>
        </p:nvSpPr>
        <p:spPr>
          <a:xfrm>
            <a:off x="8323082" y="5468978"/>
            <a:ext cx="1830000" cy="1353000"/>
          </a:xfrm>
          <a:prstGeom prst="rightArrow">
            <a:avLst>
              <a:gd fmla="val 50000" name="adj1"/>
              <a:gd fmla="val 50000" name="adj2"/>
            </a:avLst>
          </a:prstGeom>
          <a:solidFill>
            <a:srgbClr val="4472C4"/>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3fd9e3797_1_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Objetivos</a:t>
            </a:r>
            <a:endParaRPr/>
          </a:p>
        </p:txBody>
      </p:sp>
      <p:sp>
        <p:nvSpPr>
          <p:cNvPr id="223" name="Google Shape;223;g313fd9e3797_1_6"/>
          <p:cNvSpPr txBox="1"/>
          <p:nvPr/>
        </p:nvSpPr>
        <p:spPr>
          <a:xfrm>
            <a:off x="349350" y="2110355"/>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 General</a:t>
            </a:r>
            <a:endParaRPr b="0" i="0" sz="2600" u="none" cap="none" strike="noStrike">
              <a:solidFill>
                <a:srgbClr val="000000"/>
              </a:solidFill>
              <a:latin typeface="Calibri"/>
              <a:ea typeface="Calibri"/>
              <a:cs typeface="Calibri"/>
              <a:sym typeface="Calibri"/>
            </a:endParaRPr>
          </a:p>
        </p:txBody>
      </p:sp>
      <p:sp>
        <p:nvSpPr>
          <p:cNvPr id="224" name="Google Shape;224;g313fd9e3797_1_6"/>
          <p:cNvSpPr txBox="1"/>
          <p:nvPr/>
        </p:nvSpPr>
        <p:spPr>
          <a:xfrm>
            <a:off x="349352" y="5957071"/>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Objetivos Específicos</a:t>
            </a:r>
            <a:endParaRPr b="0" i="0" sz="2600" u="none" cap="none" strike="noStrike">
              <a:solidFill>
                <a:srgbClr val="000000"/>
              </a:solidFill>
              <a:latin typeface="Calibri"/>
              <a:ea typeface="Calibri"/>
              <a:cs typeface="Calibri"/>
              <a:sym typeface="Calibri"/>
            </a:endParaRPr>
          </a:p>
        </p:txBody>
      </p:sp>
      <p:sp>
        <p:nvSpPr>
          <p:cNvPr id="225" name="Google Shape;225;g313fd9e3797_1_6"/>
          <p:cNvSpPr/>
          <p:nvPr/>
        </p:nvSpPr>
        <p:spPr>
          <a:xfrm>
            <a:off x="1299060" y="3170961"/>
            <a:ext cx="16942800" cy="25458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7916"/>
              </a:lnSpc>
              <a:spcBef>
                <a:spcPts val="0"/>
              </a:spcBef>
              <a:spcAft>
                <a:spcPts val="800"/>
              </a:spcAft>
              <a:buClr>
                <a:srgbClr val="000000"/>
              </a:buClr>
              <a:buSzPts val="1100"/>
              <a:buFont typeface="Arial"/>
              <a:buNone/>
            </a:pPr>
            <a:r>
              <a:rPr b="0" i="0" lang="es-CL" sz="2200" u="none" cap="none" strike="noStrike">
                <a:solidFill>
                  <a:srgbClr val="000000"/>
                </a:solidFill>
                <a:latin typeface="Calibri"/>
                <a:ea typeface="Calibri"/>
                <a:cs typeface="Calibri"/>
                <a:sym typeface="Calibri"/>
              </a:rPr>
              <a:t>Implementar una página web que permita la creación de un “Muro De Información” separado en los diversos cursos, el cual permita al Profesor crear publicaciones de distintos tipos. Estas serán vistas por los apoderados correspondientes, permitiendo la interacción en un foro. Mejorando así la comunicación efectiva entre apoderados y profesores</a:t>
            </a:r>
            <a:endParaRPr b="0" i="0" sz="3000" u="none" cap="none" strike="noStrike">
              <a:solidFill>
                <a:srgbClr val="000000"/>
              </a:solidFill>
              <a:latin typeface="Calibri"/>
              <a:ea typeface="Calibri"/>
              <a:cs typeface="Calibri"/>
              <a:sym typeface="Calibri"/>
            </a:endParaRPr>
          </a:p>
        </p:txBody>
      </p:sp>
      <p:sp>
        <p:nvSpPr>
          <p:cNvPr id="226" name="Google Shape;226;g313fd9e3797_1_6"/>
          <p:cNvSpPr/>
          <p:nvPr/>
        </p:nvSpPr>
        <p:spPr>
          <a:xfrm>
            <a:off x="1299075" y="7001898"/>
            <a:ext cx="16942800" cy="30651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lang="es-CL" sz="2900">
                <a:latin typeface="Calibri"/>
                <a:ea typeface="Calibri"/>
                <a:cs typeface="Calibri"/>
                <a:sym typeface="Calibri"/>
              </a:rPr>
              <a:t>Gestión</a:t>
            </a:r>
            <a:r>
              <a:rPr b="0" i="0" lang="es-CL" sz="2900" u="none" cap="none" strike="noStrike">
                <a:solidFill>
                  <a:srgbClr val="000000"/>
                </a:solidFill>
                <a:latin typeface="Calibri"/>
                <a:ea typeface="Calibri"/>
                <a:cs typeface="Calibri"/>
                <a:sym typeface="Calibri"/>
              </a:rPr>
              <a:t> de Notas</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lang="es-CL" sz="2900">
                <a:solidFill>
                  <a:schemeClr val="dk1"/>
                </a:solidFill>
                <a:latin typeface="Calibri"/>
                <a:ea typeface="Calibri"/>
                <a:cs typeface="Calibri"/>
                <a:sym typeface="Calibri"/>
              </a:rPr>
              <a:t>Gestión</a:t>
            </a:r>
            <a:r>
              <a:rPr b="0" i="0" lang="es-CL" sz="2900" u="none" cap="none" strike="noStrike">
                <a:solidFill>
                  <a:schemeClr val="dk1"/>
                </a:solidFill>
                <a:latin typeface="Calibri"/>
                <a:ea typeface="Calibri"/>
                <a:cs typeface="Calibri"/>
                <a:sym typeface="Calibri"/>
              </a:rPr>
              <a:t> </a:t>
            </a:r>
            <a:r>
              <a:rPr b="0" i="0" lang="es-CL" sz="2900" u="none" cap="none" strike="noStrike">
                <a:solidFill>
                  <a:srgbClr val="000000"/>
                </a:solidFill>
                <a:latin typeface="Calibri"/>
                <a:ea typeface="Calibri"/>
                <a:cs typeface="Calibri"/>
                <a:sym typeface="Calibri"/>
              </a:rPr>
              <a:t>de Anotaciones </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lang="es-CL" sz="2900">
                <a:solidFill>
                  <a:schemeClr val="dk1"/>
                </a:solidFill>
                <a:latin typeface="Calibri"/>
                <a:ea typeface="Calibri"/>
                <a:cs typeface="Calibri"/>
                <a:sym typeface="Calibri"/>
              </a:rPr>
              <a:t>Gestión</a:t>
            </a:r>
            <a:r>
              <a:rPr b="0" i="0" lang="es-CL" sz="2900" u="none" cap="none" strike="noStrike">
                <a:solidFill>
                  <a:schemeClr val="dk1"/>
                </a:solidFill>
                <a:latin typeface="Calibri"/>
                <a:ea typeface="Calibri"/>
                <a:cs typeface="Calibri"/>
                <a:sym typeface="Calibri"/>
              </a:rPr>
              <a:t> </a:t>
            </a:r>
            <a:r>
              <a:rPr b="0" i="0" lang="es-CL" sz="2900" u="none" cap="none" strike="noStrike">
                <a:solidFill>
                  <a:srgbClr val="000000"/>
                </a:solidFill>
                <a:latin typeface="Calibri"/>
                <a:ea typeface="Calibri"/>
                <a:cs typeface="Calibri"/>
                <a:sym typeface="Calibri"/>
              </a:rPr>
              <a:t>de Asistencias </a:t>
            </a:r>
            <a:endParaRPr b="0" i="0" sz="29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sp>
        <p:nvSpPr>
          <p:cNvPr id="227" name="Google Shape;227;g313fd9e3797_1_6"/>
          <p:cNvSpPr txBox="1"/>
          <p:nvPr/>
        </p:nvSpPr>
        <p:spPr>
          <a:xfrm>
            <a:off x="9417075" y="7001900"/>
            <a:ext cx="8824800" cy="3065100"/>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Manejo de perfiles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Creación de publicaciones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Edición de publicaciones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5f9f7d1f3_0_8"/>
          <p:cNvSpPr txBox="1"/>
          <p:nvPr>
            <p:ph idx="1" type="body"/>
          </p:nvPr>
        </p:nvSpPr>
        <p:spPr>
          <a:xfrm>
            <a:off x="412204" y="1047275"/>
            <a:ext cx="6033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s-CL"/>
              <a:t>Alcances</a:t>
            </a:r>
            <a:endParaRPr/>
          </a:p>
        </p:txBody>
      </p:sp>
      <p:sp>
        <p:nvSpPr>
          <p:cNvPr id="233" name="Google Shape;233;g315f9f7d1f3_0_8"/>
          <p:cNvSpPr txBox="1"/>
          <p:nvPr/>
        </p:nvSpPr>
        <p:spPr>
          <a:xfrm>
            <a:off x="1464141" y="3450449"/>
            <a:ext cx="74430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CL" sz="4000" u="none" cap="none" strike="noStrike">
                <a:solidFill>
                  <a:srgbClr val="000000"/>
                </a:solidFill>
                <a:latin typeface="Calibri"/>
                <a:ea typeface="Calibri"/>
                <a:cs typeface="Calibri"/>
                <a:sym typeface="Calibri"/>
              </a:rPr>
              <a:t>Alcance:</a:t>
            </a:r>
            <a:endParaRPr b="0" i="0" sz="4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i="0" lang="es-CL" sz="2800" u="none" cap="none" strike="noStrike">
                <a:solidFill>
                  <a:schemeClr val="dk1"/>
                </a:solidFill>
                <a:latin typeface="Calibri"/>
                <a:ea typeface="Calibri"/>
                <a:cs typeface="Calibri"/>
                <a:sym typeface="Calibri"/>
              </a:rPr>
              <a:t>Mejorar de forma efectiva la comunicación entre apoderados y profesores.</a:t>
            </a:r>
            <a:endParaRPr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4" name="Google Shape;234;g315f9f7d1f3_0_8"/>
          <p:cNvSpPr txBox="1"/>
          <p:nvPr/>
        </p:nvSpPr>
        <p:spPr>
          <a:xfrm>
            <a:off x="9616859" y="3495263"/>
            <a:ext cx="90231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CL" sz="3600">
                <a:solidFill>
                  <a:schemeClr val="dk1"/>
                </a:solidFill>
              </a:rPr>
              <a:t>Limitaciones </a:t>
            </a:r>
            <a:r>
              <a:rPr lang="es-CL" sz="3600">
                <a:solidFill>
                  <a:schemeClr val="dk1"/>
                </a:solidFill>
                <a:latin typeface="Calibri"/>
                <a:ea typeface="Calibri"/>
                <a:cs typeface="Calibri"/>
                <a:sym typeface="Calibri"/>
              </a:rPr>
              <a:t>Del proyecto:</a:t>
            </a:r>
            <a:endParaRPr sz="3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3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Recursos disponibles:</a:t>
            </a:r>
            <a:r>
              <a:rPr b="0" i="0" lang="es-CL" sz="2800" u="none" cap="none" strike="noStrike">
                <a:solidFill>
                  <a:srgbClr val="000000"/>
                </a:solidFill>
                <a:latin typeface="Calibri"/>
                <a:ea typeface="Calibri"/>
                <a:cs typeface="Calibri"/>
                <a:sym typeface="Calibri"/>
              </a:rPr>
              <a:t> El proyecto está limitado por el tiempo y los recursos asignados, lo que puede afectar la incorporación de funcionalidades adicionales o futuras mejoras.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2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s-CL" sz="3600">
                <a:latin typeface="Calibri"/>
                <a:ea typeface="Calibri"/>
                <a:cs typeface="Calibri"/>
                <a:sym typeface="Calibri"/>
              </a:rPr>
              <a:t>Limitaciones del producto: </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Conectividad:</a:t>
            </a:r>
            <a:r>
              <a:rPr b="0" i="0" lang="es-CL" sz="2800" u="none" cap="none" strike="noStrike">
                <a:solidFill>
                  <a:srgbClr val="000000"/>
                </a:solidFill>
                <a:latin typeface="Calibri"/>
                <a:ea typeface="Calibri"/>
                <a:cs typeface="Calibri"/>
                <a:sym typeface="Calibri"/>
              </a:rPr>
              <a:t> Requiere acceso a internet, lo que podría ser un desafío en entornos con conectividad limitada.</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5" name="Google Shape;235;g315f9f7d1f3_0_8"/>
          <p:cNvSpPr txBox="1"/>
          <p:nvPr/>
        </p:nvSpPr>
        <p:spPr>
          <a:xfrm>
            <a:off x="3956050" y="2260855"/>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Alcances y limitaciones del proyecto</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5f9f7d1f3_0_1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Metodología</a:t>
            </a:r>
            <a:endParaRPr/>
          </a:p>
        </p:txBody>
      </p:sp>
      <p:sp>
        <p:nvSpPr>
          <p:cNvPr id="241" name="Google Shape;241;g315f9f7d1f3_0_16"/>
          <p:cNvSpPr txBox="1"/>
          <p:nvPr/>
        </p:nvSpPr>
        <p:spPr>
          <a:xfrm>
            <a:off x="4824375" y="3077850"/>
            <a:ext cx="5397000" cy="15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g315f9f7d1f3_0_16"/>
          <p:cNvSpPr txBox="1"/>
          <p:nvPr/>
        </p:nvSpPr>
        <p:spPr>
          <a:xfrm>
            <a:off x="-50" y="2498925"/>
            <a:ext cx="201042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L" sz="4000" u="none" cap="none" strike="noStrike">
                <a:solidFill>
                  <a:srgbClr val="000000"/>
                </a:solidFill>
                <a:latin typeface="Calibri"/>
                <a:ea typeface="Calibri"/>
                <a:cs typeface="Calibri"/>
                <a:sym typeface="Calibri"/>
              </a:rPr>
              <a:t>Metodología de trabajo para el desarrollo del proyecto</a:t>
            </a:r>
            <a:endParaRPr b="0" i="0" sz="2200" u="none" cap="none" strike="noStrike">
              <a:solidFill>
                <a:srgbClr val="000000"/>
              </a:solidFill>
              <a:latin typeface="Calibri"/>
              <a:ea typeface="Calibri"/>
              <a:cs typeface="Calibri"/>
              <a:sym typeface="Calibri"/>
            </a:endParaRPr>
          </a:p>
        </p:txBody>
      </p:sp>
      <p:pic>
        <p:nvPicPr>
          <p:cNvPr id="243" name="Google Shape;243;g315f9f7d1f3_0_16"/>
          <p:cNvPicPr preferRelativeResize="0"/>
          <p:nvPr/>
        </p:nvPicPr>
        <p:blipFill rotWithShape="1">
          <a:blip r:embed="rId3">
            <a:alphaModFix/>
          </a:blip>
          <a:srcRect b="0" l="0" r="0" t="0"/>
          <a:stretch/>
        </p:blipFill>
        <p:spPr>
          <a:xfrm>
            <a:off x="971900" y="3326028"/>
            <a:ext cx="4914206" cy="4867000"/>
          </a:xfrm>
          <a:prstGeom prst="rect">
            <a:avLst/>
          </a:prstGeom>
          <a:noFill/>
          <a:ln>
            <a:noFill/>
          </a:ln>
        </p:spPr>
      </p:pic>
      <p:pic>
        <p:nvPicPr>
          <p:cNvPr id="244" name="Google Shape;244;g315f9f7d1f3_0_16"/>
          <p:cNvPicPr preferRelativeResize="0"/>
          <p:nvPr/>
        </p:nvPicPr>
        <p:blipFill>
          <a:blip r:embed="rId4">
            <a:alphaModFix/>
          </a:blip>
          <a:stretch>
            <a:fillRect/>
          </a:stretch>
        </p:blipFill>
        <p:spPr>
          <a:xfrm>
            <a:off x="12236499" y="3721225"/>
            <a:ext cx="7465975" cy="4076600"/>
          </a:xfrm>
          <a:prstGeom prst="rect">
            <a:avLst/>
          </a:prstGeom>
          <a:noFill/>
          <a:ln>
            <a:noFill/>
          </a:ln>
        </p:spPr>
      </p:pic>
      <p:pic>
        <p:nvPicPr>
          <p:cNvPr id="245" name="Google Shape;245;g315f9f7d1f3_0_16"/>
          <p:cNvPicPr preferRelativeResize="0"/>
          <p:nvPr/>
        </p:nvPicPr>
        <p:blipFill>
          <a:blip r:embed="rId5">
            <a:alphaModFix/>
          </a:blip>
          <a:stretch>
            <a:fillRect/>
          </a:stretch>
        </p:blipFill>
        <p:spPr>
          <a:xfrm>
            <a:off x="6896187" y="5625250"/>
            <a:ext cx="6311724" cy="452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16a265c946_0_29"/>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Carta Gantt</a:t>
            </a:r>
            <a:endParaRPr/>
          </a:p>
        </p:txBody>
      </p:sp>
      <p:pic>
        <p:nvPicPr>
          <p:cNvPr id="251" name="Google Shape;251;g316a265c946_0_29"/>
          <p:cNvPicPr preferRelativeResize="0"/>
          <p:nvPr/>
        </p:nvPicPr>
        <p:blipFill>
          <a:blip r:embed="rId3">
            <a:alphaModFix/>
          </a:blip>
          <a:stretch>
            <a:fillRect/>
          </a:stretch>
        </p:blipFill>
        <p:spPr>
          <a:xfrm>
            <a:off x="3758225" y="1572500"/>
            <a:ext cx="13765950" cy="955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16a265c946_0_3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s-CL"/>
              <a:t>Vista Física</a:t>
            </a:r>
            <a:endParaRPr/>
          </a:p>
        </p:txBody>
      </p:sp>
      <p:sp>
        <p:nvSpPr>
          <p:cNvPr id="257" name="Google Shape;257;g316a265c946_0_36"/>
          <p:cNvSpPr txBox="1"/>
          <p:nvPr/>
        </p:nvSpPr>
        <p:spPr>
          <a:xfrm>
            <a:off x="4824375" y="3792057"/>
            <a:ext cx="5397000" cy="13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g316a265c946_0_36"/>
          <p:cNvSpPr txBox="1"/>
          <p:nvPr/>
        </p:nvSpPr>
        <p:spPr>
          <a:xfrm>
            <a:off x="85900" y="957225"/>
            <a:ext cx="201042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rgbClr val="000000"/>
                </a:solidFill>
                <a:latin typeface="Calibri"/>
                <a:ea typeface="Calibri"/>
                <a:cs typeface="Calibri"/>
                <a:sym typeface="Calibri"/>
              </a:rPr>
              <a:t>Arquitectura del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9" name="Google Shape;259;g316a265c946_0_36" title="bd y 4+1-vista fisica.drawio.png"/>
          <p:cNvPicPr preferRelativeResize="0"/>
          <p:nvPr/>
        </p:nvPicPr>
        <p:blipFill>
          <a:blip r:embed="rId3">
            <a:alphaModFix/>
          </a:blip>
          <a:stretch>
            <a:fillRect/>
          </a:stretch>
        </p:blipFill>
        <p:spPr>
          <a:xfrm>
            <a:off x="3679675" y="2003447"/>
            <a:ext cx="13681226" cy="829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16a265c946_0_47"/>
          <p:cNvSpPr txBox="1"/>
          <p:nvPr>
            <p:ph idx="1" type="body"/>
          </p:nvPr>
        </p:nvSpPr>
        <p:spPr>
          <a:xfrm>
            <a:off x="77577" y="1092850"/>
            <a:ext cx="5337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Modelo de datos</a:t>
            </a:r>
            <a:endParaRPr/>
          </a:p>
        </p:txBody>
      </p:sp>
      <p:pic>
        <p:nvPicPr>
          <p:cNvPr id="265" name="Google Shape;265;g316a265c946_0_47"/>
          <p:cNvPicPr preferRelativeResize="0"/>
          <p:nvPr/>
        </p:nvPicPr>
        <p:blipFill rotWithShape="1">
          <a:blip r:embed="rId3">
            <a:alphaModFix/>
          </a:blip>
          <a:srcRect b="0" l="1170" r="-1169" t="0"/>
          <a:stretch/>
        </p:blipFill>
        <p:spPr>
          <a:xfrm>
            <a:off x="5083050" y="395300"/>
            <a:ext cx="14629425" cy="996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