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notesMasterIdLst>
    <p:notesMasterId r:id="rId13"/>
  </p:notesMasterIdLst>
  <p:sldIdLst>
    <p:sldId id="258" r:id="rId2"/>
    <p:sldId id="271" r:id="rId3"/>
    <p:sldId id="272" r:id="rId4"/>
    <p:sldId id="273" r:id="rId5"/>
    <p:sldId id="274" r:id="rId6"/>
    <p:sldId id="276" r:id="rId7"/>
    <p:sldId id="280" r:id="rId8"/>
    <p:sldId id="277" r:id="rId9"/>
    <p:sldId id="278" r:id="rId10"/>
    <p:sldId id="279"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ramala, Harshavardhan Reddy" initials="YH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72" d="100"/>
          <a:sy n="72" d="100"/>
        </p:scale>
        <p:origin x="534" y="5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BCE2F2-AD35-46D9-83A6-1F6B4D81DCA5}" type="datetimeFigureOut">
              <a:rPr lang="en-US" smtClean="0"/>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9775F5-D271-40E8-9B58-68A00379FCC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9775F5-D271-40E8-9B58-68A00379FCC9}" type="slidenum">
              <a:rPr lang="en-US" smtClean="0"/>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CF1A1B0-862D-4909-A7DB-D8ADA062DFCA}" type="datetimeFigureOut">
              <a:rPr lang="en-US" smtClean="0"/>
              <a:t>12/9/2021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FAB73BC-B049-4115-A692-8D63A059BFB8}"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179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C235CF-BDA2-4E7E-8BBD-350479985E74}" type="datetimeFigureOut">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237930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C235CF-BDA2-4E7E-8BBD-350479985E74}"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99526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C235CF-BDA2-4E7E-8BBD-350479985E74}"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41857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C235CF-BDA2-4E7E-8BBD-350479985E74}"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307858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C235CF-BDA2-4E7E-8BBD-350479985E74}"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208861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C235CF-BDA2-4E7E-8BBD-350479985E74}"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40707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56144-9CB7-4E3A-B87E-A382F9BE05EF}"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0471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3D55F-46AB-4791-9172-4FA8DD3A6A9C}"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973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26881-8A08-449C-8D73-E5F201F814C1}"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67622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EB5A5E-0C07-4E93-A112-D37B4D166B30}"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4011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1F71C5-DC57-4358-A1EA-30C08AF6E3C5}" type="datetimeFigureOut">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5410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571DBA-DE60-4731-B773-47AAA185C143}" type="datetimeFigureOut">
              <a:rPr lang="en-US" smtClean="0"/>
              <a:t>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027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5960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4A628-C83B-4C66-83F4-1711CE3738FD}" type="datetimeFigureOut">
              <a:rPr lang="en-US" smtClean="0"/>
              <a:t>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4609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88C1D73-9400-43CA-A37F-F9B7D00DE14C}" type="datetimeFigureOut">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7442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8B7711-B905-4633-B4D7-6F3A49A2E7D9}" type="datetimeFigureOut">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58298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C235CF-BDA2-4E7E-8BBD-350479985E74}" type="datetimeFigureOut">
              <a:rPr lang="en-US" smtClean="0"/>
              <a:t>12/9/2021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400596875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83095"/>
            <a:ext cx="12192000" cy="423379"/>
          </a:xfrm>
        </p:spPr>
        <p:txBody>
          <a:bodyPr>
            <a:normAutofit fontScale="90000"/>
          </a:bodyPr>
          <a:lstStyle/>
          <a:p>
            <a:pPr algn="ctr"/>
            <a:r>
              <a:rPr lang="en-US" b="1" i="1" dirty="0">
                <a:solidFill>
                  <a:schemeClr val="accent3">
                    <a:lumMod val="75000"/>
                  </a:schemeClr>
                </a:solidFill>
                <a:latin typeface="Calibri" panose="020F0502020204030204" pitchFamily="34" charset="0"/>
                <a:cs typeface="Calibri" panose="020F0502020204030204" pitchFamily="34" charset="0"/>
              </a:rPr>
              <a:t>TOURISM MANAGEMENT SYSTEM</a:t>
            </a:r>
            <a:endParaRPr lang="en-US" b="1" dirty="0">
              <a:solidFill>
                <a:schemeClr val="accent3">
                  <a:lumMod val="75000"/>
                </a:schemeClr>
              </a:solidFill>
              <a:latin typeface="Calibri" panose="020F0502020204030204" pitchFamily="34" charset="0"/>
              <a:cs typeface="Calibri" panose="020F0502020204030204" pitchFamily="34" charset="0"/>
            </a:endParaRPr>
          </a:p>
        </p:txBody>
      </p:sp>
      <p:sp>
        <p:nvSpPr>
          <p:cNvPr id="4" name="Content Placeholder 3"/>
          <p:cNvSpPr>
            <a:spLocks noGrp="1"/>
          </p:cNvSpPr>
          <p:nvPr>
            <p:ph sz="half" idx="4294967295"/>
          </p:nvPr>
        </p:nvSpPr>
        <p:spPr>
          <a:xfrm>
            <a:off x="6173788" y="1006475"/>
            <a:ext cx="6018212" cy="5726113"/>
          </a:xfrm>
        </p:spPr>
        <p:txBody>
          <a:bodyPr>
            <a:normAutofit/>
          </a:bodyPr>
          <a:lstStyle/>
          <a:p>
            <a:pPr marL="0" indent="0">
              <a:buNone/>
            </a:pPr>
            <a:r>
              <a:rPr lang="en-US"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			</a:t>
            </a:r>
            <a:r>
              <a:rPr lang="en-US" sz="2000"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		Ajay Kumar </a:t>
            </a:r>
            <a:r>
              <a:rPr lang="en-US" sz="2000" b="1" dirty="0" err="1">
                <a:effectLst>
                  <a:glow rad="38100">
                    <a:schemeClr val="bg1">
                      <a:lumMod val="50000"/>
                      <a:lumOff val="50000"/>
                      <a:alpha val="20000"/>
                    </a:schemeClr>
                  </a:glow>
                </a:effectLst>
                <a:latin typeface="Calibri" panose="020F0502020204030204" pitchFamily="34" charset="0"/>
                <a:cs typeface="Calibri" panose="020F0502020204030204" pitchFamily="34" charset="0"/>
              </a:rPr>
              <a:t>Chavvakula</a:t>
            </a:r>
            <a:endParaRPr lang="en-US" sz="2000" b="1" dirty="0">
              <a:effectLst>
                <a:glow rad="38100">
                  <a:schemeClr val="bg1">
                    <a:lumMod val="50000"/>
                    <a:lumOff val="50000"/>
                    <a:alpha val="20000"/>
                  </a:schemeClr>
                </a:glow>
              </a:effectLst>
              <a:latin typeface="Calibri" panose="020F0502020204030204" pitchFamily="34" charset="0"/>
              <a:cs typeface="Calibri" panose="020F0502020204030204" pitchFamily="34" charset="0"/>
            </a:endParaRPr>
          </a:p>
          <a:p>
            <a:pPr marL="0" indent="0">
              <a:buNone/>
            </a:pPr>
            <a:r>
              <a:rPr lang="en-US" sz="2000"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				</a:t>
            </a:r>
            <a:r>
              <a:rPr lang="en-US" sz="1600" b="1" dirty="0">
                <a:solidFill>
                  <a:schemeClr val="tx2">
                    <a:lumMod val="75000"/>
                    <a:lumOff val="25000"/>
                  </a:schemeClr>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Service </a:t>
            </a:r>
            <a:r>
              <a:rPr lang="en-US" sz="1600" b="1" dirty="0" err="1">
                <a:solidFill>
                  <a:schemeClr val="tx2">
                    <a:lumMod val="75000"/>
                    <a:lumOff val="25000"/>
                  </a:schemeClr>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interation</a:t>
            </a:r>
            <a:r>
              <a:rPr lang="en-US" sz="1600" b="1" dirty="0">
                <a:solidFill>
                  <a:schemeClr val="tx2">
                    <a:lumMod val="75000"/>
                    <a:lumOff val="25000"/>
                  </a:schemeClr>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 and Development</a:t>
            </a:r>
          </a:p>
          <a:p>
            <a:endParaRPr lang="en-US" sz="2000" b="1" dirty="0">
              <a:effectLst>
                <a:glow rad="38100">
                  <a:schemeClr val="bg1">
                    <a:lumMod val="50000"/>
                    <a:lumOff val="50000"/>
                    <a:alpha val="20000"/>
                  </a:schemeClr>
                </a:glow>
              </a:effectLst>
              <a:latin typeface="Calibri" panose="020F0502020204030204" pitchFamily="34" charset="0"/>
              <a:cs typeface="Calibri" panose="020F0502020204030204" pitchFamily="34" charset="0"/>
            </a:endParaRPr>
          </a:p>
          <a:p>
            <a:pPr marL="0" indent="0">
              <a:buNone/>
            </a:pPr>
            <a:r>
              <a:rPr lang="en-US" sz="2000"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					</a:t>
            </a:r>
            <a:r>
              <a:rPr lang="en-US" sz="2000" b="1" dirty="0" err="1">
                <a:effectLst>
                  <a:glow rad="38100">
                    <a:schemeClr val="bg1">
                      <a:lumMod val="50000"/>
                      <a:lumOff val="50000"/>
                      <a:alpha val="20000"/>
                    </a:schemeClr>
                  </a:glow>
                </a:effectLst>
                <a:latin typeface="Calibri" panose="020F0502020204030204" pitchFamily="34" charset="0"/>
                <a:cs typeface="Calibri" panose="020F0502020204030204" pitchFamily="34" charset="0"/>
              </a:rPr>
              <a:t>Vadde</a:t>
            </a:r>
            <a:r>
              <a:rPr lang="en-US" sz="2000"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 </a:t>
            </a:r>
            <a:r>
              <a:rPr lang="en-US" sz="2000" b="1" dirty="0" err="1">
                <a:effectLst>
                  <a:glow rad="38100">
                    <a:schemeClr val="bg1">
                      <a:lumMod val="50000"/>
                      <a:lumOff val="50000"/>
                      <a:alpha val="20000"/>
                    </a:schemeClr>
                  </a:glow>
                </a:effectLst>
                <a:latin typeface="Calibri" panose="020F0502020204030204" pitchFamily="34" charset="0"/>
                <a:cs typeface="Calibri" panose="020F0502020204030204" pitchFamily="34" charset="0"/>
              </a:rPr>
              <a:t>Narendarnath</a:t>
            </a:r>
            <a:r>
              <a:rPr lang="en-US" sz="2000"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 Sai</a:t>
            </a:r>
          </a:p>
          <a:p>
            <a:pPr marL="0" indent="0">
              <a:buNone/>
            </a:pPr>
            <a:r>
              <a:rPr lang="en-US" sz="2000"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				</a:t>
            </a:r>
            <a:r>
              <a:rPr lang="en-US" sz="1600" b="1" dirty="0">
                <a:solidFill>
                  <a:schemeClr val="tx2">
                    <a:lumMod val="75000"/>
                    <a:lumOff val="25000"/>
                  </a:schemeClr>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Database and schema Development</a:t>
            </a:r>
          </a:p>
          <a:p>
            <a:pPr marL="0" indent="0">
              <a:buNone/>
            </a:pPr>
            <a:endParaRPr lang="en-US" sz="2000" b="1" dirty="0">
              <a:effectLst>
                <a:glow rad="38100">
                  <a:schemeClr val="bg1">
                    <a:lumMod val="50000"/>
                    <a:lumOff val="50000"/>
                    <a:alpha val="20000"/>
                  </a:schemeClr>
                </a:glow>
              </a:effectLst>
              <a:latin typeface="Calibri" panose="020F0502020204030204" pitchFamily="34" charset="0"/>
              <a:cs typeface="Calibri" panose="020F0502020204030204" pitchFamily="34" charset="0"/>
            </a:endParaRPr>
          </a:p>
          <a:p>
            <a:pPr marL="0" indent="0">
              <a:buNone/>
            </a:pPr>
            <a:r>
              <a:rPr lang="en-US" sz="2000"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 				Harshavardhan Reddy Yaramala</a:t>
            </a:r>
          </a:p>
          <a:p>
            <a:pPr marL="1828800" lvl="4" indent="0">
              <a:buNone/>
            </a:pPr>
            <a:r>
              <a:rPr lang="en-US" sz="2000"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		</a:t>
            </a:r>
            <a:r>
              <a:rPr lang="en-US" sz="1600" b="1" dirty="0">
                <a:solidFill>
                  <a:schemeClr val="tx2">
                    <a:lumMod val="75000"/>
                    <a:lumOff val="25000"/>
                  </a:schemeClr>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Web Development</a:t>
            </a:r>
          </a:p>
          <a:p>
            <a:endParaRPr lang="en-US" sz="1600" b="1" dirty="0">
              <a:effectLst>
                <a:glow rad="38100">
                  <a:schemeClr val="bg1">
                    <a:lumMod val="50000"/>
                    <a:lumOff val="50000"/>
                    <a:alpha val="20000"/>
                  </a:schemeClr>
                </a:glow>
              </a:effectLst>
              <a:latin typeface="Calibri" panose="020F0502020204030204" pitchFamily="34" charset="0"/>
              <a:cs typeface="Calibri" panose="020F0502020204030204" pitchFamily="34" charset="0"/>
            </a:endParaRPr>
          </a:p>
          <a:p>
            <a:pPr marL="0" indent="0">
              <a:buNone/>
            </a:pPr>
            <a:r>
              <a:rPr lang="en-US" sz="2000"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						Pranay </a:t>
            </a:r>
            <a:r>
              <a:rPr lang="en-US" sz="2000" b="1" dirty="0" err="1">
                <a:effectLst>
                  <a:glow rad="38100">
                    <a:schemeClr val="bg1">
                      <a:lumMod val="50000"/>
                      <a:lumOff val="50000"/>
                      <a:alpha val="20000"/>
                    </a:schemeClr>
                  </a:glow>
                </a:effectLst>
                <a:latin typeface="Calibri" panose="020F0502020204030204" pitchFamily="34" charset="0"/>
                <a:cs typeface="Calibri" panose="020F0502020204030204" pitchFamily="34" charset="0"/>
              </a:rPr>
              <a:t>Vatte</a:t>
            </a:r>
            <a:endParaRPr lang="en-US" sz="2000" b="1" dirty="0">
              <a:effectLst>
                <a:glow rad="38100">
                  <a:schemeClr val="bg1">
                    <a:lumMod val="50000"/>
                    <a:lumOff val="50000"/>
                    <a:alpha val="20000"/>
                  </a:schemeClr>
                </a:glow>
              </a:effectLst>
              <a:latin typeface="Calibri" panose="020F0502020204030204" pitchFamily="34" charset="0"/>
              <a:cs typeface="Calibri" panose="020F0502020204030204" pitchFamily="34" charset="0"/>
            </a:endParaRPr>
          </a:p>
          <a:p>
            <a:pPr marL="2286000" lvl="5" indent="0">
              <a:buNone/>
            </a:pPr>
            <a:r>
              <a:rPr lang="en-US" sz="1600" b="1" dirty="0">
                <a:solidFill>
                  <a:schemeClr val="tx2">
                    <a:lumMod val="75000"/>
                    <a:lumOff val="25000"/>
                  </a:schemeClr>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Cloud backend and development</a:t>
            </a:r>
          </a:p>
        </p:txBody>
      </p:sp>
      <p:sp>
        <p:nvSpPr>
          <p:cNvPr id="3" name="Content Placeholder 2"/>
          <p:cNvSpPr>
            <a:spLocks noGrp="1"/>
          </p:cNvSpPr>
          <p:nvPr>
            <p:ph sz="half" idx="4294967295"/>
          </p:nvPr>
        </p:nvSpPr>
        <p:spPr>
          <a:xfrm>
            <a:off x="648335" y="1371679"/>
            <a:ext cx="6018213" cy="5851525"/>
          </a:xfrm>
        </p:spPr>
        <p:txBody>
          <a:bodyPr/>
          <a:lstStyle/>
          <a:p>
            <a:pPr marL="1828800" lvl="4" indent="0">
              <a:buNone/>
            </a:pPr>
            <a:endParaRPr lang="en-US" sz="1800" b="1" dirty="0">
              <a:latin typeface="Calibri" panose="020F0502020204030204" pitchFamily="34" charset="0"/>
              <a:cs typeface="Calibri" panose="020F0502020204030204" pitchFamily="34" charset="0"/>
            </a:endParaRPr>
          </a:p>
          <a:p>
            <a:endParaRPr lang="en-US" sz="2400" b="1" dirty="0">
              <a:latin typeface="Calibri" panose="020F0502020204030204" pitchFamily="34" charset="0"/>
              <a:cs typeface="Calibri" panose="020F0502020204030204" pitchFamily="34" charset="0"/>
            </a:endParaRPr>
          </a:p>
          <a:p>
            <a:pPr marL="0" indent="0">
              <a:buNone/>
            </a:pPr>
            <a:r>
              <a:rPr lang="en-US" sz="2400" b="1" dirty="0">
                <a:latin typeface="Calibri" panose="020F0502020204030204" pitchFamily="34" charset="0"/>
                <a:cs typeface="Calibri" panose="020F0502020204030204" pitchFamily="34" charset="0"/>
              </a:rPr>
              <a:t>				</a:t>
            </a:r>
            <a:r>
              <a:rPr lang="en-US" sz="2400" b="1" dirty="0">
                <a:solidFill>
                  <a:schemeClr val="accent6"/>
                </a:solidFill>
                <a:latin typeface="Calibri" panose="020F0502020204030204" pitchFamily="34" charset="0"/>
                <a:cs typeface="Calibri" panose="020F0502020204030204" pitchFamily="34" charset="0"/>
              </a:rPr>
              <a:t>Target Market</a:t>
            </a:r>
          </a:p>
          <a:p>
            <a:pPr marL="0" indent="0">
              <a:buNone/>
            </a:pPr>
            <a:r>
              <a:rPr lang="en-US" sz="2400" b="1" dirty="0">
                <a:latin typeface="Calibri" panose="020F0502020204030204" pitchFamily="34" charset="0"/>
                <a:cs typeface="Calibri" panose="020F0502020204030204" pitchFamily="34" charset="0"/>
              </a:rPr>
              <a:t>			</a:t>
            </a:r>
          </a:p>
          <a:p>
            <a:pPr>
              <a:buClr>
                <a:schemeClr val="accent6"/>
              </a:buClr>
              <a:buFont typeface="Wingdings" panose="05000000000000000000" pitchFamily="2" charset="2"/>
              <a:buChar char="q"/>
            </a:pPr>
            <a:r>
              <a:rPr lang="en-US" sz="1800" b="1" dirty="0">
                <a:latin typeface="Calibri" panose="020F0502020204030204" pitchFamily="34" charset="0"/>
                <a:cs typeface="Calibri" panose="020F0502020204030204" pitchFamily="34" charset="0"/>
              </a:rPr>
              <a:t>Tourist agency for saving customer details</a:t>
            </a:r>
            <a:endParaRPr lang="en-US" sz="1600" b="1" dirty="0">
              <a:latin typeface="Calibri" panose="020F0502020204030204" pitchFamily="34" charset="0"/>
              <a:cs typeface="Calibri" panose="020F0502020204030204" pitchFamily="34" charset="0"/>
            </a:endParaRPr>
          </a:p>
          <a:p>
            <a:pPr>
              <a:buClr>
                <a:schemeClr val="accent6"/>
              </a:buClr>
              <a:buFont typeface="Wingdings" panose="05000000000000000000" pitchFamily="2" charset="2"/>
              <a:buChar char="q"/>
            </a:pPr>
            <a:r>
              <a:rPr lang="en-US" sz="1800" b="1" dirty="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sym typeface="+mn-ea"/>
              </a:rPr>
              <a:t>Planning trip (group/single)</a:t>
            </a:r>
            <a:endParaRPr lang="en-US" sz="1800" b="1" dirty="0">
              <a:latin typeface="Calibri" panose="020F0502020204030204" pitchFamily="34" charset="0"/>
              <a:cs typeface="Calibri" panose="020F0502020204030204" pitchFamily="34" charset="0"/>
            </a:endParaRPr>
          </a:p>
          <a:p>
            <a:pPr>
              <a:buClr>
                <a:schemeClr val="accent6"/>
              </a:buClr>
              <a:buFont typeface="Wingdings" panose="05000000000000000000" pitchFamily="2" charset="2"/>
              <a:buChar char="q"/>
            </a:pPr>
            <a:r>
              <a:rPr lang="en-US" sz="1800" b="1" dirty="0">
                <a:latin typeface="Calibri" panose="020F0502020204030204" pitchFamily="34" charset="0"/>
                <a:cs typeface="Calibri" panose="020F0502020204030204" pitchFamily="34" charset="0"/>
              </a:rPr>
              <a:t>Workspace for managing the cost of the trip</a:t>
            </a:r>
          </a:p>
          <a:p>
            <a:pPr>
              <a:buClr>
                <a:schemeClr val="accent6"/>
              </a:buClr>
              <a:buFont typeface="Wingdings" panose="05000000000000000000" pitchFamily="2" charset="2"/>
              <a:buChar char="q"/>
            </a:pPr>
            <a:r>
              <a:rPr lang="en-US" sz="1800" b="1" dirty="0">
                <a:latin typeface="Calibri" panose="020F0502020204030204" pitchFamily="34" charset="0"/>
                <a:cs typeface="Calibri" panose="020F0502020204030204" pitchFamily="34" charset="0"/>
              </a:rPr>
              <a:t>who are looking for managing the whole trip together</a:t>
            </a:r>
          </a:p>
          <a:p>
            <a:pPr>
              <a:buClr>
                <a:schemeClr val="accent6"/>
              </a:buClr>
              <a:buFont typeface="Wingdings" panose="05000000000000000000" pitchFamily="2" charset="2"/>
              <a:buChar char="q"/>
            </a:pPr>
            <a:r>
              <a:rPr lang="en-US" sz="1800" b="1" dirty="0">
                <a:latin typeface="Calibri" panose="020F0502020204030204" pitchFamily="34" charset="0"/>
                <a:cs typeface="Calibri" panose="020F0502020204030204" pitchFamily="34" charset="0"/>
              </a:rPr>
              <a:t>Distributed web base application can integrate agencies of different location to manage easily by providing services for customers at different locations of various cites.</a:t>
            </a:r>
          </a:p>
          <a:p>
            <a:pPr marL="0" indent="0">
              <a:buNone/>
            </a:pPr>
            <a:endParaRPr lang="en-US" sz="2400" b="1" dirty="0">
              <a:latin typeface="Calibri" panose="020F0502020204030204" pitchFamily="34" charset="0"/>
              <a:cs typeface="Calibri" panose="020F0502020204030204" pitchFamily="34" charset="0"/>
            </a:endParaRPr>
          </a:p>
          <a:p>
            <a:endParaRPr lang="en-US" sz="2400"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p:txBody>
      </p:sp>
      <p:pic>
        <p:nvPicPr>
          <p:cNvPr id="12" name="Picture 11"/>
          <p:cNvPicPr>
            <a:picLocks noChangeAspect="1"/>
          </p:cNvPicPr>
          <p:nvPr/>
        </p:nvPicPr>
        <p:blipFill>
          <a:blip r:embed="rId3"/>
          <a:stretch>
            <a:fillRect/>
          </a:stretch>
        </p:blipFill>
        <p:spPr>
          <a:xfrm>
            <a:off x="6837101" y="3572323"/>
            <a:ext cx="729576" cy="953797"/>
          </a:xfrm>
          <a:prstGeom prst="rect">
            <a:avLst/>
          </a:prstGeom>
        </p:spPr>
      </p:pic>
      <p:pic>
        <p:nvPicPr>
          <p:cNvPr id="13" name="Picture 12"/>
          <p:cNvPicPr>
            <a:picLocks noChangeAspect="1"/>
          </p:cNvPicPr>
          <p:nvPr/>
        </p:nvPicPr>
        <p:blipFill>
          <a:blip r:embed="rId4"/>
          <a:stretch>
            <a:fillRect/>
          </a:stretch>
        </p:blipFill>
        <p:spPr>
          <a:xfrm>
            <a:off x="6837101" y="2264782"/>
            <a:ext cx="729576" cy="953797"/>
          </a:xfrm>
          <a:prstGeom prst="rect">
            <a:avLst/>
          </a:prstGeom>
        </p:spPr>
      </p:pic>
      <p:pic>
        <p:nvPicPr>
          <p:cNvPr id="15" name="Picture 14"/>
          <p:cNvPicPr>
            <a:picLocks noChangeAspect="1"/>
          </p:cNvPicPr>
          <p:nvPr/>
        </p:nvPicPr>
        <p:blipFill rotWithShape="1">
          <a:blip r:embed="rId5"/>
          <a:srcRect l="15961"/>
          <a:stretch>
            <a:fillRect/>
          </a:stretch>
        </p:blipFill>
        <p:spPr>
          <a:xfrm rot="5400000">
            <a:off x="6719190" y="5004040"/>
            <a:ext cx="965395" cy="729577"/>
          </a:xfrm>
          <a:prstGeom prst="rect">
            <a:avLst/>
          </a:prstGeom>
        </p:spPr>
      </p:pic>
      <p:pic>
        <p:nvPicPr>
          <p:cNvPr id="16" name="Picture 15"/>
          <p:cNvPicPr>
            <a:picLocks noChangeAspect="1"/>
          </p:cNvPicPr>
          <p:nvPr/>
        </p:nvPicPr>
        <p:blipFill>
          <a:blip r:embed="rId6"/>
          <a:stretch>
            <a:fillRect/>
          </a:stretch>
        </p:blipFill>
        <p:spPr>
          <a:xfrm>
            <a:off x="-1" y="0"/>
            <a:ext cx="1590261" cy="788584"/>
          </a:xfrm>
          <a:prstGeom prst="rect">
            <a:avLst/>
          </a:prstGeom>
        </p:spPr>
      </p:pic>
      <p:pic>
        <p:nvPicPr>
          <p:cNvPr id="20" name="Picture 19"/>
          <p:cNvPicPr>
            <a:picLocks noChangeAspect="1"/>
          </p:cNvPicPr>
          <p:nvPr/>
        </p:nvPicPr>
        <p:blipFill>
          <a:blip r:embed="rId7"/>
          <a:stretch>
            <a:fillRect/>
          </a:stretch>
        </p:blipFill>
        <p:spPr>
          <a:xfrm>
            <a:off x="846099" y="1716871"/>
            <a:ext cx="1404731" cy="1360782"/>
          </a:xfrm>
          <a:prstGeom prst="rect">
            <a:avLst/>
          </a:prstGeom>
        </p:spPr>
      </p:pic>
      <p:pic>
        <p:nvPicPr>
          <p:cNvPr id="6" name="Picture 5">
            <a:extLst>
              <a:ext uri="{FF2B5EF4-FFF2-40B4-BE49-F238E27FC236}">
                <a16:creationId xmlns:a16="http://schemas.microsoft.com/office/drawing/2014/main" id="{36FD209B-C017-4085-B8DD-C3D9FD8EEF36}"/>
              </a:ext>
            </a:extLst>
          </p:cNvPr>
          <p:cNvPicPr>
            <a:picLocks noChangeAspect="1"/>
          </p:cNvPicPr>
          <p:nvPr/>
        </p:nvPicPr>
        <p:blipFill>
          <a:blip r:embed="rId8"/>
          <a:stretch>
            <a:fillRect/>
          </a:stretch>
        </p:blipFill>
        <p:spPr>
          <a:xfrm>
            <a:off x="6864312" y="1020777"/>
            <a:ext cx="729575" cy="9537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AAFFB8-79DA-46B9-8D98-3FFA61B8A70B}"/>
              </a:ext>
            </a:extLst>
          </p:cNvPr>
          <p:cNvSpPr/>
          <p:nvPr/>
        </p:nvSpPr>
        <p:spPr>
          <a:xfrm>
            <a:off x="3339822" y="572957"/>
            <a:ext cx="5073440" cy="584775"/>
          </a:xfrm>
          <a:prstGeom prst="rect">
            <a:avLst/>
          </a:prstGeom>
        </p:spPr>
        <p:txBody>
          <a:bodyPr wrap="none">
            <a:spAutoFit/>
          </a:bodyPr>
          <a:lstStyle/>
          <a:p>
            <a:r>
              <a:rPr lang="en-US" dirty="0"/>
              <a:t> </a:t>
            </a:r>
            <a:r>
              <a:rPr lang="en-US" sz="3200" dirty="0">
                <a:latin typeface="Calibri" panose="020F0502020204030204" pitchFamily="34" charset="0"/>
                <a:cs typeface="Calibri" panose="020F0502020204030204" pitchFamily="34" charset="0"/>
              </a:rPr>
              <a:t>PLAN FOR IMPLEMENTATION</a:t>
            </a:r>
          </a:p>
        </p:txBody>
      </p:sp>
      <p:sp>
        <p:nvSpPr>
          <p:cNvPr id="3" name="Rectangle 2">
            <a:extLst>
              <a:ext uri="{FF2B5EF4-FFF2-40B4-BE49-F238E27FC236}">
                <a16:creationId xmlns:a16="http://schemas.microsoft.com/office/drawing/2014/main" id="{36DAE9F4-725B-4593-949F-C8A1A8601229}"/>
              </a:ext>
            </a:extLst>
          </p:cNvPr>
          <p:cNvSpPr/>
          <p:nvPr/>
        </p:nvSpPr>
        <p:spPr>
          <a:xfrm>
            <a:off x="1023640" y="1608306"/>
            <a:ext cx="7007178" cy="3416320"/>
          </a:xfrm>
          <a:prstGeom prst="rect">
            <a:avLst/>
          </a:prstGeom>
        </p:spPr>
        <p:txBody>
          <a:bodyPr wrap="square">
            <a:spAutoFit/>
          </a:bodyPr>
          <a:lstStyle/>
          <a:p>
            <a:pPr marL="285750" indent="-285750">
              <a:buClr>
                <a:schemeClr val="accent1"/>
              </a:buClr>
              <a:buFont typeface="Wingdings" panose="05000000000000000000" pitchFamily="2" charset="2"/>
              <a:buChar char="v"/>
            </a:pPr>
            <a:r>
              <a:rPr lang="en-US" i="1" dirty="0">
                <a:latin typeface="Calibri" panose="020F0502020204030204" pitchFamily="34" charset="0"/>
                <a:cs typeface="Calibri" panose="020F0502020204030204" pitchFamily="34" charset="0"/>
              </a:rPr>
              <a:t>People see holidays as a necessity and not as luxury in the present scenario.</a:t>
            </a:r>
          </a:p>
          <a:p>
            <a:pPr marL="285750" indent="-285750">
              <a:buClr>
                <a:schemeClr val="accent1"/>
              </a:buClr>
              <a:buFont typeface="Wingdings" panose="05000000000000000000" pitchFamily="2" charset="2"/>
              <a:buChar char="v"/>
            </a:pPr>
            <a:r>
              <a:rPr lang="en-US" i="1" dirty="0">
                <a:latin typeface="Calibri" panose="020F0502020204030204" pitchFamily="34" charset="0"/>
                <a:cs typeface="Calibri" panose="020F0502020204030204" pitchFamily="34" charset="0"/>
              </a:rPr>
              <a:t>Introduce cost-effective monitoring programmers to measure the condition, performance and impact of tourism.</a:t>
            </a:r>
          </a:p>
          <a:p>
            <a:pPr marL="285750" indent="-285750">
              <a:buClr>
                <a:schemeClr val="accent1"/>
              </a:buClr>
              <a:buFont typeface="Wingdings" panose="05000000000000000000" pitchFamily="2" charset="2"/>
              <a:buChar char="v"/>
            </a:pPr>
            <a:endParaRPr lang="en-US" i="1" dirty="0">
              <a:latin typeface="Calibri" panose="020F0502020204030204" pitchFamily="34" charset="0"/>
              <a:cs typeface="Calibri" panose="020F0502020204030204" pitchFamily="34" charset="0"/>
            </a:endParaRPr>
          </a:p>
          <a:p>
            <a:pPr marL="285750" indent="-285750">
              <a:buClr>
                <a:schemeClr val="accent1"/>
              </a:buClr>
              <a:buFont typeface="Wingdings" panose="05000000000000000000" pitchFamily="2" charset="2"/>
              <a:buChar char="v"/>
            </a:pPr>
            <a:r>
              <a:rPr lang="en-US" i="1" dirty="0">
                <a:latin typeface="Calibri" panose="020F0502020204030204" pitchFamily="34" charset="0"/>
                <a:cs typeface="Calibri" panose="020F0502020204030204" pitchFamily="34" charset="0"/>
              </a:rPr>
              <a:t>Any system developed must not have a high demand on the available technical resources. This will lead to high demands on the available technical resources. </a:t>
            </a:r>
          </a:p>
          <a:p>
            <a:pPr marL="285750" indent="-285750">
              <a:buClr>
                <a:schemeClr val="accent1"/>
              </a:buClr>
              <a:buFont typeface="Wingdings" panose="05000000000000000000" pitchFamily="2" charset="2"/>
              <a:buChar char="v"/>
            </a:pPr>
            <a:endParaRPr lang="en-US" i="1" dirty="0">
              <a:latin typeface="Calibri" panose="020F0502020204030204" pitchFamily="34" charset="0"/>
              <a:cs typeface="Calibri" panose="020F0502020204030204" pitchFamily="34" charset="0"/>
            </a:endParaRPr>
          </a:p>
          <a:p>
            <a:pPr marL="285750" indent="-285750">
              <a:buClr>
                <a:schemeClr val="accent1"/>
              </a:buClr>
              <a:buFont typeface="Wingdings" panose="05000000000000000000" pitchFamily="2" charset="2"/>
              <a:buChar char="v"/>
            </a:pPr>
            <a:r>
              <a:rPr lang="en-US" i="1" dirty="0">
                <a:latin typeface="Calibri" panose="020F0502020204030204" pitchFamily="34" charset="0"/>
                <a:cs typeface="Calibri" panose="020F0502020204030204" pitchFamily="34" charset="0"/>
              </a:rPr>
              <a:t>This will lead to high demands being placed on the client. The developed system must have a modest requirement, as only minimal or null changes are required for implementing this system.</a:t>
            </a:r>
          </a:p>
        </p:txBody>
      </p:sp>
      <p:pic>
        <p:nvPicPr>
          <p:cNvPr id="4" name="Picture 3">
            <a:extLst>
              <a:ext uri="{FF2B5EF4-FFF2-40B4-BE49-F238E27FC236}">
                <a16:creationId xmlns:a16="http://schemas.microsoft.com/office/drawing/2014/main" id="{E308F672-9B72-4B68-8837-7C5F14C75CB9}"/>
              </a:ext>
            </a:extLst>
          </p:cNvPr>
          <p:cNvPicPr>
            <a:picLocks noChangeAspect="1"/>
          </p:cNvPicPr>
          <p:nvPr/>
        </p:nvPicPr>
        <p:blipFill>
          <a:blip r:embed="rId2"/>
          <a:stretch>
            <a:fillRect/>
          </a:stretch>
        </p:blipFill>
        <p:spPr>
          <a:xfrm>
            <a:off x="7739269" y="2721363"/>
            <a:ext cx="3766932" cy="3766932"/>
          </a:xfrm>
          <a:prstGeom prst="rect">
            <a:avLst/>
          </a:prstGeom>
        </p:spPr>
      </p:pic>
    </p:spTree>
    <p:extLst>
      <p:ext uri="{BB962C8B-B14F-4D97-AF65-F5344CB8AC3E}">
        <p14:creationId xmlns:p14="http://schemas.microsoft.com/office/powerpoint/2010/main" val="3644221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9A300E-420E-4427-83A8-82348B6C5FEF}"/>
              </a:ext>
            </a:extLst>
          </p:cNvPr>
          <p:cNvSpPr>
            <a:spLocks noGrp="1"/>
          </p:cNvSpPr>
          <p:nvPr>
            <p:ph type="title"/>
          </p:nvPr>
        </p:nvSpPr>
        <p:spPr>
          <a:xfrm>
            <a:off x="2836985" y="609599"/>
            <a:ext cx="5345723" cy="5275385"/>
          </a:xfrm>
        </p:spPr>
        <p:txBody>
          <a:bodyPr>
            <a:normAutofit/>
          </a:bodyPr>
          <a:lstStyle/>
          <a:p>
            <a:r>
              <a:rPr lang="en-US" sz="6600" b="1" i="1" dirty="0">
                <a:latin typeface="Algerian" panose="04020705040A02060702" pitchFamily="82" charset="0"/>
              </a:rPr>
              <a:t>THANK YOU</a:t>
            </a:r>
          </a:p>
        </p:txBody>
      </p:sp>
    </p:spTree>
    <p:extLst>
      <p:ext uri="{BB962C8B-B14F-4D97-AF65-F5344CB8AC3E}">
        <p14:creationId xmlns:p14="http://schemas.microsoft.com/office/powerpoint/2010/main" val="169383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C3E102-A9ED-4BED-8F2A-F959AB0C1AC7}"/>
              </a:ext>
            </a:extLst>
          </p:cNvPr>
          <p:cNvSpPr/>
          <p:nvPr/>
        </p:nvSpPr>
        <p:spPr>
          <a:xfrm>
            <a:off x="2173357" y="660160"/>
            <a:ext cx="7924799" cy="584775"/>
          </a:xfrm>
          <a:prstGeom prst="rect">
            <a:avLst/>
          </a:prstGeom>
        </p:spPr>
        <p:txBody>
          <a:bodyPr wrap="square">
            <a:spAutoFit/>
          </a:bodyPr>
          <a:lstStyle/>
          <a:p>
            <a:r>
              <a:rPr lang="en-US" dirty="0"/>
              <a:t>                                </a:t>
            </a:r>
            <a:r>
              <a:rPr lang="en-US" sz="3200" dirty="0"/>
              <a:t> </a:t>
            </a:r>
            <a:r>
              <a:rPr lang="en-US" sz="3200" dirty="0">
                <a:latin typeface="Calibri" panose="020F0502020204030204" pitchFamily="34" charset="0"/>
                <a:cs typeface="Calibri" panose="020F0502020204030204" pitchFamily="34" charset="0"/>
              </a:rPr>
              <a:t>PAIN POINTS</a:t>
            </a:r>
          </a:p>
        </p:txBody>
      </p:sp>
      <p:sp>
        <p:nvSpPr>
          <p:cNvPr id="3" name="Rectangle 2">
            <a:extLst>
              <a:ext uri="{FF2B5EF4-FFF2-40B4-BE49-F238E27FC236}">
                <a16:creationId xmlns:a16="http://schemas.microsoft.com/office/drawing/2014/main" id="{1D637AA6-BF99-40C8-941B-5EEFD7355C3E}"/>
              </a:ext>
            </a:extLst>
          </p:cNvPr>
          <p:cNvSpPr/>
          <p:nvPr/>
        </p:nvSpPr>
        <p:spPr>
          <a:xfrm>
            <a:off x="782168" y="1242487"/>
            <a:ext cx="10985763" cy="4801314"/>
          </a:xfrm>
          <a:prstGeom prst="rect">
            <a:avLst/>
          </a:prstGeom>
        </p:spPr>
        <p:txBody>
          <a:bodyPr wrap="square">
            <a:spAutoFit/>
          </a:bodyPr>
          <a:lstStyle/>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8F9E6902-15A1-4846-A4DA-6813ABC5BA10}"/>
              </a:ext>
            </a:extLst>
          </p:cNvPr>
          <p:cNvSpPr/>
          <p:nvPr/>
        </p:nvSpPr>
        <p:spPr>
          <a:xfrm>
            <a:off x="1192840" y="1242487"/>
            <a:ext cx="10363055" cy="4278094"/>
          </a:xfrm>
          <a:prstGeom prst="rect">
            <a:avLst/>
          </a:prstGeom>
        </p:spPr>
        <p:txBody>
          <a:bodyPr wrap="square">
            <a:spAutoFit/>
          </a:bodyPr>
          <a:lstStyle/>
          <a:p>
            <a:pPr marL="285750" indent="-285750">
              <a:buClr>
                <a:schemeClr val="accent1"/>
              </a:buClr>
              <a:buFont typeface="Wingdings" panose="05000000000000000000" pitchFamily="2" charset="2"/>
              <a:buChar char="v"/>
            </a:pPr>
            <a:r>
              <a:rPr lang="en-US" sz="1600" i="1" dirty="0">
                <a:latin typeface="Calibri" panose="020F0502020204030204" pitchFamily="34" charset="0"/>
                <a:cs typeface="Calibri" panose="020F0502020204030204" pitchFamily="34" charset="0"/>
              </a:rPr>
              <a:t>The ticket window on holidays is under pressure(queuing to buy tickets)</a:t>
            </a:r>
          </a:p>
          <a:p>
            <a:pPr marL="285750" indent="-285750">
              <a:buClr>
                <a:schemeClr val="accent1"/>
              </a:buClr>
              <a:buFont typeface="Wingdings" panose="05000000000000000000" pitchFamily="2" charset="2"/>
              <a:buChar char="v"/>
            </a:pPr>
            <a:endParaRPr lang="en-US" sz="1600" i="1" dirty="0">
              <a:latin typeface="Calibri" panose="020F0502020204030204" pitchFamily="34" charset="0"/>
              <a:cs typeface="Calibri" panose="020F0502020204030204" pitchFamily="34" charset="0"/>
            </a:endParaRPr>
          </a:p>
          <a:p>
            <a:pPr marL="285750" indent="-285750">
              <a:buClr>
                <a:schemeClr val="accent1"/>
              </a:buClr>
              <a:buFont typeface="Wingdings" panose="05000000000000000000" pitchFamily="2" charset="2"/>
              <a:buChar char="v"/>
            </a:pPr>
            <a:endParaRPr lang="en-US" sz="1600" i="1" dirty="0">
              <a:latin typeface="Calibri" panose="020F0502020204030204" pitchFamily="34" charset="0"/>
              <a:cs typeface="Calibri" panose="020F0502020204030204" pitchFamily="34" charset="0"/>
            </a:endParaRPr>
          </a:p>
          <a:p>
            <a:pPr marL="285750" indent="-285750">
              <a:buClr>
                <a:schemeClr val="accent1"/>
              </a:buClr>
              <a:buFont typeface="Wingdings" panose="05000000000000000000" pitchFamily="2" charset="2"/>
              <a:buChar char="v"/>
            </a:pPr>
            <a:r>
              <a:rPr lang="en-US" sz="1600" i="1" dirty="0">
                <a:latin typeface="Calibri" panose="020F0502020204030204" pitchFamily="34" charset="0"/>
                <a:cs typeface="Calibri" panose="020F0502020204030204" pitchFamily="34" charset="0"/>
              </a:rPr>
              <a:t>High cost of online operation and promotion</a:t>
            </a:r>
          </a:p>
          <a:p>
            <a:pPr marL="285750" indent="-285750">
              <a:buClr>
                <a:schemeClr val="accent1"/>
              </a:buClr>
              <a:buFont typeface="Wingdings" panose="05000000000000000000" pitchFamily="2" charset="2"/>
              <a:buChar char="v"/>
            </a:pPr>
            <a:endParaRPr lang="en-US" sz="1600" i="1" dirty="0">
              <a:latin typeface="Calibri" panose="020F0502020204030204" pitchFamily="34" charset="0"/>
              <a:cs typeface="Calibri" panose="020F0502020204030204" pitchFamily="34" charset="0"/>
            </a:endParaRPr>
          </a:p>
          <a:p>
            <a:pPr marL="285750" indent="-285750">
              <a:buClr>
                <a:schemeClr val="accent1"/>
              </a:buClr>
              <a:buFont typeface="Wingdings" panose="05000000000000000000" pitchFamily="2" charset="2"/>
              <a:buChar char="v"/>
            </a:pPr>
            <a:endParaRPr lang="en-US" sz="1600" i="1" dirty="0">
              <a:latin typeface="Calibri" panose="020F0502020204030204" pitchFamily="34" charset="0"/>
              <a:cs typeface="Calibri" panose="020F0502020204030204" pitchFamily="34" charset="0"/>
            </a:endParaRPr>
          </a:p>
          <a:p>
            <a:pPr marL="285750" indent="-285750">
              <a:buClr>
                <a:schemeClr val="accent1"/>
              </a:buClr>
              <a:buFont typeface="Wingdings" panose="05000000000000000000" pitchFamily="2" charset="2"/>
              <a:buChar char="v"/>
            </a:pPr>
            <a:r>
              <a:rPr lang="en-US" sz="1600" i="1" dirty="0">
                <a:latin typeface="Calibri" panose="020F0502020204030204" pitchFamily="34" charset="0"/>
                <a:cs typeface="Calibri" panose="020F0502020204030204" pitchFamily="34" charset="0"/>
              </a:rPr>
              <a:t>Unable to collect travel information</a:t>
            </a:r>
          </a:p>
          <a:p>
            <a:pPr marL="285750" indent="-285750">
              <a:buClr>
                <a:schemeClr val="accent1"/>
              </a:buClr>
              <a:buFont typeface="Wingdings" panose="05000000000000000000" pitchFamily="2" charset="2"/>
              <a:buChar char="v"/>
            </a:pPr>
            <a:endParaRPr lang="en-US" sz="1600" i="1" dirty="0">
              <a:latin typeface="Calibri" panose="020F0502020204030204" pitchFamily="34" charset="0"/>
              <a:cs typeface="Calibri" panose="020F0502020204030204" pitchFamily="34" charset="0"/>
            </a:endParaRPr>
          </a:p>
          <a:p>
            <a:pPr marL="285750" indent="-285750">
              <a:buClr>
                <a:schemeClr val="accent1"/>
              </a:buClr>
              <a:buFont typeface="Wingdings" panose="05000000000000000000" pitchFamily="2" charset="2"/>
              <a:buChar char="v"/>
            </a:pPr>
            <a:r>
              <a:rPr lang="en-US" sz="1600" i="1" dirty="0">
                <a:latin typeface="Calibri" panose="020F0502020204030204" pitchFamily="34" charset="0"/>
                <a:cs typeface="Calibri" panose="020F0502020204030204" pitchFamily="34" charset="0"/>
              </a:rPr>
              <a:t> </a:t>
            </a:r>
          </a:p>
          <a:p>
            <a:pPr marL="285750" indent="-285750">
              <a:buClr>
                <a:schemeClr val="accent1"/>
              </a:buClr>
              <a:buFont typeface="Wingdings" panose="05000000000000000000" pitchFamily="2" charset="2"/>
              <a:buChar char="v"/>
            </a:pPr>
            <a:r>
              <a:rPr lang="en-US" sz="1600" i="1" dirty="0">
                <a:latin typeface="Calibri" panose="020F0502020204030204" pitchFamily="34" charset="0"/>
                <a:cs typeface="Calibri" panose="020F0502020204030204" pitchFamily="34" charset="0"/>
              </a:rPr>
              <a:t>Some guides run rampant</a:t>
            </a:r>
          </a:p>
          <a:p>
            <a:pPr marL="285750" indent="-285750">
              <a:buClr>
                <a:schemeClr val="accent1"/>
              </a:buClr>
              <a:buFont typeface="Wingdings" panose="05000000000000000000" pitchFamily="2" charset="2"/>
              <a:buChar char="v"/>
            </a:pPr>
            <a:endParaRPr lang="en-US" sz="1600" i="1" dirty="0">
              <a:latin typeface="Calibri" panose="020F0502020204030204" pitchFamily="34" charset="0"/>
              <a:cs typeface="Calibri" panose="020F0502020204030204" pitchFamily="34" charset="0"/>
            </a:endParaRPr>
          </a:p>
          <a:p>
            <a:pPr marL="285750" indent="-285750">
              <a:buClr>
                <a:schemeClr val="accent1"/>
              </a:buClr>
              <a:buFont typeface="Wingdings" panose="05000000000000000000" pitchFamily="2" charset="2"/>
              <a:buChar char="v"/>
            </a:pPr>
            <a:endParaRPr lang="en-US" sz="1600" i="1" dirty="0">
              <a:latin typeface="Calibri" panose="020F0502020204030204" pitchFamily="34" charset="0"/>
              <a:cs typeface="Calibri" panose="020F0502020204030204" pitchFamily="34" charset="0"/>
            </a:endParaRPr>
          </a:p>
          <a:p>
            <a:pPr marL="285750" indent="-285750">
              <a:buClr>
                <a:schemeClr val="accent1"/>
              </a:buClr>
              <a:buFont typeface="Wingdings" panose="05000000000000000000" pitchFamily="2" charset="2"/>
              <a:buChar char="v"/>
            </a:pPr>
            <a:r>
              <a:rPr lang="en-US" sz="1600" i="1" dirty="0">
                <a:latin typeface="Calibri" panose="020F0502020204030204" pitchFamily="34" charset="0"/>
                <a:cs typeface="Calibri" panose="020F0502020204030204" pitchFamily="34" charset="0"/>
              </a:rPr>
              <a:t>Difficulty to stay in touch with people in the  office for managing tour (offline)</a:t>
            </a:r>
          </a:p>
          <a:p>
            <a:pPr marL="285750" indent="-285750">
              <a:buClr>
                <a:schemeClr val="accent1"/>
              </a:buClr>
              <a:buFont typeface="Wingdings" panose="05000000000000000000" pitchFamily="2" charset="2"/>
              <a:buChar char="v"/>
            </a:pPr>
            <a:endParaRPr lang="en-US" sz="1600" i="1" dirty="0">
              <a:latin typeface="Calibri" panose="020F0502020204030204" pitchFamily="34" charset="0"/>
              <a:cs typeface="Calibri" panose="020F0502020204030204" pitchFamily="34" charset="0"/>
            </a:endParaRPr>
          </a:p>
          <a:p>
            <a:pPr marL="285750" indent="-285750">
              <a:buClr>
                <a:schemeClr val="accent1"/>
              </a:buClr>
              <a:buFont typeface="Wingdings" panose="05000000000000000000" pitchFamily="2" charset="2"/>
              <a:buChar char="v"/>
            </a:pPr>
            <a:endParaRPr lang="en-US" sz="1600" i="1" dirty="0">
              <a:latin typeface="Calibri" panose="020F0502020204030204" pitchFamily="34" charset="0"/>
              <a:cs typeface="Calibri" panose="020F0502020204030204" pitchFamily="34" charset="0"/>
            </a:endParaRPr>
          </a:p>
          <a:p>
            <a:pPr marL="285750" indent="-285750">
              <a:buClr>
                <a:schemeClr val="accent1"/>
              </a:buClr>
              <a:buFont typeface="Wingdings" panose="05000000000000000000" pitchFamily="2" charset="2"/>
              <a:buChar char="v"/>
            </a:pPr>
            <a:r>
              <a:rPr lang="en-US" sz="1600" i="1" dirty="0">
                <a:latin typeface="Calibri" panose="020F0502020204030204" pitchFamily="34" charset="0"/>
                <a:cs typeface="Calibri" panose="020F0502020204030204" pitchFamily="34" charset="0"/>
              </a:rPr>
              <a:t>Need to search travelling information , accommodation  and food in different sectors makes disappointment to manage the tour </a:t>
            </a:r>
          </a:p>
        </p:txBody>
      </p:sp>
      <p:pic>
        <p:nvPicPr>
          <p:cNvPr id="6" name="Picture 5">
            <a:extLst>
              <a:ext uri="{FF2B5EF4-FFF2-40B4-BE49-F238E27FC236}">
                <a16:creationId xmlns:a16="http://schemas.microsoft.com/office/drawing/2014/main" id="{EB5683B4-FE23-4544-98CF-F62FF8CE8D5A}"/>
              </a:ext>
            </a:extLst>
          </p:cNvPr>
          <p:cNvPicPr>
            <a:picLocks noChangeAspect="1"/>
          </p:cNvPicPr>
          <p:nvPr/>
        </p:nvPicPr>
        <p:blipFill>
          <a:blip r:embed="rId2"/>
          <a:stretch>
            <a:fillRect/>
          </a:stretch>
        </p:blipFill>
        <p:spPr>
          <a:xfrm>
            <a:off x="7407965" y="1620492"/>
            <a:ext cx="3591195" cy="2580447"/>
          </a:xfrm>
          <a:prstGeom prst="rect">
            <a:avLst/>
          </a:prstGeom>
        </p:spPr>
      </p:pic>
    </p:spTree>
    <p:extLst>
      <p:ext uri="{BB962C8B-B14F-4D97-AF65-F5344CB8AC3E}">
        <p14:creationId xmlns:p14="http://schemas.microsoft.com/office/powerpoint/2010/main" val="2415573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249280-711C-4D5C-981D-778F3DCEC1AF}"/>
              </a:ext>
            </a:extLst>
          </p:cNvPr>
          <p:cNvSpPr/>
          <p:nvPr/>
        </p:nvSpPr>
        <p:spPr>
          <a:xfrm>
            <a:off x="510363" y="510364"/>
            <a:ext cx="11015330" cy="6678751"/>
          </a:xfrm>
          <a:prstGeom prst="rect">
            <a:avLst/>
          </a:prstGeom>
        </p:spPr>
        <p:txBody>
          <a:bodyPr wrap="square">
            <a:spAutoFit/>
          </a:bodyPr>
          <a:lstStyle/>
          <a:p>
            <a:pPr algn="ctr"/>
            <a:r>
              <a:rPr lang="en-US" sz="3200" dirty="0">
                <a:latin typeface="Calibri" panose="020F0502020204030204" pitchFamily="34" charset="0"/>
                <a:cs typeface="Calibri" panose="020F0502020204030204" pitchFamily="34" charset="0"/>
              </a:rPr>
              <a:t> HOW TO SATISFY PAIN POINTS </a:t>
            </a:r>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0" name="Text Placeholder 9">
            <a:extLst>
              <a:ext uri="{FF2B5EF4-FFF2-40B4-BE49-F238E27FC236}">
                <a16:creationId xmlns:a16="http://schemas.microsoft.com/office/drawing/2014/main" id="{25156A10-C04F-479C-AD52-9BE42999AE02}"/>
              </a:ext>
            </a:extLst>
          </p:cNvPr>
          <p:cNvSpPr>
            <a:spLocks noGrp="1"/>
          </p:cNvSpPr>
          <p:nvPr>
            <p:ph type="body" sz="half" idx="2"/>
          </p:nvPr>
        </p:nvSpPr>
        <p:spPr>
          <a:xfrm>
            <a:off x="1295399" y="1205948"/>
            <a:ext cx="6241816" cy="4610652"/>
          </a:xfrm>
        </p:spPr>
        <p:txBody>
          <a:bodyPr>
            <a:normAutofit/>
          </a:bodyPr>
          <a:lstStyle/>
          <a:p>
            <a:r>
              <a:rPr lang="en-US" b="1" i="1" u="sng" dirty="0">
                <a:latin typeface="Calisto MT" panose="02040603050505030304" pitchFamily="18" charset="0"/>
              </a:rPr>
              <a:t>RESOLVING CUSTOMER COMPLAINTS </a:t>
            </a:r>
          </a:p>
          <a:p>
            <a:pPr marL="285750" indent="-285750" algn="l">
              <a:buFont typeface="Wingdings" panose="05000000000000000000" pitchFamily="2" charset="2"/>
              <a:buChar char="v"/>
            </a:pPr>
            <a:endParaRPr lang="en-US" i="1" dirty="0"/>
          </a:p>
          <a:p>
            <a:pPr marL="285750" indent="-285750" algn="l">
              <a:buFont typeface="Wingdings" panose="05000000000000000000" pitchFamily="2" charset="2"/>
              <a:buChar char="v"/>
            </a:pPr>
            <a:r>
              <a:rPr lang="en-US" i="1" dirty="0">
                <a:latin typeface="Calibri" panose="020F0502020204030204" pitchFamily="34" charset="0"/>
                <a:cs typeface="Calibri" panose="020F0502020204030204" pitchFamily="34" charset="0"/>
              </a:rPr>
              <a:t> To have effective complaint resolution , managers must empower frontline service employers .</a:t>
            </a:r>
          </a:p>
          <a:p>
            <a:pPr marL="285750" indent="-285750" algn="l">
              <a:buFont typeface="Wingdings" panose="05000000000000000000" pitchFamily="2" charset="2"/>
              <a:buChar char="v"/>
            </a:pPr>
            <a:r>
              <a:rPr lang="en-US" i="1" dirty="0">
                <a:latin typeface="Calibri" panose="020F0502020204030204" pitchFamily="34" charset="0"/>
                <a:cs typeface="Calibri" panose="020F0502020204030204" pitchFamily="34" charset="0"/>
              </a:rPr>
              <a:t> to give them authority responsibility and incentives they need to recognize , care about and tend to customer needs to Resolving customer complaints is a critical component of customer retention.</a:t>
            </a:r>
          </a:p>
          <a:p>
            <a:pPr marL="285750" indent="-285750" algn="l">
              <a:buFont typeface="Wingdings" panose="05000000000000000000" pitchFamily="2" charset="2"/>
              <a:buChar char="v"/>
            </a:pPr>
            <a:r>
              <a:rPr lang="en-US" i="1" dirty="0">
                <a:latin typeface="Calibri" panose="020F0502020204030204" pitchFamily="34" charset="0"/>
                <a:cs typeface="Calibri" panose="020F0502020204030204" pitchFamily="34" charset="0"/>
              </a:rPr>
              <a:t>     A study by the technical research programs institute found that if a customer has a major complaint ,91 percent  will not buy from you again, but if it was resolved quickly 82 percent of those customers will return.</a:t>
            </a:r>
          </a:p>
          <a:p>
            <a:pPr algn="just"/>
            <a:endParaRPr lang="en-US" dirty="0"/>
          </a:p>
        </p:txBody>
      </p:sp>
      <p:pic>
        <p:nvPicPr>
          <p:cNvPr id="16" name="Picture Placeholder 15">
            <a:extLst>
              <a:ext uri="{FF2B5EF4-FFF2-40B4-BE49-F238E27FC236}">
                <a16:creationId xmlns:a16="http://schemas.microsoft.com/office/drawing/2014/main" id="{405CDB16-258B-421D-8F94-8FEAAD9F28B2}"/>
              </a:ext>
            </a:extLst>
          </p:cNvPr>
          <p:cNvPicPr>
            <a:picLocks noGrp="1" noChangeAspect="1"/>
          </p:cNvPicPr>
          <p:nvPr>
            <p:ph type="pic" idx="1"/>
          </p:nvPr>
        </p:nvPicPr>
        <p:blipFill>
          <a:blip r:embed="rId2"/>
          <a:srcRect l="17602" r="17602"/>
          <a:stretch>
            <a:fillRect/>
          </a:stretch>
        </p:blipFill>
        <p:spPr>
          <a:xfrm>
            <a:off x="7667897" y="1205948"/>
            <a:ext cx="3490281" cy="4610652"/>
          </a:xfrm>
          <a:prstGeom prst="roundRect">
            <a:avLst>
              <a:gd name="adj" fmla="val 16842"/>
            </a:avLst>
          </a:prstGeom>
        </p:spPr>
      </p:pic>
    </p:spTree>
    <p:extLst>
      <p:ext uri="{BB962C8B-B14F-4D97-AF65-F5344CB8AC3E}">
        <p14:creationId xmlns:p14="http://schemas.microsoft.com/office/powerpoint/2010/main" val="1003309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7B5CE0-46B6-4600-8860-83C552DF5CA1}"/>
              </a:ext>
            </a:extLst>
          </p:cNvPr>
          <p:cNvSpPr/>
          <p:nvPr/>
        </p:nvSpPr>
        <p:spPr>
          <a:xfrm>
            <a:off x="986661" y="671254"/>
            <a:ext cx="10432706" cy="5570756"/>
          </a:xfrm>
          <a:prstGeom prst="rect">
            <a:avLst/>
          </a:prstGeom>
        </p:spPr>
        <p:txBody>
          <a:bodyPr wrap="square">
            <a:spAutoFit/>
          </a:bodyPr>
          <a:lstStyle/>
          <a:p>
            <a:pPr algn="ctr"/>
            <a:r>
              <a:rPr lang="en-US" dirty="0"/>
              <a:t> </a:t>
            </a:r>
            <a:r>
              <a:rPr lang="en-US" sz="3200" dirty="0">
                <a:latin typeface="Calibri" panose="020F0502020204030204" pitchFamily="34" charset="0"/>
                <a:cs typeface="Calibri" panose="020F0502020204030204" pitchFamily="34" charset="0"/>
              </a:rPr>
              <a:t>KEY WINNING FEATUERS</a:t>
            </a:r>
          </a:p>
          <a:p>
            <a:r>
              <a:rPr lang="en-US" b="1" i="1" u="sng" dirty="0">
                <a:latin typeface="Californian FB" panose="0207040306080B030204" pitchFamily="18" charset="0"/>
                <a:cs typeface="Calibri" panose="020F0502020204030204" pitchFamily="34" charset="0"/>
              </a:rPr>
              <a:t>TRAVELLING INFORMATION </a:t>
            </a:r>
          </a:p>
          <a:p>
            <a:pPr marL="285750" indent="-285750">
              <a:buClr>
                <a:schemeClr val="accent1"/>
              </a:buClr>
              <a:buFont typeface="Wingdings" panose="05000000000000000000" pitchFamily="2" charset="2"/>
              <a:buChar char="v"/>
            </a:pPr>
            <a:r>
              <a:rPr lang="en-US" dirty="0">
                <a:latin typeface="Calibri" panose="020F0502020204030204" pitchFamily="34" charset="0"/>
                <a:cs typeface="Calibri" panose="020F0502020204030204" pitchFamily="34" charset="0"/>
              </a:rPr>
              <a:t>It can save the whole travelling information that helps to maintain a good register in online and it also available all the time wen you need to check it out.</a:t>
            </a:r>
          </a:p>
          <a:p>
            <a:pPr marL="285750" indent="-285750">
              <a:buClr>
                <a:schemeClr val="accent1"/>
              </a:buClr>
              <a:buFont typeface="Wingdings" panose="05000000000000000000" pitchFamily="2" charset="2"/>
              <a:buChar char="v"/>
            </a:pPr>
            <a:endParaRPr lang="en-US" dirty="0">
              <a:latin typeface="Calibri" panose="020F0502020204030204" pitchFamily="34" charset="0"/>
              <a:cs typeface="Calibri" panose="020F0502020204030204" pitchFamily="34" charset="0"/>
            </a:endParaRPr>
          </a:p>
          <a:p>
            <a:r>
              <a:rPr lang="en-US" b="1" i="1" u="sng" dirty="0">
                <a:latin typeface="Californian FB" panose="0207040306080B030204" pitchFamily="18" charset="0"/>
                <a:cs typeface="Calibri" panose="020F0502020204030204" pitchFamily="34" charset="0"/>
              </a:rPr>
              <a:t>MANAGING THE LOCATION </a:t>
            </a:r>
          </a:p>
          <a:p>
            <a:pPr marL="285750" indent="-285750">
              <a:buClr>
                <a:schemeClr val="accent1"/>
              </a:buClr>
              <a:buFont typeface="Wingdings" panose="05000000000000000000" pitchFamily="2" charset="2"/>
              <a:buChar char="v"/>
            </a:pPr>
            <a:r>
              <a:rPr lang="en-US" dirty="0">
                <a:latin typeface="Calibri" panose="020F0502020204030204" pitchFamily="34" charset="0"/>
                <a:cs typeface="Calibri" panose="020F0502020204030204" pitchFamily="34" charset="0"/>
              </a:rPr>
              <a:t>There is no need to be in the queue for buying  tickets of surrounding places wherever you go ,you just need to add the surrounding locations to the  primary location and your allowed to buy tickets online.</a:t>
            </a:r>
          </a:p>
          <a:p>
            <a:endParaRPr lang="en-US" dirty="0">
              <a:latin typeface="Calibri" panose="020F0502020204030204" pitchFamily="34" charset="0"/>
              <a:cs typeface="Calibri" panose="020F0502020204030204" pitchFamily="34" charset="0"/>
            </a:endParaRPr>
          </a:p>
          <a:p>
            <a:r>
              <a:rPr lang="en-US" b="1" i="1" u="sng" dirty="0">
                <a:latin typeface="Californian FB" panose="0207040306080B030204" pitchFamily="18" charset="0"/>
                <a:cs typeface="Calibri" panose="020F0502020204030204" pitchFamily="34" charset="0"/>
              </a:rPr>
              <a:t>BOOKING HOTEL AND FOOD</a:t>
            </a:r>
          </a:p>
          <a:p>
            <a:pPr marL="285750" indent="-285750">
              <a:buClr>
                <a:schemeClr val="accent1"/>
              </a:buClr>
              <a:buFont typeface="Wingdings" panose="05000000000000000000" pitchFamily="2" charset="2"/>
              <a:buChar char="v"/>
            </a:pPr>
            <a:r>
              <a:rPr lang="en-US" dirty="0">
                <a:latin typeface="Calibri" panose="020F0502020204030204" pitchFamily="34" charset="0"/>
                <a:cs typeface="Calibri" panose="020F0502020204030204" pitchFamily="34" charset="0"/>
              </a:rPr>
              <a:t>Once your booking done for the tour ,it allows you to book hotels and food online .</a:t>
            </a:r>
          </a:p>
          <a:p>
            <a:endParaRPr lang="en-US" dirty="0">
              <a:latin typeface="Calibri" panose="020F0502020204030204" pitchFamily="34" charset="0"/>
              <a:cs typeface="Calibri" panose="020F0502020204030204" pitchFamily="34" charset="0"/>
            </a:endParaRPr>
          </a:p>
          <a:p>
            <a:r>
              <a:rPr lang="en-US" b="1" i="1" u="sng" dirty="0">
                <a:latin typeface="Californian FB" panose="0207040306080B030204" pitchFamily="18" charset="0"/>
                <a:cs typeface="Calibri" panose="020F0502020204030204" pitchFamily="34" charset="0"/>
              </a:rPr>
              <a:t>BOOKING VEHICLE</a:t>
            </a:r>
          </a:p>
          <a:p>
            <a:pPr marL="285750" indent="-285750">
              <a:buClr>
                <a:schemeClr val="accent1"/>
              </a:buClr>
              <a:buFont typeface="Wingdings" panose="05000000000000000000" pitchFamily="2" charset="2"/>
              <a:buChar char="v"/>
            </a:pPr>
            <a:r>
              <a:rPr lang="en-US" dirty="0">
                <a:latin typeface="Calibri" panose="020F0502020204030204" pitchFamily="34" charset="0"/>
                <a:cs typeface="Calibri" panose="020F0502020204030204" pitchFamily="34" charset="0"/>
              </a:rPr>
              <a:t>Booking vehicle is the most expensive thing in real time when your going to tour in offline ,so this management system overcomes this issue and solved with showing from the lowest fares to book vehicle and the fares are depends on the vehicle you  choose.</a:t>
            </a:r>
          </a:p>
          <a:p>
            <a:r>
              <a:rPr lang="en-US" b="1" i="1" u="sng" dirty="0">
                <a:latin typeface="Californian FB" panose="0207040306080B030204" pitchFamily="18" charset="0"/>
                <a:cs typeface="Calibri" panose="020F0502020204030204" pitchFamily="34" charset="0"/>
              </a:rPr>
              <a:t>SECURITY</a:t>
            </a:r>
          </a:p>
          <a:p>
            <a:pPr marL="285750" indent="-285750">
              <a:buClr>
                <a:schemeClr val="accent1"/>
              </a:buClr>
              <a:buFont typeface="Wingdings" panose="05000000000000000000" pitchFamily="2" charset="2"/>
              <a:buChar char="v"/>
            </a:pPr>
            <a:r>
              <a:rPr lang="en-US" dirty="0">
                <a:latin typeface="Calibri" panose="020F0502020204030204" pitchFamily="34" charset="0"/>
                <a:cs typeface="Calibri" panose="020F0502020204030204" pitchFamily="34" charset="0"/>
              </a:rPr>
              <a:t>It is mandatory that everyone should register and have user id and password to book the tour so it is secured. </a:t>
            </a:r>
          </a:p>
        </p:txBody>
      </p:sp>
    </p:spTree>
    <p:extLst>
      <p:ext uri="{BB962C8B-B14F-4D97-AF65-F5344CB8AC3E}">
        <p14:creationId xmlns:p14="http://schemas.microsoft.com/office/powerpoint/2010/main" val="1217289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63917-EDA2-43FE-A56F-7114AD6A3435}"/>
              </a:ext>
            </a:extLst>
          </p:cNvPr>
          <p:cNvSpPr/>
          <p:nvPr/>
        </p:nvSpPr>
        <p:spPr>
          <a:xfrm>
            <a:off x="840246" y="725986"/>
            <a:ext cx="10447347" cy="4462760"/>
          </a:xfrm>
          <a:prstGeom prst="rect">
            <a:avLst/>
          </a:prstGeom>
        </p:spPr>
        <p:txBody>
          <a:bodyPr wrap="square">
            <a:spAutoFit/>
          </a:bodyPr>
          <a:lstStyle/>
          <a:p>
            <a:pPr algn="ctr"/>
            <a:r>
              <a:rPr lang="en-US" dirty="0"/>
              <a:t>    </a:t>
            </a:r>
            <a:r>
              <a:rPr lang="en-US" sz="3200" dirty="0">
                <a:latin typeface="Calibri" panose="020F0502020204030204" pitchFamily="34" charset="0"/>
                <a:cs typeface="Calibri" panose="020F0502020204030204" pitchFamily="34" charset="0"/>
              </a:rPr>
              <a:t>CAPABILITIES</a:t>
            </a:r>
          </a:p>
          <a:p>
            <a:endParaRPr lang="en-US" dirty="0"/>
          </a:p>
          <a:p>
            <a:endParaRPr lang="en-US" dirty="0"/>
          </a:p>
          <a:p>
            <a:pPr marL="342900" indent="-342900">
              <a:buAutoNum type="arabicPeriod"/>
            </a:pPr>
            <a:r>
              <a:rPr lang="en-US" i="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a:t>
            </a:r>
            <a:r>
              <a:rPr lang="en-US" i="1" dirty="0">
                <a:latin typeface="Cambria" panose="02040503050406030204" pitchFamily="18" charset="0"/>
                <a:ea typeface="Cambria" panose="02040503050406030204" pitchFamily="18" charset="0"/>
                <a:cs typeface="Calibri" panose="020F0502020204030204" pitchFamily="34" charset="0"/>
              </a:rPr>
              <a:t>ravelling information shows all the travelling information </a:t>
            </a:r>
            <a:r>
              <a:rPr lang="en-US" i="1" dirty="0" err="1">
                <a:latin typeface="Cambria" panose="02040503050406030204" pitchFamily="18" charset="0"/>
                <a:ea typeface="Cambria" panose="02040503050406030204" pitchFamily="18" charset="0"/>
                <a:cs typeface="Calibri" panose="020F0502020204030204" pitchFamily="34" charset="0"/>
              </a:rPr>
              <a:t>i.e</a:t>
            </a:r>
            <a:r>
              <a:rPr lang="en-US" i="1" dirty="0">
                <a:latin typeface="Cambria" panose="02040503050406030204" pitchFamily="18" charset="0"/>
                <a:ea typeface="Cambria" panose="02040503050406030204" pitchFamily="18" charset="0"/>
                <a:cs typeface="Calibri" panose="020F0502020204030204" pitchFamily="34" charset="0"/>
              </a:rPr>
              <a:t>; records.</a:t>
            </a:r>
          </a:p>
          <a:p>
            <a:pPr marL="342900" indent="-342900">
              <a:buAutoNum type="arabicPeriod"/>
            </a:pPr>
            <a:endParaRPr lang="en-US" i="1" dirty="0">
              <a:latin typeface="Cambria" panose="02040503050406030204" pitchFamily="18" charset="0"/>
              <a:ea typeface="Cambria" panose="02040503050406030204" pitchFamily="18" charset="0"/>
              <a:cs typeface="Calibri" panose="020F0502020204030204" pitchFamily="34" charset="0"/>
            </a:endParaRPr>
          </a:p>
          <a:p>
            <a:pPr marL="342900" indent="-342900">
              <a:buAutoNum type="arabicPeriod"/>
            </a:pPr>
            <a:r>
              <a:rPr lang="en-US" i="1" dirty="0">
                <a:latin typeface="Cambria" panose="02040503050406030204" pitchFamily="18" charset="0"/>
                <a:ea typeface="Cambria" panose="02040503050406030204" pitchFamily="18" charset="0"/>
                <a:cs typeface="Calibri" panose="020F0502020204030204" pitchFamily="34" charset="0"/>
              </a:rPr>
              <a:t>Managing location by adding surrounding places to the particular location and with images and description </a:t>
            </a:r>
            <a:r>
              <a:rPr lang="en-US" i="1" dirty="0" err="1">
                <a:latin typeface="Cambria" panose="02040503050406030204" pitchFamily="18" charset="0"/>
                <a:ea typeface="Cambria" panose="02040503050406030204" pitchFamily="18" charset="0"/>
                <a:cs typeface="Calibri" panose="020F0502020204030204" pitchFamily="34" charset="0"/>
              </a:rPr>
              <a:t>i.e</a:t>
            </a:r>
            <a:r>
              <a:rPr lang="en-US" i="1" dirty="0">
                <a:latin typeface="Cambria" panose="02040503050406030204" pitchFamily="18" charset="0"/>
                <a:ea typeface="Cambria" panose="02040503050406030204" pitchFamily="18" charset="0"/>
                <a:cs typeface="Calibri" panose="020F0502020204030204" pitchFamily="34" charset="0"/>
              </a:rPr>
              <a:t>; history.</a:t>
            </a:r>
          </a:p>
          <a:p>
            <a:pPr marL="342900" indent="-342900">
              <a:buAutoNum type="arabicPeriod"/>
            </a:pPr>
            <a:endParaRPr lang="en-US" i="1" dirty="0">
              <a:latin typeface="Cambria" panose="02040503050406030204" pitchFamily="18" charset="0"/>
              <a:ea typeface="Cambria" panose="02040503050406030204" pitchFamily="18" charset="0"/>
              <a:cs typeface="Calibri" panose="020F0502020204030204" pitchFamily="34" charset="0"/>
            </a:endParaRPr>
          </a:p>
          <a:p>
            <a:pPr marL="342900" indent="-342900">
              <a:buAutoNum type="arabicPeriod"/>
            </a:pPr>
            <a:r>
              <a:rPr lang="en-US" i="1" dirty="0">
                <a:latin typeface="Cambria" panose="02040503050406030204" pitchFamily="18" charset="0"/>
                <a:ea typeface="Cambria" panose="02040503050406030204" pitchFamily="18" charset="0"/>
                <a:cs typeface="Calibri" panose="020F0502020204030204" pitchFamily="34" charset="0"/>
              </a:rPr>
              <a:t>Booking hotel and food is giving you the easy way to finish your trip along with tourism tickets.</a:t>
            </a:r>
          </a:p>
          <a:p>
            <a:pPr marL="342900" indent="-342900">
              <a:buAutoNum type="arabicPeriod"/>
            </a:pPr>
            <a:endParaRPr lang="en-US" i="1" dirty="0">
              <a:latin typeface="Cambria" panose="02040503050406030204" pitchFamily="18" charset="0"/>
              <a:ea typeface="Cambria" panose="02040503050406030204" pitchFamily="18" charset="0"/>
              <a:cs typeface="Calibri" panose="020F0502020204030204" pitchFamily="34" charset="0"/>
            </a:endParaRPr>
          </a:p>
          <a:p>
            <a:pPr marL="342900" indent="-342900">
              <a:buAutoNum type="arabicPeriod"/>
            </a:pPr>
            <a:r>
              <a:rPr lang="en-US" i="1" dirty="0">
                <a:latin typeface="Cambria" panose="02040503050406030204" pitchFamily="18" charset="0"/>
                <a:ea typeface="Cambria" panose="02040503050406030204" pitchFamily="18" charset="0"/>
                <a:cs typeface="Calibri" panose="020F0502020204030204" pitchFamily="34" charset="0"/>
              </a:rPr>
              <a:t>Booking vehicle is the most challenging task to reach the location , so this feature allows you to book the vehicle with in the package.</a:t>
            </a:r>
          </a:p>
          <a:p>
            <a:pPr marL="342900" indent="-342900">
              <a:buAutoNum type="arabicPeriod"/>
            </a:pPr>
            <a:endParaRPr lang="en-US" i="1" dirty="0">
              <a:latin typeface="Cambria" panose="02040503050406030204" pitchFamily="18" charset="0"/>
              <a:ea typeface="Cambria" panose="02040503050406030204" pitchFamily="18" charset="0"/>
              <a:cs typeface="Calibri" panose="020F0502020204030204" pitchFamily="34" charset="0"/>
            </a:endParaRPr>
          </a:p>
          <a:p>
            <a:pPr marL="342900" indent="-342900">
              <a:buAutoNum type="arabicPeriod"/>
            </a:pPr>
            <a:r>
              <a:rPr lang="en-US" i="1" dirty="0">
                <a:latin typeface="Cambria" panose="02040503050406030204" pitchFamily="18" charset="0"/>
                <a:ea typeface="Cambria" panose="02040503050406030204" pitchFamily="18" charset="0"/>
                <a:cs typeface="Calibri" panose="020F0502020204030204" pitchFamily="34" charset="0"/>
              </a:rPr>
              <a:t>Security which means all the tickets and codes will be transferred to your mail and mobile after confirmation.</a:t>
            </a:r>
          </a:p>
        </p:txBody>
      </p:sp>
    </p:spTree>
    <p:extLst>
      <p:ext uri="{BB962C8B-B14F-4D97-AF65-F5344CB8AC3E}">
        <p14:creationId xmlns:p14="http://schemas.microsoft.com/office/powerpoint/2010/main" val="4216965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EB3539-ED9A-45B7-82C9-BDFB29CBF5D5}"/>
              </a:ext>
            </a:extLst>
          </p:cNvPr>
          <p:cNvSpPr/>
          <p:nvPr/>
        </p:nvSpPr>
        <p:spPr>
          <a:xfrm>
            <a:off x="2877726" y="638972"/>
            <a:ext cx="6072047" cy="1077218"/>
          </a:xfrm>
          <a:prstGeom prst="rect">
            <a:avLst/>
          </a:prstGeom>
        </p:spPr>
        <p:txBody>
          <a:bodyPr wrap="none">
            <a:spAutoFit/>
          </a:bodyPr>
          <a:lstStyle/>
          <a:p>
            <a:r>
              <a:rPr lang="en-US" sz="3200" dirty="0">
                <a:latin typeface="Calibri" panose="020F0502020204030204" pitchFamily="34" charset="0"/>
                <a:cs typeface="Calibri" panose="020F0502020204030204" pitchFamily="34" charset="0"/>
              </a:rPr>
              <a:t> CURRENT STATUS AND PROTOTYPE</a:t>
            </a:r>
          </a:p>
          <a:p>
            <a:r>
              <a:rPr lang="en-US" sz="3200" dirty="0">
                <a:latin typeface="Calibri" panose="020F0502020204030204" pitchFamily="34" charset="0"/>
                <a:cs typeface="Calibri" panose="020F0502020204030204" pitchFamily="34" charset="0"/>
              </a:rPr>
              <a:t>			</a:t>
            </a:r>
            <a:r>
              <a:rPr lang="en-US" b="1" dirty="0">
                <a:solidFill>
                  <a:schemeClr val="accent5"/>
                </a:solidFill>
                <a:latin typeface="Calibri" panose="020F0502020204030204" pitchFamily="34" charset="0"/>
                <a:cs typeface="Calibri" panose="020F0502020204030204" pitchFamily="34" charset="0"/>
              </a:rPr>
              <a:t>ADMIN PAGE</a:t>
            </a:r>
          </a:p>
        </p:txBody>
      </p:sp>
      <p:pic>
        <p:nvPicPr>
          <p:cNvPr id="5" name="Picture 4">
            <a:extLst>
              <a:ext uri="{FF2B5EF4-FFF2-40B4-BE49-F238E27FC236}">
                <a16:creationId xmlns:a16="http://schemas.microsoft.com/office/drawing/2014/main" id="{D2AD7AD4-3BC1-4E23-BEA3-6367F83A116F}"/>
              </a:ext>
            </a:extLst>
          </p:cNvPr>
          <p:cNvPicPr>
            <a:picLocks noChangeAspect="1"/>
          </p:cNvPicPr>
          <p:nvPr/>
        </p:nvPicPr>
        <p:blipFill>
          <a:blip r:embed="rId2"/>
          <a:stretch>
            <a:fillRect/>
          </a:stretch>
        </p:blipFill>
        <p:spPr>
          <a:xfrm>
            <a:off x="2710580" y="2050869"/>
            <a:ext cx="6011054" cy="2240970"/>
          </a:xfrm>
          <a:prstGeom prst="rect">
            <a:avLst/>
          </a:prstGeom>
        </p:spPr>
      </p:pic>
      <p:pic>
        <p:nvPicPr>
          <p:cNvPr id="7" name="Picture 6">
            <a:extLst>
              <a:ext uri="{FF2B5EF4-FFF2-40B4-BE49-F238E27FC236}">
                <a16:creationId xmlns:a16="http://schemas.microsoft.com/office/drawing/2014/main" id="{E0ED8998-1332-4FAA-BC05-7ED54334FB90}"/>
              </a:ext>
            </a:extLst>
          </p:cNvPr>
          <p:cNvPicPr>
            <a:picLocks noChangeAspect="1"/>
          </p:cNvPicPr>
          <p:nvPr/>
        </p:nvPicPr>
        <p:blipFill>
          <a:blip r:embed="rId3"/>
          <a:stretch>
            <a:fillRect/>
          </a:stretch>
        </p:blipFill>
        <p:spPr>
          <a:xfrm>
            <a:off x="594767" y="4291839"/>
            <a:ext cx="5501233" cy="1967632"/>
          </a:xfrm>
          <a:prstGeom prst="rect">
            <a:avLst/>
          </a:prstGeom>
        </p:spPr>
      </p:pic>
      <p:pic>
        <p:nvPicPr>
          <p:cNvPr id="11" name="Picture 10">
            <a:extLst>
              <a:ext uri="{FF2B5EF4-FFF2-40B4-BE49-F238E27FC236}">
                <a16:creationId xmlns:a16="http://schemas.microsoft.com/office/drawing/2014/main" id="{592BDB93-A492-4A89-894F-4F35C12AE5F9}"/>
              </a:ext>
            </a:extLst>
          </p:cNvPr>
          <p:cNvPicPr>
            <a:picLocks noChangeAspect="1"/>
          </p:cNvPicPr>
          <p:nvPr/>
        </p:nvPicPr>
        <p:blipFill>
          <a:blip r:embed="rId4"/>
          <a:stretch>
            <a:fillRect/>
          </a:stretch>
        </p:blipFill>
        <p:spPr>
          <a:xfrm>
            <a:off x="6096000" y="4332281"/>
            <a:ext cx="5501233" cy="1886747"/>
          </a:xfrm>
          <a:prstGeom prst="rect">
            <a:avLst/>
          </a:prstGeom>
        </p:spPr>
      </p:pic>
    </p:spTree>
    <p:extLst>
      <p:ext uri="{BB962C8B-B14F-4D97-AF65-F5344CB8AC3E}">
        <p14:creationId xmlns:p14="http://schemas.microsoft.com/office/powerpoint/2010/main" val="4059421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5695-C256-42D3-ABFC-2598FE3BE438}"/>
              </a:ext>
            </a:extLst>
          </p:cNvPr>
          <p:cNvSpPr>
            <a:spLocks noGrp="1"/>
          </p:cNvSpPr>
          <p:nvPr>
            <p:ph type="title"/>
          </p:nvPr>
        </p:nvSpPr>
        <p:spPr/>
        <p:txBody>
          <a:bodyPr>
            <a:normAutofit/>
          </a:bodyPr>
          <a:lstStyle/>
          <a:p>
            <a:r>
              <a:rPr lang="en-US" sz="2800" dirty="0">
                <a:solidFill>
                  <a:schemeClr val="accent5"/>
                </a:solidFill>
              </a:rPr>
              <a:t>User Page</a:t>
            </a:r>
          </a:p>
        </p:txBody>
      </p:sp>
      <p:pic>
        <p:nvPicPr>
          <p:cNvPr id="6" name="Content Placeholder 5">
            <a:extLst>
              <a:ext uri="{FF2B5EF4-FFF2-40B4-BE49-F238E27FC236}">
                <a16:creationId xmlns:a16="http://schemas.microsoft.com/office/drawing/2014/main" id="{5EB19893-0B2A-4835-98F3-AD3914D4E563}"/>
              </a:ext>
            </a:extLst>
          </p:cNvPr>
          <p:cNvPicPr>
            <a:picLocks noGrp="1" noChangeAspect="1"/>
          </p:cNvPicPr>
          <p:nvPr>
            <p:ph sz="half" idx="1"/>
          </p:nvPr>
        </p:nvPicPr>
        <p:blipFill>
          <a:blip r:embed="rId2"/>
          <a:stretch>
            <a:fillRect/>
          </a:stretch>
        </p:blipFill>
        <p:spPr>
          <a:xfrm>
            <a:off x="1099792" y="2969921"/>
            <a:ext cx="4718050" cy="2582740"/>
          </a:xfrm>
        </p:spPr>
      </p:pic>
      <p:pic>
        <p:nvPicPr>
          <p:cNvPr id="8" name="Content Placeholder 7">
            <a:extLst>
              <a:ext uri="{FF2B5EF4-FFF2-40B4-BE49-F238E27FC236}">
                <a16:creationId xmlns:a16="http://schemas.microsoft.com/office/drawing/2014/main" id="{4E7DDD45-BF6F-4DDB-9E37-2923BC825EC0}"/>
              </a:ext>
            </a:extLst>
          </p:cNvPr>
          <p:cNvPicPr>
            <a:picLocks noGrp="1" noChangeAspect="1"/>
          </p:cNvPicPr>
          <p:nvPr>
            <p:ph sz="half" idx="2"/>
          </p:nvPr>
        </p:nvPicPr>
        <p:blipFill>
          <a:blip r:embed="rId3"/>
          <a:stretch>
            <a:fillRect/>
          </a:stretch>
        </p:blipFill>
        <p:spPr>
          <a:xfrm>
            <a:off x="6181725" y="2969922"/>
            <a:ext cx="4718050" cy="2728514"/>
          </a:xfrm>
        </p:spPr>
      </p:pic>
    </p:spTree>
    <p:extLst>
      <p:ext uri="{BB962C8B-B14F-4D97-AF65-F5344CB8AC3E}">
        <p14:creationId xmlns:p14="http://schemas.microsoft.com/office/powerpoint/2010/main" val="133042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12B0A8-7193-4BDF-9943-4BED27EF84DD}"/>
              </a:ext>
            </a:extLst>
          </p:cNvPr>
          <p:cNvSpPr/>
          <p:nvPr/>
        </p:nvSpPr>
        <p:spPr>
          <a:xfrm>
            <a:off x="5367275" y="3244334"/>
            <a:ext cx="1665841" cy="369332"/>
          </a:xfrm>
          <a:prstGeom prst="rect">
            <a:avLst/>
          </a:prstGeom>
        </p:spPr>
        <p:txBody>
          <a:bodyPr wrap="none">
            <a:spAutoFit/>
          </a:bodyPr>
          <a:lstStyle/>
          <a:p>
            <a:r>
              <a:rPr lang="en-US" dirty="0"/>
              <a:t>DEMO VIDEO</a:t>
            </a:r>
          </a:p>
        </p:txBody>
      </p:sp>
    </p:spTree>
    <p:extLst>
      <p:ext uri="{BB962C8B-B14F-4D97-AF65-F5344CB8AC3E}">
        <p14:creationId xmlns:p14="http://schemas.microsoft.com/office/powerpoint/2010/main" val="2636608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9E6A37-41D1-4D54-B8F4-48BEA55EFA78}"/>
              </a:ext>
            </a:extLst>
          </p:cNvPr>
          <p:cNvSpPr/>
          <p:nvPr/>
        </p:nvSpPr>
        <p:spPr>
          <a:xfrm>
            <a:off x="2585455" y="1217543"/>
            <a:ext cx="7021089" cy="584775"/>
          </a:xfrm>
          <a:prstGeom prst="rect">
            <a:avLst/>
          </a:prstGeom>
        </p:spPr>
        <p:txBody>
          <a:bodyPr wrap="none">
            <a:spAutoFit/>
          </a:bodyPr>
          <a:lstStyle/>
          <a:p>
            <a:r>
              <a:rPr lang="en-US" sz="3200" dirty="0">
                <a:latin typeface="Calibri" panose="020F0502020204030204" pitchFamily="34" charset="0"/>
                <a:cs typeface="Calibri" panose="020F0502020204030204" pitchFamily="34" charset="0"/>
              </a:rPr>
              <a:t>HOW  YOU ARE GOING TO MAKE MONEY</a:t>
            </a:r>
          </a:p>
        </p:txBody>
      </p:sp>
      <p:sp>
        <p:nvSpPr>
          <p:cNvPr id="9" name="Content Placeholder 8">
            <a:extLst>
              <a:ext uri="{FF2B5EF4-FFF2-40B4-BE49-F238E27FC236}">
                <a16:creationId xmlns:a16="http://schemas.microsoft.com/office/drawing/2014/main" id="{97FA12F9-09BB-4DD5-B9CB-6466D3D92168}"/>
              </a:ext>
            </a:extLst>
          </p:cNvPr>
          <p:cNvSpPr>
            <a:spLocks noGrp="1"/>
          </p:cNvSpPr>
          <p:nvPr>
            <p:ph sz="half" idx="1"/>
          </p:nvPr>
        </p:nvSpPr>
        <p:spPr>
          <a:xfrm>
            <a:off x="1292352" y="2560320"/>
            <a:ext cx="4718304" cy="3310128"/>
          </a:xfrm>
        </p:spPr>
        <p:txBody>
          <a:bodyPr>
            <a:normAutofit/>
          </a:bodyPr>
          <a:lstStyle/>
          <a:p>
            <a:pPr>
              <a:buFont typeface="Arial" panose="020B0604020202020204" pitchFamily="34" charset="0"/>
              <a:buChar char="•"/>
            </a:pPr>
            <a:r>
              <a:rPr lang="en-US" dirty="0">
                <a:latin typeface="Centaur" panose="02030504050205020304" pitchFamily="18" charset="0"/>
                <a:cs typeface="Calibri" panose="020F0502020204030204" pitchFamily="34" charset="0"/>
              </a:rPr>
              <a:t>We will attract investors from social media platforms.</a:t>
            </a:r>
          </a:p>
          <a:p>
            <a:pPr>
              <a:buFont typeface="Arial" panose="020B0604020202020204" pitchFamily="34" charset="0"/>
              <a:buChar char="•"/>
            </a:pPr>
            <a:r>
              <a:rPr lang="en-US" dirty="0">
                <a:latin typeface="Centaur" panose="02030504050205020304" pitchFamily="18" charset="0"/>
                <a:cs typeface="Calibri" panose="020F0502020204030204" pitchFamily="34" charset="0"/>
              </a:rPr>
              <a:t>We tie up with some of the leading travelling companies.</a:t>
            </a:r>
          </a:p>
          <a:p>
            <a:pPr>
              <a:buFont typeface="Arial" panose="020B0604020202020204" pitchFamily="34" charset="0"/>
              <a:buChar char="•"/>
            </a:pPr>
            <a:r>
              <a:rPr lang="en-US" dirty="0">
                <a:latin typeface="Centaur" panose="02030504050205020304" pitchFamily="18" charset="0"/>
                <a:cs typeface="Calibri" panose="020F0502020204030204" pitchFamily="34" charset="0"/>
              </a:rPr>
              <a:t>we make some offers for the investor and also the user.</a:t>
            </a:r>
          </a:p>
        </p:txBody>
      </p:sp>
      <p:pic>
        <p:nvPicPr>
          <p:cNvPr id="13" name="Content Placeholder 12">
            <a:extLst>
              <a:ext uri="{FF2B5EF4-FFF2-40B4-BE49-F238E27FC236}">
                <a16:creationId xmlns:a16="http://schemas.microsoft.com/office/drawing/2014/main" id="{6C77E07D-C9E8-4745-A59A-0576FCA98C57}"/>
              </a:ext>
            </a:extLst>
          </p:cNvPr>
          <p:cNvPicPr>
            <a:picLocks noGrp="1" noChangeAspect="1"/>
          </p:cNvPicPr>
          <p:nvPr>
            <p:ph sz="half" idx="2"/>
          </p:nvPr>
        </p:nvPicPr>
        <p:blipFill>
          <a:blip r:embed="rId2"/>
          <a:stretch>
            <a:fillRect/>
          </a:stretch>
        </p:blipFill>
        <p:spPr>
          <a:xfrm>
            <a:off x="6181725" y="2790755"/>
            <a:ext cx="4718050" cy="2849702"/>
          </a:xfrm>
          <a:prstGeom prst="rect">
            <a:avLst/>
          </a:prstGeom>
        </p:spPr>
      </p:pic>
    </p:spTree>
    <p:extLst>
      <p:ext uri="{BB962C8B-B14F-4D97-AF65-F5344CB8AC3E}">
        <p14:creationId xmlns:p14="http://schemas.microsoft.com/office/powerpoint/2010/main" val="7832502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589</Words>
  <Application>Microsoft Office PowerPoint</Application>
  <PresentationFormat>Widescreen</PresentationFormat>
  <Paragraphs>123</Paragraphs>
  <Slides>11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Arial</vt:lpstr>
      <vt:lpstr>Calibri</vt:lpstr>
      <vt:lpstr>Californian FB</vt:lpstr>
      <vt:lpstr>Calisto MT</vt:lpstr>
      <vt:lpstr>Cambria</vt:lpstr>
      <vt:lpstr>Centaur</vt:lpstr>
      <vt:lpstr>Garamond</vt:lpstr>
      <vt:lpstr>Wingdings</vt:lpstr>
      <vt:lpstr>Organic</vt:lpstr>
      <vt:lpstr>TOURISM MANAGEMENT SYSTEM</vt:lpstr>
      <vt:lpstr>PowerPoint Presentation</vt:lpstr>
      <vt:lpstr>PowerPoint Presentation</vt:lpstr>
      <vt:lpstr>PowerPoint Presentation</vt:lpstr>
      <vt:lpstr>PowerPoint Presentation</vt:lpstr>
      <vt:lpstr>PowerPoint Presentation</vt:lpstr>
      <vt:lpstr>User Page</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wsucatslabs</dc:creator>
  <cp:lastModifiedBy>wsucatslabs</cp:lastModifiedBy>
  <cp:revision>66</cp:revision>
  <dcterms:created xsi:type="dcterms:W3CDTF">2021-11-01T00:09:06Z</dcterms:created>
  <dcterms:modified xsi:type="dcterms:W3CDTF">2021-12-09T16:47:51Z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1033-3.1.4.5932</vt:lpwstr>
  </property>
</Properties>
</file>