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2" r:id="rId6"/>
    <p:sldId id="273" r:id="rId7"/>
    <p:sldId id="274" r:id="rId8"/>
    <p:sldId id="275" r:id="rId9"/>
    <p:sldId id="265" r:id="rId10"/>
    <p:sldId id="266" r:id="rId11"/>
    <p:sldId id="267" r:id="rId12"/>
    <p:sldId id="268" r:id="rId13"/>
    <p:sldId id="272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1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635"/>
            <a:ext cx="12192000" cy="1860550"/>
          </a:xfrm>
        </p:spPr>
        <p:txBody>
          <a:bodyPr>
            <a:noAutofit/>
          </a:bodyPr>
          <a:lstStyle/>
          <a:p>
            <a:pPr fontAlgn="base"/>
            <a:r>
              <a:rPr lang="en-IN" altLang="en-US" b="1" dirty="0">
                <a:solidFill>
                  <a:schemeClr val="accent2">
                    <a:lumMod val="75000"/>
                  </a:schemeClr>
                </a:solidFill>
                <a:latin typeface="Aparajita" panose="02020603050405020304" charset="0"/>
                <a:cs typeface="Aparajita" panose="02020603050405020304" charset="0"/>
              </a:rPr>
              <a:t>Group 6</a:t>
            </a:r>
            <a:br>
              <a:rPr lang="en-IN" altLang="en-US" b="1" dirty="0">
                <a:solidFill>
                  <a:schemeClr val="accent2">
                    <a:lumMod val="75000"/>
                  </a:schemeClr>
                </a:solidFill>
                <a:latin typeface="Aparajita" panose="02020603050405020304" charset="0"/>
                <a:cs typeface="Aparajita" panose="02020603050405020304" charset="0"/>
              </a:rPr>
            </a:br>
            <a:r>
              <a:rPr lang="en-IN" altLang="en-US" b="1" dirty="0">
                <a:solidFill>
                  <a:schemeClr val="accent2">
                    <a:lumMod val="75000"/>
                  </a:schemeClr>
                </a:solidFill>
                <a:latin typeface="Aparajita" panose="02020603050405020304" charset="0"/>
                <a:cs typeface="Aparajita" panose="02020603050405020304" charset="0"/>
              </a:rPr>
              <a:t>Book Recommendation System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206375" y="1934210"/>
            <a:ext cx="1030160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charset="0"/>
              <a:buChar char="v"/>
            </a:pPr>
            <a:r>
              <a:rPr lang="en-IN" altLang="en-US" sz="3200">
                <a:latin typeface="Cascadia Code" panose="020B0609020000020004" charset="0"/>
                <a:cs typeface="Cascadia Code" panose="020B0609020000020004" charset="0"/>
                <a:sym typeface="+mn-ea"/>
              </a:rPr>
              <a:t>Group Members :</a:t>
            </a:r>
            <a:br>
              <a:rPr lang="en-IN" altLang="en-US" sz="3200">
                <a:latin typeface="Cascadia Code" panose="020B0609020000020004" charset="0"/>
                <a:cs typeface="Cascadia Code" panose="020B0609020000020004" charset="0"/>
                <a:sym typeface="+mn-ea"/>
              </a:rPr>
            </a:br>
            <a:br>
              <a:rPr lang="en-IN" altLang="en-US" sz="3200">
                <a:latin typeface="Cascadia Code" panose="020B0609020000020004" charset="0"/>
                <a:cs typeface="Cascadia Code" panose="020B0609020000020004" charset="0"/>
                <a:sym typeface="+mn-ea"/>
              </a:rPr>
            </a:br>
            <a: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Mr.Abhijit Shirish Kharade</a:t>
            </a:r>
            <a:b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 Rajiv ranjan </a:t>
            </a:r>
            <a:r>
              <a:rPr lang="en-IN" alt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umar</a:t>
            </a:r>
            <a:b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 </a:t>
            </a:r>
            <a:r>
              <a:rPr lang="en-IN" alt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Rohith Vaddeti</a:t>
            </a:r>
            <a:b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 Roger Barreto</a:t>
            </a:r>
            <a:b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 Tanveer Mubarak Shaikh</a:t>
            </a:r>
            <a:b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Miss. Sakshi Rajendra Shirahatti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5" y="0"/>
            <a:ext cx="10515600" cy="771525"/>
          </a:xfrm>
        </p:spPr>
        <p:txBody>
          <a:bodyPr/>
          <a:lstStyle/>
          <a:p>
            <a:pPr marL="571500" indent="-571500" algn="ctr">
              <a:buFont typeface="Wingdings" panose="05000000000000000000" charset="0"/>
              <a:buChar char="v"/>
            </a:pPr>
            <a:r>
              <a:rPr lang="en-IN" altLang="en-US" sz="3600" b="1">
                <a:latin typeface="Cascadia Code" panose="020B0609020000020004" charset="0"/>
                <a:cs typeface="Cascadia Code" panose="020B0609020000020004" charset="0"/>
              </a:rPr>
              <a:t>Book Name: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985" y="855980"/>
            <a:ext cx="5920740" cy="57029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As pivot table as many 0 values we will use                    </a:t>
            </a: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csr_matrix that calculate only non-zero values </a:t>
            </a: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&amp; does fast calculation.Then by using KNN we </a:t>
            </a: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will get Suggestions of Similar Book Names</a:t>
            </a:r>
            <a:endParaRPr lang="en-US" sz="2000"/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5" name="Content Placeholder 4" descr="Screenshot (106)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985" y="2899410"/>
            <a:ext cx="5859780" cy="3726815"/>
          </a:xfrm>
          <a:prstGeom prst="rect">
            <a:avLst/>
          </a:prstGeom>
        </p:spPr>
      </p:pic>
      <p:pic>
        <p:nvPicPr>
          <p:cNvPr id="4" name="Picture 3" descr="Screenshot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035" y="3265805"/>
            <a:ext cx="5976620" cy="33604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302375" y="771525"/>
            <a:ext cx="53041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Constantia" panose="02030602050306030303" charset="0"/>
                <a:cs typeface="Constantia" panose="02030602050306030303" charset="0"/>
              </a:rPr>
              <a:t>There are two common types of matrices: sparse and dense. In 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</a:rPr>
              <a:t>difference</a:t>
            </a:r>
            <a:r>
              <a:rPr lang="en-US" sz="1600">
                <a:latin typeface="Constantia" panose="02030602050306030303" charset="0"/>
                <a:cs typeface="Constantia" panose="02030602050306030303" charset="0"/>
              </a:rPr>
              <a:t> to dense matrices, which have a majority of non-zero elements, sparse matrices have a majority of zeros.</a:t>
            </a:r>
          </a:p>
          <a:p>
            <a:pPr algn="l"/>
            <a:endParaRPr lang="en-US" sz="1600">
              <a:latin typeface="Constantia" panose="02030602050306030303" charset="0"/>
              <a:cs typeface="Constantia" panose="02030602050306030303" charset="0"/>
            </a:endParaRPr>
          </a:p>
          <a:p>
            <a:pPr algn="l"/>
            <a:r>
              <a:rPr lang="en-IN" altLang="en-US" sz="1600">
                <a:latin typeface="Constantia" panose="02030602050306030303" charset="0"/>
                <a:cs typeface="Constantia" panose="02030602050306030303" charset="0"/>
              </a:rPr>
              <a:t>       </a:t>
            </a:r>
            <a:r>
              <a:rPr lang="en-US" sz="1600">
                <a:latin typeface="Constantia" panose="02030602050306030303" charset="0"/>
                <a:cs typeface="Constantia" panose="02030602050306030303" charset="0"/>
              </a:rPr>
              <a:t>When a large matrix is available, it is typical for the majority of the elements to be zeros. Therefore, makes it reasonable to conduct operations using only non-zero numbers because zero times anything always results in zero.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9590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Wingdings" panose="05000000000000000000" charset="0"/>
              <a:buChar char="v"/>
            </a:pPr>
            <a:r>
              <a:rPr lang="en-IN" altLang="en-US" sz="4000" b="1">
                <a:latin typeface="Cascadia Code" panose="020B0609020000020004" charset="0"/>
                <a:cs typeface="Cascadia Code" panose="020B0609020000020004" charset="0"/>
              </a:rPr>
              <a:t>Author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405" y="1259840"/>
            <a:ext cx="5573395" cy="4917440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To Get the recommendation by giving Name of author we used Books &amp; Ratings Dataset </a:t>
            </a:r>
          </a:p>
        </p:txBody>
      </p:sp>
      <p:pic>
        <p:nvPicPr>
          <p:cNvPr id="5" name="Content Placeholder 4" descr="Screenshot (107)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4630" y="2331085"/>
            <a:ext cx="5897245" cy="3312160"/>
          </a:xfrm>
          <a:prstGeom prst="rect">
            <a:avLst/>
          </a:prstGeom>
        </p:spPr>
      </p:pic>
      <p:pic>
        <p:nvPicPr>
          <p:cNvPr id="4" name="Picture 3" descr="Screenshot (112)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95" y="2331085"/>
            <a:ext cx="589470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385" y="202565"/>
            <a:ext cx="10515600" cy="586740"/>
          </a:xfrm>
        </p:spPr>
        <p:txBody>
          <a:bodyPr>
            <a:noAutofit/>
          </a:bodyPr>
          <a:lstStyle/>
          <a:p>
            <a:pPr marL="571500" indent="-571500" algn="ctr">
              <a:buFont typeface="Wingdings" panose="05000000000000000000" charset="0"/>
              <a:buChar char="v"/>
            </a:pPr>
            <a:r>
              <a:rPr lang="en-IN" altLang="en-US" sz="3600" b="1">
                <a:latin typeface="Cascadia Code" panose="020B0609020000020004" charset="0"/>
                <a:cs typeface="Cascadia Code" panose="020B0609020000020004" charset="0"/>
              </a:rPr>
              <a:t>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0270"/>
            <a:ext cx="6019800" cy="5967730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1800">
                <a:latin typeface="Constantia" panose="02030602050306030303" charset="0"/>
                <a:cs typeface="Constantia" panose="02030602050306030303" charset="0"/>
              </a:rPr>
              <a:t>To get Recommendation According to Age we have used Clustering &amp; KNN.</a:t>
            </a:r>
          </a:p>
          <a:p>
            <a:pPr marL="0" indent="0">
              <a:buNone/>
            </a:pPr>
            <a:r>
              <a:rPr lang="en-IN" altLang="en-US" sz="1800">
                <a:latin typeface="Constantia" panose="02030602050306030303" charset="0"/>
                <a:cs typeface="Constantia" panose="02030602050306030303" charset="0"/>
              </a:rPr>
              <a:t>and we got 5 clusters :</a:t>
            </a:r>
          </a:p>
          <a:p>
            <a:pPr marL="0" indent="0">
              <a:buNone/>
            </a:pPr>
            <a:r>
              <a:rPr lang="en-IN" altLang="en-US" sz="1800">
                <a:latin typeface="Constantia" panose="02030602050306030303" charset="0"/>
                <a:cs typeface="Constantia" panose="02030602050306030303" charset="0"/>
              </a:rPr>
              <a:t>                                     </a:t>
            </a:r>
          </a:p>
          <a:p>
            <a:pPr marL="0" indent="0">
              <a:buNone/>
            </a:pPr>
            <a:endParaRPr lang="en-IN" altLang="en-US" sz="18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1800">
                <a:latin typeface="Constantia" panose="02030602050306030303" charset="0"/>
                <a:cs typeface="Constantia" panose="02030602050306030303" charset="0"/>
              </a:rPr>
              <a:t>Then we gave age groupd for those clusters</a:t>
            </a:r>
          </a:p>
        </p:txBody>
      </p:sp>
      <p:pic>
        <p:nvPicPr>
          <p:cNvPr id="5" name="Content Placeholder 4" descr="Screenshot (108)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56815" y="1221105"/>
            <a:ext cx="2860040" cy="1354455"/>
          </a:xfrm>
          <a:prstGeom prst="rect">
            <a:avLst/>
          </a:prstGeom>
        </p:spPr>
      </p:pic>
      <p:pic>
        <p:nvPicPr>
          <p:cNvPr id="6" name="Picture 5" descr="Screenshot (10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" y="3007360"/>
            <a:ext cx="6293485" cy="3850005"/>
          </a:xfrm>
          <a:prstGeom prst="rect">
            <a:avLst/>
          </a:prstGeom>
        </p:spPr>
      </p:pic>
      <p:pic>
        <p:nvPicPr>
          <p:cNvPr id="4" name="Picture 3" descr="Screenshot (113)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007360"/>
            <a:ext cx="6077585" cy="34169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Wingdings" panose="05000000000000000000" charset="0"/>
              <a:buChar char="v"/>
            </a:pPr>
            <a:r>
              <a:rPr lang="en-IN" altLang="en-US" sz="3600">
                <a:latin typeface="Cascadia Code" panose="020B0609020000020004" charset="0"/>
                <a:cs typeface="Cascadia Code" panose="020B0609020000020004" charset="0"/>
              </a:rPr>
              <a:t>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To get 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Recommendation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Based on 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Country Name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we have 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merged Books &amp; Users Dataset.</a:t>
            </a:r>
          </a:p>
        </p:txBody>
      </p:sp>
      <p:pic>
        <p:nvPicPr>
          <p:cNvPr id="7" name="Content Placeholder 6" descr="Screenshot (114)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0710" y="1620520"/>
            <a:ext cx="5181600" cy="2912745"/>
          </a:xfrm>
          <a:prstGeom prst="rect">
            <a:avLst/>
          </a:prstGeom>
        </p:spPr>
      </p:pic>
      <p:pic>
        <p:nvPicPr>
          <p:cNvPr id="5" name="Picture 4" descr="Screenshot (11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" y="3187065"/>
            <a:ext cx="6831330" cy="2550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95" y="567055"/>
            <a:ext cx="10515600" cy="633730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charset="0"/>
              <a:buChar char="v"/>
            </a:pPr>
            <a:r>
              <a:rPr lang="en-IN" altLang="en-US" sz="3600" b="1">
                <a:latin typeface="Cascadia Code" panose="020B0609020000020004" charset="0"/>
                <a:cs typeface="Cascadia Code" panose="020B0609020000020004" charset="0"/>
              </a:rPr>
              <a:t>Deployement: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340" y="779780"/>
            <a:ext cx="5712460" cy="5397500"/>
          </a:xfrm>
        </p:spPr>
        <p:txBody>
          <a:bodyPr/>
          <a:lstStyle/>
          <a:p>
            <a:pPr marL="0" indent="0">
              <a:buNone/>
            </a:pPr>
            <a:endParaRPr lang="en-IN" altLang="en-US" sz="2000" b="1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endParaRPr lang="en-IN" altLang="en-US" sz="2000" b="1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For Deployement we have used pickel files:</a:t>
            </a:r>
          </a:p>
        </p:txBody>
      </p:sp>
      <p:pic>
        <p:nvPicPr>
          <p:cNvPr id="5" name="Content Placeholder 4" descr="Screenshot (112)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7340" y="2456815"/>
            <a:ext cx="5974715" cy="31095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474585" y="1790065"/>
            <a:ext cx="3141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Home Screen</a:t>
            </a:r>
          </a:p>
        </p:txBody>
      </p:sp>
      <p:pic>
        <p:nvPicPr>
          <p:cNvPr id="9" name="Picture 8" descr="Screenshot (109)last 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55" y="2555875"/>
            <a:ext cx="5501005" cy="3092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charset="0"/>
              <a:buChar char="v"/>
            </a:pPr>
            <a:r>
              <a:rPr lang="en-IN" altLang="en-US" sz="3600">
                <a:latin typeface="Cascadia Code" panose="020B0609020000020004" charset="0"/>
                <a:cs typeface="Cascadia Code" panose="020B0609020000020004" charset="0"/>
              </a:rPr>
              <a:t>Top Rated Books &amp; Most Rated Books</a:t>
            </a:r>
          </a:p>
        </p:txBody>
      </p:sp>
      <p:pic>
        <p:nvPicPr>
          <p:cNvPr id="5" name="Content Placeholder 4" descr="Screenshot (110)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2085" y="2270760"/>
            <a:ext cx="5665470" cy="3185160"/>
          </a:xfrm>
          <a:prstGeom prst="rect">
            <a:avLst/>
          </a:prstGeom>
        </p:spPr>
      </p:pic>
      <p:pic>
        <p:nvPicPr>
          <p:cNvPr id="6" name="Content Placeholder 5" descr="Screenshot (111)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6830" y="2270760"/>
            <a:ext cx="5666740" cy="3185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79855"/>
          </a:xfrm>
        </p:spPr>
        <p:txBody>
          <a:bodyPr/>
          <a:lstStyle/>
          <a:p>
            <a:pPr marL="571500" indent="-571500" algn="ctr">
              <a:buFont typeface="Wingdings" panose="05000000000000000000" charset="0"/>
              <a:buChar char="v"/>
            </a:pPr>
            <a:r>
              <a:rPr lang="en-IN" altLang="en-US" sz="3600" b="1">
                <a:latin typeface="Cascadia Code" panose="020B0609020000020004" charset="0"/>
                <a:cs typeface="Cascadia Code" panose="020B0609020000020004" charset="0"/>
              </a:rPr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935"/>
            <a:ext cx="10515600" cy="535114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stantia" panose="02030602050306030303" charset="0"/>
                <a:cs typeface="Constantia" panose="02030602050306030303" charset="0"/>
                <a:sym typeface="+mn-ea"/>
              </a:rPr>
              <a:t>Business Objective:</a:t>
            </a:r>
            <a:endParaRPr lang="en-US" sz="2000" dirty="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 sz="2000" dirty="0">
                <a:latin typeface="Constantia" panose="02030602050306030303" charset="0"/>
                <a:cs typeface="Constantia" panose="02030602050306030303" charset="0"/>
              </a:rPr>
              <a:t>Data Summary</a:t>
            </a:r>
          </a:p>
          <a:p>
            <a:r>
              <a:rPr lang="en-IN" altLang="en-US" sz="2000" dirty="0">
                <a:latin typeface="Constantia" panose="02030602050306030303" charset="0"/>
                <a:cs typeface="Constantia" panose="02030602050306030303" charset="0"/>
                <a:sym typeface="+mn-ea"/>
              </a:rPr>
              <a:t>EDA/</a:t>
            </a:r>
            <a:r>
              <a:rPr lang="en-IN" altLang="en-US" sz="2000" dirty="0">
                <a:latin typeface="Constantia" panose="02030602050306030303" charset="0"/>
                <a:cs typeface="Constantia" panose="02030602050306030303" charset="0"/>
              </a:rPr>
              <a:t>Data Cleaning</a:t>
            </a:r>
          </a:p>
          <a:p>
            <a:r>
              <a:rPr lang="en-IN" altLang="en-US" sz="2000" dirty="0">
                <a:latin typeface="Constantia" panose="02030602050306030303" charset="0"/>
                <a:cs typeface="Constantia" panose="02030602050306030303" charset="0"/>
              </a:rPr>
              <a:t>Recommendation Models</a:t>
            </a:r>
          </a:p>
          <a:p>
            <a:r>
              <a:rPr lang="en-IN" altLang="en-US" sz="2000" dirty="0">
                <a:latin typeface="Constantia" panose="02030602050306030303" charset="0"/>
                <a:cs typeface="Constantia" panose="02030602050306030303" charset="0"/>
              </a:rPr>
              <a:t>Collaborative Filtering</a:t>
            </a:r>
          </a:p>
          <a:p>
            <a:r>
              <a:rPr lang="en-IN" altLang="en-US" sz="2000" dirty="0">
                <a:latin typeface="Constantia" panose="02030602050306030303" charset="0"/>
                <a:cs typeface="Constantia" panose="02030602050306030303" charset="0"/>
              </a:rPr>
              <a:t>Recommendation Based on :  1)  Book Name</a:t>
            </a:r>
          </a:p>
          <a:p>
            <a:pPr marL="0" indent="0">
              <a:buNone/>
            </a:pPr>
            <a:r>
              <a:rPr lang="en-IN" altLang="en-US" sz="2000" dirty="0">
                <a:latin typeface="Constantia" panose="02030602050306030303" charset="0"/>
                <a:cs typeface="Constantia" panose="02030602050306030303" charset="0"/>
              </a:rPr>
              <a:t>                                                     2)  Book Authors</a:t>
            </a:r>
          </a:p>
          <a:p>
            <a:pPr marL="0" indent="0">
              <a:buNone/>
            </a:pPr>
            <a:r>
              <a:rPr lang="en-IN" altLang="en-US" sz="2000" dirty="0">
                <a:latin typeface="Constantia" panose="02030602050306030303" charset="0"/>
                <a:cs typeface="Constantia" panose="02030602050306030303" charset="0"/>
              </a:rPr>
              <a:t>                                                     3)  Users Age</a:t>
            </a:r>
          </a:p>
          <a:p>
            <a:pPr marL="0" indent="0">
              <a:buNone/>
            </a:pPr>
            <a:r>
              <a:rPr lang="en-IN" altLang="en-US" sz="2000" dirty="0">
                <a:latin typeface="Constantia" panose="02030602050306030303" charset="0"/>
                <a:cs typeface="Constantia" panose="02030602050306030303" charset="0"/>
              </a:rPr>
              <a:t>                                                     4) Country</a:t>
            </a:r>
          </a:p>
          <a:p>
            <a:pPr marL="0" indent="0">
              <a:buNone/>
            </a:pPr>
            <a:r>
              <a:rPr lang="en-IN" altLang="en-US" sz="2000" dirty="0">
                <a:latin typeface="Constantia" panose="02030602050306030303" charset="0"/>
                <a:cs typeface="Constantia" panose="02030602050306030303" charset="0"/>
              </a:rPr>
              <a:t>                                                      5) Popular Books </a:t>
            </a:r>
          </a:p>
          <a:p>
            <a:pPr marL="0" indent="0">
              <a:buNone/>
            </a:pPr>
            <a:r>
              <a:rPr lang="en-IN" altLang="en-US" sz="2000" dirty="0">
                <a:latin typeface="Constantia" panose="02030602050306030303" charset="0"/>
                <a:cs typeface="Constantia" panose="02030602050306030303" charset="0"/>
              </a:rPr>
              <a:t>                                                       6)Most Rated Books </a:t>
            </a:r>
          </a:p>
          <a:p>
            <a:r>
              <a:rPr lang="en-IN" altLang="en-US" sz="2000" dirty="0" err="1">
                <a:latin typeface="Constantia" panose="02030602050306030303" charset="0"/>
                <a:cs typeface="Constantia" panose="02030602050306030303" charset="0"/>
              </a:rPr>
              <a:t>Deployement</a:t>
            </a:r>
            <a:endParaRPr lang="en-IN" altLang="en-US" sz="2000" dirty="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2000" dirty="0">
                <a:latin typeface="Constantia" panose="02030602050306030303" charset="0"/>
                <a:cs typeface="Constantia" panose="02030602050306030303" charset="0"/>
              </a:rPr>
              <a:t>                                 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743710"/>
          </a:xfrm>
        </p:spPr>
        <p:txBody>
          <a:bodyPr>
            <a:normAutofit fontScale="90000"/>
          </a:bodyPr>
          <a:lstStyle/>
          <a:p>
            <a:br>
              <a:rPr lang="en-IN" altLang="en-US"/>
            </a:br>
            <a:br>
              <a:rPr 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35"/>
            <a:ext cx="10515600" cy="6859270"/>
          </a:xfrm>
        </p:spPr>
        <p:txBody>
          <a:bodyPr/>
          <a:lstStyle/>
          <a:p>
            <a:pPr algn="ctr">
              <a:buFont typeface="Wingdings" panose="05000000000000000000" charset="0"/>
              <a:buChar char="v"/>
            </a:pPr>
            <a:r>
              <a:rPr lang="en-IN" altLang="en-US" sz="3600" b="1">
                <a:latin typeface="Cascadia Code" panose="020B0609020000020004" charset="0"/>
                <a:cs typeface="Cascadia Code" panose="020B0609020000020004" charset="0"/>
                <a:sym typeface="+mn-ea"/>
              </a:rPr>
              <a:t>Business Objective :</a:t>
            </a:r>
          </a:p>
          <a:p>
            <a:pPr marL="0" indent="0" algn="ctr">
              <a:buFont typeface="Wingdings" panose="05000000000000000000" charset="0"/>
              <a:buNone/>
            </a:pPr>
            <a:endParaRPr lang="en-US" sz="3600" b="1"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  <a:sym typeface="+mn-ea"/>
              </a:rPr>
              <a:t> </a:t>
            </a:r>
            <a:r>
              <a:rPr lang="en-US" sz="2000" b="1">
                <a:latin typeface="Constantia" panose="02030602050306030303" charset="0"/>
                <a:cs typeface="Constantia" panose="02030602050306030303" charset="0"/>
                <a:sym typeface="+mn-ea"/>
              </a:rPr>
              <a:t>Generate the features from the dataset and use them to recommend the books accordingly to the users.</a:t>
            </a:r>
          </a:p>
          <a:p>
            <a:pPr marL="0" indent="0">
              <a:buFont typeface="Wingdings" panose="05000000000000000000" charset="0"/>
              <a:buNone/>
            </a:pPr>
            <a:endParaRPr lang="en-US" sz="2000" b="1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buFont typeface="Wingdings" panose="05000000000000000000" charset="0"/>
              <a:buChar char="v"/>
            </a:pPr>
            <a:r>
              <a:rPr lang="en-IN" altLang="en-US" sz="2400"/>
              <a:t> </a:t>
            </a:r>
            <a:r>
              <a:rPr lang="en-IN" altLang="en-US" sz="3200" b="1">
                <a:latin typeface="Cascadia Code" panose="020B0609020000020004" charset="0"/>
                <a:cs typeface="Cascadia Code" panose="020B0609020000020004" charset="0"/>
              </a:rPr>
              <a:t>Data Summay :</a:t>
            </a:r>
            <a:endParaRPr lang="en-IN" altLang="en-US" sz="3200" b="1"/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Books Dataset :    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  <a:sym typeface="+mn-ea"/>
              </a:rPr>
              <a:t>Shape of Books Dataset : (271360, 8)</a:t>
            </a:r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                                 1) ISBN.                  2) 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Year-Of-Publication. 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</a:t>
            </a: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                                     3)Book-Title.         4) 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Publisher.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                                     5)Book-Author       6)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Image-URL-S. 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                                     7)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Image-URL-M.    8)Image-URL-L</a:t>
            </a: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Ratings Dataset:  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  <a:sym typeface="+mn-ea"/>
              </a:rPr>
              <a:t>Shape of Ratings Dataset :  (1149780, 3)</a:t>
            </a:r>
          </a:p>
          <a:p>
            <a:pPr marL="0" indent="0">
              <a:buNone/>
            </a:pP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  <a:sym typeface="+mn-ea"/>
              </a:rPr>
              <a:t>                                 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 1)User-Id    2) ISBN   3) Book-Rating</a:t>
            </a: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Users Dataset: 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  <a:sym typeface="+mn-ea"/>
              </a:rPr>
              <a:t>Shape of Users Dataset : (278858, 3)</a:t>
            </a: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                                1)  User-ID    2)Location    3)Age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-635"/>
            <a:ext cx="6435725" cy="6859270"/>
          </a:xfrm>
        </p:spPr>
        <p:txBody>
          <a:bodyPr/>
          <a:lstStyle/>
          <a:p>
            <a:pPr algn="ctr">
              <a:buFont typeface="Wingdings" panose="05000000000000000000" charset="0"/>
              <a:buChar char="v"/>
            </a:pPr>
            <a:r>
              <a:rPr lang="en-IN" altLang="en-US" sz="3600" b="1">
                <a:latin typeface="Cascadia Code" panose="020B0609020000020004" charset="0"/>
                <a:cs typeface="Cascadia Code" panose="020B0609020000020004" charset="0"/>
              </a:rPr>
              <a:t>EDA:</a:t>
            </a:r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Null value Imputation: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 </a:t>
            </a:r>
            <a:r>
              <a:rPr lang="en-IN" altLang="en-US" sz="1800" b="1">
                <a:latin typeface="Cascadia Code" panose="020B0609020000020004" charset="0"/>
                <a:cs typeface="Cascadia Code" panose="020B0609020000020004" charset="0"/>
              </a:rPr>
              <a:t>Books Dataset</a:t>
            </a:r>
            <a:endParaRPr lang="en-IN" altLang="en-US" sz="1800" b="1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endParaRPr lang="en-IN" altLang="en-US" sz="1800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 sz="3600" b="1">
              <a:latin typeface="Cascadia Code" panose="020B0609020000020004" charset="0"/>
              <a:cs typeface="Cascadia Code" panose="020B0609020000020004" charset="0"/>
            </a:endParaRPr>
          </a:p>
          <a:p>
            <a:pPr>
              <a:buFont typeface="Wingdings" panose="05000000000000000000" charset="0"/>
              <a:buChar char="v"/>
            </a:pPr>
            <a:endParaRPr lang="en-IN" altLang="en-US" b="1">
              <a:latin typeface="Cascadia Code" panose="020B0609020000020004" charset="0"/>
              <a:cs typeface="Cascadia Code" panose="020B06090200000200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b="1">
                <a:latin typeface="Cascadia Code" panose="020B0609020000020004" charset="0"/>
                <a:cs typeface="Cascadia Code" panose="020B0609020000020004" charset="0"/>
              </a:rPr>
              <a:t>Users Dataset:</a:t>
            </a:r>
          </a:p>
          <a:p>
            <a:pPr>
              <a:buNone/>
            </a:pPr>
            <a:r>
              <a:rPr lang="en-IN" altLang="en-US" b="1">
                <a:latin typeface="Cascadia Code" panose="020B0609020000020004" charset="0"/>
                <a:cs typeface="Cascadia Code" panose="020B0609020000020004" charset="0"/>
              </a:rPr>
              <a:t>                                </a:t>
            </a:r>
          </a:p>
        </p:txBody>
      </p:sp>
      <p:pic>
        <p:nvPicPr>
          <p:cNvPr id="4" name="Content Placeholder 3" descr="Screenshot (87)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10" y="1280160"/>
            <a:ext cx="1990725" cy="2017395"/>
          </a:xfrm>
          <a:prstGeom prst="rect">
            <a:avLst/>
          </a:prstGeom>
        </p:spPr>
      </p:pic>
      <p:pic>
        <p:nvPicPr>
          <p:cNvPr id="8" name="Picture 7" descr="Screenshot (88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90" y="1186815"/>
            <a:ext cx="5600700" cy="18776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856740" y="1935480"/>
            <a:ext cx="45319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Replacing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 NAN Values 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with P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ublisher </a:t>
            </a:r>
          </a:p>
          <a:p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Name 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and A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uthor Name</a:t>
            </a:r>
          </a:p>
        </p:txBody>
      </p:sp>
      <p:pic>
        <p:nvPicPr>
          <p:cNvPr id="12" name="Picture 11" descr="Screenshot (89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60" y="4597400"/>
            <a:ext cx="2260600" cy="144970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3023870" y="4968240"/>
            <a:ext cx="29476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Replacing 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NAN Values</a:t>
            </a:r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with 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Mean</a:t>
            </a:r>
          </a:p>
        </p:txBody>
      </p:sp>
      <p:pic>
        <p:nvPicPr>
          <p:cNvPr id="14" name="Picture 13" descr="Screenshot (90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150" y="4597400"/>
            <a:ext cx="4255770" cy="1851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charset="0"/>
              <a:buChar char="v"/>
            </a:pPr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Visualization: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428095" cy="5257165"/>
          </a:xfrm>
        </p:spPr>
        <p:txBody>
          <a:bodyPr/>
          <a:lstStyle/>
          <a:p>
            <a:pPr marL="0" indent="0" algn="ctr">
              <a:buFont typeface="Wingdings" panose="05000000000000000000" charset="0"/>
              <a:buNone/>
            </a:pPr>
            <a:endParaRPr lang="en-IN" altLang="en-US" sz="1800" b="1"/>
          </a:p>
          <a:p>
            <a:pPr marL="0" indent="0" algn="l">
              <a:buNone/>
            </a:pPr>
            <a:r>
              <a:rPr lang="en-IN" altLang="en-US" sz="1800" b="1">
                <a:latin typeface="Cascadia Code" panose="020B0609020000020004" charset="0"/>
                <a:cs typeface="Cascadia Code" panose="020B0609020000020004" charset="0"/>
                <a:sym typeface="+mn-ea"/>
              </a:rPr>
              <a:t>1) Books Dataset: </a:t>
            </a:r>
            <a:r>
              <a:rPr lang="en-IN" altLang="en-US" sz="1800">
                <a:latin typeface="Constantia" panose="02030602050306030303" charset="0"/>
                <a:cs typeface="Constantia" panose="02030602050306030303" charset="0"/>
                <a:sym typeface="+mn-ea"/>
              </a:rPr>
              <a:t>Country with most number of Users</a:t>
            </a:r>
            <a:r>
              <a:rPr lang="en-IN" altLang="en-US" sz="1800" b="1">
                <a:sym typeface="+mn-ea"/>
              </a:rPr>
              <a:t> </a:t>
            </a:r>
          </a:p>
          <a:p>
            <a:pPr marL="0" indent="0" algn="l">
              <a:buNone/>
            </a:pPr>
            <a:endParaRPr lang="en-IN" altLang="en-US" sz="1800" b="1">
              <a:sym typeface="+mn-ea"/>
            </a:endParaRPr>
          </a:p>
          <a:p>
            <a:pPr marL="0" indent="0" algn="l">
              <a:buNone/>
            </a:pPr>
            <a:endParaRPr lang="en-IN" altLang="en-US" sz="1800" b="1">
              <a:sym typeface="+mn-ea"/>
            </a:endParaRPr>
          </a:p>
          <a:p>
            <a:pPr marL="0" indent="0" algn="l">
              <a:buNone/>
            </a:pPr>
            <a:r>
              <a:rPr lang="en-IN" altLang="en-US" sz="1800" b="1">
                <a:sym typeface="+mn-ea"/>
              </a:rPr>
              <a:t>                                                                                      </a:t>
            </a:r>
          </a:p>
          <a:p>
            <a:pPr marL="0" indent="0" algn="l">
              <a:buNone/>
            </a:pPr>
            <a:r>
              <a:rPr lang="en-IN" altLang="en-US" sz="1800" b="1">
                <a:sym typeface="+mn-ea"/>
              </a:rPr>
              <a:t>                                                                                                    2)</a:t>
            </a:r>
            <a:r>
              <a:rPr lang="en-IN" altLang="en-US" sz="1800">
                <a:sym typeface="+mn-ea"/>
              </a:rPr>
              <a:t> Top 10 Publishers  :         </a:t>
            </a:r>
            <a:endParaRPr lang="en-IN" altLang="en-US" sz="1800" b="1">
              <a:sym typeface="+mn-ea"/>
            </a:endParaRPr>
          </a:p>
          <a:p>
            <a:pPr marL="0" indent="0" algn="l">
              <a:buNone/>
            </a:pPr>
            <a:endParaRPr lang="en-IN" altLang="en-US" sz="1800" b="1"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 marL="0" indent="0" algn="l">
              <a:buNone/>
            </a:pPr>
            <a:endParaRPr lang="en-IN" altLang="en-US" sz="1800" b="1"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 marL="0" indent="0" algn="l">
              <a:buNone/>
            </a:pPr>
            <a:r>
              <a:rPr lang="en-IN" altLang="en-US" sz="1800" b="1">
                <a:sym typeface="+mn-ea"/>
              </a:rPr>
              <a:t>                                                                                           </a:t>
            </a:r>
            <a:endParaRPr lang="en-IN" altLang="en-US" sz="1800" b="1"/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1800">
                <a:latin typeface="Constantia" panose="02030602050306030303" charset="0"/>
                <a:cs typeface="Constantia" panose="02030602050306030303" charset="0"/>
                <a:sym typeface="+mn-ea"/>
              </a:rPr>
              <a:t> </a:t>
            </a:r>
            <a:endParaRPr lang="en-IN" altLang="en-US" sz="1800" b="1">
              <a:latin typeface="Cascadia Code" panose="020B0609020000020004" charset="0"/>
              <a:cs typeface="Cascadia Code" panose="020B0609020000020004" charset="0"/>
            </a:endParaRPr>
          </a:p>
          <a:p>
            <a:pPr marL="0" indent="0">
              <a:buNone/>
            </a:pPr>
            <a:endParaRPr lang="en-IN" altLang="en-US" sz="1800"/>
          </a:p>
          <a:p>
            <a:pPr marL="0" indent="0">
              <a:buFont typeface="Wingdings" panose="05000000000000000000" charset="0"/>
              <a:buNone/>
            </a:pPr>
            <a:endParaRPr lang="en-IN" altLang="en-US" sz="1800" b="1"/>
          </a:p>
          <a:p>
            <a:pPr marL="0" indent="0">
              <a:buFont typeface="Wingdings" panose="05000000000000000000" charset="0"/>
              <a:buNone/>
            </a:pPr>
            <a:endParaRPr lang="en-IN" altLang="en-US" sz="1800" b="1"/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1800" b="1"/>
              <a:t>                                                                                                          </a:t>
            </a:r>
          </a:p>
          <a:p>
            <a:pPr marL="0" indent="0">
              <a:buFont typeface="Wingdings" panose="05000000000000000000" charset="0"/>
              <a:buNone/>
            </a:pPr>
            <a:endParaRPr lang="en-IN" altLang="en-US" sz="1800" b="1"/>
          </a:p>
          <a:p>
            <a:pPr marL="0" indent="0">
              <a:buFont typeface="Wingdings" panose="05000000000000000000" charset="0"/>
              <a:buNone/>
            </a:pPr>
            <a:endParaRPr lang="en-IN" altLang="en-US" sz="1800" b="1"/>
          </a:p>
          <a:p>
            <a:pPr>
              <a:buFont typeface="Wingdings" panose="05000000000000000000" charset="0"/>
              <a:buChar char="v"/>
            </a:pPr>
            <a:endParaRPr lang="en-IN" altLang="en-US" sz="2400" b="1"/>
          </a:p>
          <a:p>
            <a:pPr>
              <a:buFont typeface="Wingdings" panose="05000000000000000000" charset="0"/>
              <a:buChar char="v"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                        </a:t>
            </a:r>
            <a:endParaRPr lang="en-IN" altLang="en-US" sz="1800" b="1"/>
          </a:p>
          <a:p>
            <a:pPr marL="0" indent="0">
              <a:buFont typeface="Wingdings" panose="05000000000000000000" charset="0"/>
              <a:buNone/>
            </a:pPr>
            <a:endParaRPr lang="en-IN" altLang="en-US" sz="1800" b="1"/>
          </a:p>
        </p:txBody>
      </p:sp>
      <p:pic>
        <p:nvPicPr>
          <p:cNvPr id="4" name="Content Placeholder 3" descr="Screenshot (116)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9405" y="2245360"/>
            <a:ext cx="5384800" cy="2702560"/>
          </a:xfrm>
          <a:prstGeom prst="rect">
            <a:avLst/>
          </a:prstGeom>
        </p:spPr>
      </p:pic>
      <p:pic>
        <p:nvPicPr>
          <p:cNvPr id="7" name="Picture 6" descr="Screenshot (119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795" y="3576955"/>
            <a:ext cx="587311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883"/>
            <a:ext cx="10972800" cy="1143000"/>
          </a:xfrm>
        </p:spPr>
        <p:txBody>
          <a:bodyPr/>
          <a:lstStyle/>
          <a:p>
            <a:pPr marL="571500" indent="-571500">
              <a:buFont typeface="Wingdings" panose="05000000000000000000" charset="0"/>
              <a:buChar char="v"/>
            </a:pPr>
            <a:r>
              <a:rPr lang="en-IN" altLang="en-US" b="1">
                <a:latin typeface="Constantia" panose="02030602050306030303" charset="0"/>
                <a:cs typeface="Constantia" panose="02030602050306030303" charset="0"/>
              </a:rPr>
              <a:t>Users Dataset</a:t>
            </a:r>
            <a:br>
              <a:rPr lang="en-IN" altLang="en-US" b="1">
                <a:latin typeface="Constantia" panose="02030602050306030303" charset="0"/>
                <a:cs typeface="Constantia" panose="02030602050306030303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14425"/>
            <a:ext cx="5384800" cy="4581525"/>
          </a:xfrm>
        </p:spPr>
        <p:txBody>
          <a:bodyPr/>
          <a:lstStyle/>
          <a:p>
            <a:pPr marL="0" indent="0">
              <a:buNone/>
            </a:pPr>
            <a:endParaRPr lang="en-IN" altLang="en-US" sz="2000" b="1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1600200"/>
            <a:ext cx="11815445" cy="5257165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1) Age Distribution Plot:</a:t>
            </a: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                                                                                 </a:t>
            </a: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Here we can see the ages are '0' and '244'. 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                                                                                  </a:t>
            </a:r>
            <a:r>
              <a:rPr 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 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                                                                                 we </a:t>
            </a:r>
            <a:r>
              <a:rPr 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can take only reasonable age as shown in</a:t>
            </a:r>
          </a:p>
          <a:p>
            <a:pPr marL="0" indent="0">
              <a:buNone/>
            </a:pPr>
            <a:r>
              <a:rPr 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age distribution plot from 5 to 80 ages. </a:t>
            </a:r>
          </a:p>
          <a:p>
            <a:pPr marL="0" indent="0">
              <a:buNone/>
            </a:pPr>
            <a:r>
              <a:rPr 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Below 5 age and above 80 age all are outliers make </a:t>
            </a:r>
          </a:p>
          <a:p>
            <a:pPr marL="0" indent="0">
              <a:buNone/>
            </a:pPr>
            <a:r>
              <a:rPr 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all outlires null and replace them with mean on base of country</a:t>
            </a:r>
            <a:endParaRPr lang="en-US" sz="20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endParaRPr lang="en-US" sz="20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endParaRPr 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10" name="Picture 9" descr="Screenshot (9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210" y="2063750"/>
            <a:ext cx="4871085" cy="2730500"/>
          </a:xfrm>
          <a:prstGeom prst="rect">
            <a:avLst/>
          </a:prstGeom>
        </p:spPr>
      </p:pic>
      <p:pic>
        <p:nvPicPr>
          <p:cNvPr id="8" name="Picture 7" descr="Screenshot (11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" y="2063750"/>
            <a:ext cx="5615940" cy="2645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charset="0"/>
              <a:buChar char="v"/>
            </a:pPr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Ratings Dataset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73175"/>
            <a:ext cx="11582400" cy="5584825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  <a:sym typeface="+mn-ea"/>
              </a:rPr>
              <a:t>1) Ratings Distribution from 0 to 10 :                             2) Rating Counts from 1 to 10:          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8" name="Content Placeholder 7" descr="Screenshot (99)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1711325"/>
            <a:ext cx="4711065" cy="3435985"/>
          </a:xfrm>
          <a:prstGeom prst="rect">
            <a:avLst/>
          </a:prstGeom>
        </p:spPr>
      </p:pic>
      <p:pic>
        <p:nvPicPr>
          <p:cNvPr id="7" name="Picture 6" descr="Screenshot (100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015" y="1835150"/>
            <a:ext cx="4803140" cy="2720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charset="0"/>
              <a:buChar char="v"/>
            </a:pPr>
            <a:r>
              <a:rPr lang="en-IN" altLang="en-US" sz="3600" b="1">
                <a:latin typeface="Cascadia Code" panose="020B0609020000020004" charset="0"/>
                <a:cs typeface="Cascadia Code" panose="020B0609020000020004" charset="0"/>
                <a:sym typeface="+mn-ea"/>
              </a:rPr>
              <a:t>Recommendation Models:Popularity Based</a:t>
            </a:r>
            <a:b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64565"/>
            <a:ext cx="11582400" cy="5894070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1)Popular Books:                                                                                                 2) MostNumber of time Rated Books:</a:t>
            </a:r>
            <a:endParaRPr lang="en-IN" altLang="en-US" sz="1600" b="1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Book weighted avg formula:                                                                             Here, we can see that </a:t>
            </a: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Wild Animus 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has less score and number                                                                         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Weighted Rating(WR)=[vR/(v+m)]+[mC/(v+m)]                                       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of ratings but is</a:t>
            </a: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 2nd highest number of times rated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</a:t>
            </a:r>
            <a:endParaRPr lang="en-IN" altLang="en-US" sz="1600" b="1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where,</a:t>
            </a: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v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is the </a:t>
            </a: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number of votes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for the books; 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m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is the </a:t>
            </a: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minimum votes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required to be listed in the chart;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R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is the </a:t>
            </a: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average rating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of the book; and;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C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is the </a:t>
            </a: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mean vote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across the whole report.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15" name="Content Placeholder 14" descr="Screenshot (103)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7370" y="3481070"/>
            <a:ext cx="5384800" cy="29914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17" descr="Screenshot (10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2479675"/>
            <a:ext cx="5610225" cy="2979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7890" y="621030"/>
            <a:ext cx="10515600" cy="732790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Wingdings" panose="05000000000000000000" charset="0"/>
              <a:buChar char="v"/>
            </a:pPr>
            <a:r>
              <a:rPr lang="en-US" sz="4000" b="1">
                <a:latin typeface="Cascadia Code" panose="020B0609020000020004" charset="0"/>
                <a:cs typeface="Cascadia Code" panose="020B0609020000020004" charset="0"/>
                <a:sym typeface="+mn-ea"/>
              </a:rPr>
              <a:t>Collaborative Filtering Based Recommendation System</a:t>
            </a:r>
            <a:r>
              <a:rPr lang="en-IN" altLang="en-US" sz="4000" b="1">
                <a:latin typeface="Cascadia Code" panose="020B0609020000020004" charset="0"/>
                <a:cs typeface="Cascadia Code" panose="020B0609020000020004" charset="0"/>
                <a:sym typeface="+mn-ea"/>
              </a:rPr>
              <a:t>: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2410"/>
            <a:ext cx="5181600" cy="4674870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To perform collabrative filtering we have created final dataframe by merging ratings and books Dataset,and converted into pivot_table where 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(columns='user_id',  index='title',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values='rating')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and filled NaN values with 0.</a:t>
            </a:r>
          </a:p>
        </p:txBody>
      </p:sp>
      <p:pic>
        <p:nvPicPr>
          <p:cNvPr id="5" name="Content Placeholder 4" descr="Screenshot (105)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9465" y="1502410"/>
            <a:ext cx="6067425" cy="5229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4753</Words>
  <Application>Microsoft Office PowerPoint</Application>
  <PresentationFormat>Widescreen</PresentationFormat>
  <Paragraphs>163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Business Cooperate</vt:lpstr>
      <vt:lpstr>Group 6 Book Recommendation System</vt:lpstr>
      <vt:lpstr>Contents:</vt:lpstr>
      <vt:lpstr>  </vt:lpstr>
      <vt:lpstr>PowerPoint Presentation</vt:lpstr>
      <vt:lpstr>Visualization:</vt:lpstr>
      <vt:lpstr>Users Dataset </vt:lpstr>
      <vt:lpstr>Ratings Dataset</vt:lpstr>
      <vt:lpstr>Recommendation Models:Popularity Based </vt:lpstr>
      <vt:lpstr>Collaborative Filtering Based Recommendation System: </vt:lpstr>
      <vt:lpstr>Book Name:</vt:lpstr>
      <vt:lpstr>Author Name</vt:lpstr>
      <vt:lpstr>Age</vt:lpstr>
      <vt:lpstr>Country</vt:lpstr>
      <vt:lpstr>Deployement:</vt:lpstr>
      <vt:lpstr>Top Rated Books &amp; Most Rated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 Book Recommendation System</dc:title>
  <dc:creator/>
  <cp:lastModifiedBy>senanaya333@gmail.com</cp:lastModifiedBy>
  <cp:revision>5</cp:revision>
  <dcterms:created xsi:type="dcterms:W3CDTF">2023-03-06T21:43:00Z</dcterms:created>
  <dcterms:modified xsi:type="dcterms:W3CDTF">2023-03-08T08:27:00Z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B268F46DBA5D4799B89C8CD5FAE31528</vt:lpwstr>
  </property>
  <property fmtid="{D5CDD505-2E9C-101B-9397-08002B2CF9AE}" pid="3" name="KSOProductBuildVer">
    <vt:lpwstr>1033-11.2.0.11219</vt:lpwstr>
  </property>
</Properties>
</file>