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3" r:id="rId1"/>
  </p:sldMasterIdLst>
  <p:sldIdLst>
    <p:sldId id="256" r:id="rId2"/>
    <p:sldId id="257" r:id="rId3"/>
    <p:sldId id="263" r:id="rId4"/>
    <p:sldId id="269" r:id="rId5"/>
    <p:sldId id="270" r:id="rId6"/>
    <p:sldId id="259" r:id="rId7"/>
    <p:sldId id="268"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BC69F-81EA-4A7B-8424-4554445181CD}" type="datetimeFigureOut">
              <a:rPr lang="en-IN" smtClean="0"/>
              <a:pPr/>
              <a:t>07-10-2021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20857A-A4E0-42C9-A37D-157CCB099ED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BC69F-81EA-4A7B-8424-4554445181CD}" type="datetimeFigureOut">
              <a:rPr lang="en-IN" smtClean="0"/>
              <a:pPr/>
              <a:t>07-10-2021</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0857A-A4E0-42C9-A37D-157CCB099ED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F02BF-D400-4124-A6BE-E6565CBEFD73}"/>
              </a:ext>
            </a:extLst>
          </p:cNvPr>
          <p:cNvSpPr/>
          <p:nvPr/>
        </p:nvSpPr>
        <p:spPr>
          <a:xfrm>
            <a:off x="2347382" y="3134633"/>
            <a:ext cx="7706706" cy="954107"/>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latin typeface="Times New Roman" pitchFamily="18" charset="0"/>
                <a:cs typeface="Times New Roman" pitchFamily="18" charset="0"/>
              </a:rPr>
              <a:t>Graphical passwords: Behind the attainment of goals</a:t>
            </a:r>
          </a:p>
        </p:txBody>
      </p:sp>
      <p:sp>
        <p:nvSpPr>
          <p:cNvPr id="6" name="Rectangle 5">
            <a:extLst>
              <a:ext uri="{FF2B5EF4-FFF2-40B4-BE49-F238E27FC236}">
                <a16:creationId xmlns:a16="http://schemas.microsoft.com/office/drawing/2014/main" id="{CCC7F866-494A-4519-9541-5854C8307494}"/>
              </a:ext>
            </a:extLst>
          </p:cNvPr>
          <p:cNvSpPr/>
          <p:nvPr/>
        </p:nvSpPr>
        <p:spPr>
          <a:xfrm>
            <a:off x="7398327" y="4631377"/>
            <a:ext cx="3443843" cy="1323439"/>
          </a:xfrm>
          <a:prstGeom prst="rect">
            <a:avLst/>
          </a:prstGeom>
          <a:noFill/>
        </p:spPr>
        <p:txBody>
          <a:bodyPr wrap="square" lIns="91440" tIns="45720" rIns="91440" bIns="45720">
            <a:spAutoFit/>
          </a:bodyPr>
          <a:lstStyle/>
          <a:p>
            <a:pPr algn="ctr"/>
            <a:r>
              <a:rPr lang="en-US" sz="2000" dirty="0">
                <a:ln w="0"/>
                <a:solidFill>
                  <a:schemeClr val="accent6">
                    <a:lumMod val="50000"/>
                  </a:schemeClr>
                </a:solidFill>
                <a:effectLst>
                  <a:outerShdw blurRad="38100" dist="25400" dir="5400000" algn="ctr" rotWithShape="0">
                    <a:srgbClr val="6E747A">
                      <a:alpha val="43000"/>
                    </a:srgbClr>
                  </a:outerShdw>
                </a:effectLst>
              </a:rPr>
              <a:t>By:</a:t>
            </a: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S. Janaki ram(19C95A0507)</a:t>
            </a: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V. Rohith(19C95A0508)</a:t>
            </a: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V. </a:t>
            </a:r>
            <a:r>
              <a:rPr lang="en-US" sz="2000" dirty="0" err="1">
                <a:ln w="0"/>
                <a:solidFill>
                  <a:schemeClr val="accent5">
                    <a:lumMod val="50000"/>
                  </a:schemeClr>
                </a:solidFill>
                <a:effectLst>
                  <a:outerShdw blurRad="38100" dist="25400" dir="5400000" algn="ctr" rotWithShape="0">
                    <a:srgbClr val="6E747A">
                      <a:alpha val="43000"/>
                    </a:srgbClr>
                  </a:outerShdw>
                </a:effectLst>
              </a:rPr>
              <a:t>manikanta</a:t>
            </a:r>
            <a:r>
              <a:rPr lang="en-US" sz="2000" dirty="0">
                <a:ln w="0"/>
                <a:solidFill>
                  <a:schemeClr val="accent5">
                    <a:lumMod val="50000"/>
                  </a:schemeClr>
                </a:solidFill>
                <a:effectLst>
                  <a:outerShdw blurRad="38100" dist="25400" dir="5400000" algn="ctr" rotWithShape="0">
                    <a:srgbClr val="6E747A">
                      <a:alpha val="43000"/>
                    </a:srgbClr>
                  </a:outerShdw>
                </a:effectLst>
              </a:rPr>
              <a:t>(19C95A0509)</a:t>
            </a:r>
          </a:p>
        </p:txBody>
      </p:sp>
      <p:sp>
        <p:nvSpPr>
          <p:cNvPr id="8" name="Rectangle 7">
            <a:extLst>
              <a:ext uri="{FF2B5EF4-FFF2-40B4-BE49-F238E27FC236}">
                <a16:creationId xmlns:a16="http://schemas.microsoft.com/office/drawing/2014/main" id="{905447DF-9E4F-40A7-A6C3-AAA36458CD7D}"/>
              </a:ext>
            </a:extLst>
          </p:cNvPr>
          <p:cNvSpPr/>
          <p:nvPr/>
        </p:nvSpPr>
        <p:spPr>
          <a:xfrm>
            <a:off x="63163" y="4833257"/>
            <a:ext cx="4490061" cy="830997"/>
          </a:xfrm>
          <a:prstGeom prst="rect">
            <a:avLst/>
          </a:prstGeom>
          <a:noFill/>
        </p:spPr>
        <p:txBody>
          <a:bodyPr wrap="square" lIns="91440" tIns="45720" rIns="91440" bIns="45720">
            <a:spAutoFit/>
          </a:bodyPr>
          <a:lstStyle/>
          <a:p>
            <a:pPr algn="ct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Under the guidance of:</a:t>
            </a:r>
          </a:p>
          <a:p>
            <a:pPr algn="ct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Name: Mrs. </a:t>
            </a:r>
            <a:r>
              <a:rPr lang="en-US" sz="24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Sree</a:t>
            </a: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Lakshmi</a:t>
            </a:r>
          </a:p>
        </p:txBody>
      </p:sp>
      <p:pic>
        <p:nvPicPr>
          <p:cNvPr id="9" name="Picture 8">
            <a:extLst>
              <a:ext uri="{FF2B5EF4-FFF2-40B4-BE49-F238E27FC236}">
                <a16:creationId xmlns:a16="http://schemas.microsoft.com/office/drawing/2014/main" id="{BCE59150-7FC2-42CB-8B16-84E7CC70D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451262"/>
            <a:ext cx="1004214" cy="976195"/>
          </a:xfrm>
          <a:prstGeom prst="rect">
            <a:avLst/>
          </a:prstGeom>
        </p:spPr>
      </p:pic>
      <p:sp>
        <p:nvSpPr>
          <p:cNvPr id="10" name="TextBox 9">
            <a:extLst>
              <a:ext uri="{FF2B5EF4-FFF2-40B4-BE49-F238E27FC236}">
                <a16:creationId xmlns:a16="http://schemas.microsoft.com/office/drawing/2014/main" id="{FF2E7EB9-2F89-48CA-A99B-68146E6D9582}"/>
              </a:ext>
            </a:extLst>
          </p:cNvPr>
          <p:cNvSpPr txBox="1"/>
          <p:nvPr/>
        </p:nvSpPr>
        <p:spPr>
          <a:xfrm>
            <a:off x="1509095" y="158371"/>
            <a:ext cx="10078984" cy="1323439"/>
          </a:xfrm>
          <a:prstGeom prst="rect">
            <a:avLst/>
          </a:prstGeom>
          <a:noFill/>
        </p:spPr>
        <p:txBody>
          <a:bodyPr wrap="square">
            <a:spAutoFit/>
          </a:bodyPr>
          <a:lstStyle/>
          <a:p>
            <a:pPr algn="ctr"/>
            <a:r>
              <a:rPr lang="en-US" sz="2800" dirty="0">
                <a:solidFill>
                  <a:srgbClr val="FF0000"/>
                </a:solidFill>
                <a:latin typeface="Georgia" panose="02040502050405020303" pitchFamily="18" charset="0"/>
              </a:rPr>
              <a:t>HOLY MARY INSTITUTE OF TECHNOLOGY &amp; SCIENCE</a:t>
            </a:r>
            <a:r>
              <a:rPr lang="en-US" dirty="0">
                <a:latin typeface="Arial" panose="020B0604020202020204" pitchFamily="34" charset="0"/>
                <a:cs typeface="Arial" panose="020B0604020202020204" pitchFamily="34" charset="0"/>
              </a:rPr>
              <a:t>     (</a:t>
            </a:r>
            <a:r>
              <a:rPr lang="en-US" dirty="0">
                <a:latin typeface="Georgia" panose="02040502050405020303" pitchFamily="18" charset="0"/>
                <a:cs typeface="Arial" panose="020B0604020202020204" pitchFamily="34" charset="0"/>
              </a:rPr>
              <a:t>Approved by AICTE, New Delhi, Affiliated to JNTU, Hyderabad)</a:t>
            </a:r>
          </a:p>
          <a:p>
            <a:pPr algn="ctr"/>
            <a:r>
              <a:rPr lang="en-US" sz="1600" dirty="0">
                <a:latin typeface="Georgia" panose="02040502050405020303" pitchFamily="18" charset="0"/>
                <a:cs typeface="Arial" panose="020B0604020202020204" pitchFamily="34" charset="0"/>
              </a:rPr>
              <a:t> </a:t>
            </a:r>
            <a:r>
              <a:rPr lang="en-US" sz="1600" dirty="0">
                <a:latin typeface="Times New Roman" pitchFamily="18" charset="0"/>
                <a:cs typeface="Times New Roman" pitchFamily="18" charset="0"/>
              </a:rPr>
              <a:t>BOGARAM(V),KEESARA(M),MEDCHAL DISTRICT-501301</a:t>
            </a:r>
          </a:p>
          <a:p>
            <a:r>
              <a:rPr lang="en-US" dirty="0">
                <a:latin typeface="Georgia" panose="02040502050405020303" pitchFamily="18" charset="0"/>
                <a:cs typeface="Arial" panose="020B0604020202020204" pitchFamily="34" charset="0"/>
              </a:rPr>
              <a:t>                                                                </a:t>
            </a:r>
            <a:r>
              <a:rPr lang="en-US" sz="1600" dirty="0">
                <a:latin typeface="Arial" panose="020B0604020202020204" pitchFamily="34" charset="0"/>
                <a:cs typeface="Arial" panose="020B0604020202020204" pitchFamily="34" charset="0"/>
              </a:rPr>
              <a:t>2019-2020</a:t>
            </a:r>
            <a:endParaRPr lang="en-IN" sz="1600" dirty="0">
              <a:latin typeface="Georgia" panose="02040502050405020303" pitchFamily="18" charset="0"/>
              <a:cs typeface="Arial" panose="020B0604020202020204" pitchFamily="34" charset="0"/>
            </a:endParaRPr>
          </a:p>
        </p:txBody>
      </p:sp>
      <p:sp>
        <p:nvSpPr>
          <p:cNvPr id="11" name="TextBox 10">
            <a:extLst>
              <a:ext uri="{FF2B5EF4-FFF2-40B4-BE49-F238E27FC236}">
                <a16:creationId xmlns:a16="http://schemas.microsoft.com/office/drawing/2014/main" id="{B3E4F406-1192-498E-96AB-FBF950C57D30}"/>
              </a:ext>
            </a:extLst>
          </p:cNvPr>
          <p:cNvSpPr txBox="1"/>
          <p:nvPr/>
        </p:nvSpPr>
        <p:spPr>
          <a:xfrm>
            <a:off x="2600764" y="1624633"/>
            <a:ext cx="6990472" cy="400110"/>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DEPARTMENT OF COMPUTER SCIENCE  ENGINEERING  </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66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0F58C-2366-4F01-8A7C-E0C0BC1E5AA0}"/>
              </a:ext>
            </a:extLst>
          </p:cNvPr>
          <p:cNvSpPr>
            <a:spLocks noGrp="1"/>
          </p:cNvSpPr>
          <p:nvPr>
            <p:ph type="subTitle" idx="1"/>
          </p:nvPr>
        </p:nvSpPr>
        <p:spPr>
          <a:xfrm>
            <a:off x="523783" y="1393794"/>
            <a:ext cx="10255188" cy="4882719"/>
          </a:xfrm>
        </p:spPr>
        <p:txBody>
          <a:bodyPr>
            <a:normAutofit fontScale="92500" lnSpcReduction="20000"/>
          </a:bodyPr>
          <a:lstStyle/>
          <a:p>
            <a:pPr marL="342900" indent="-342900" algn="l">
              <a:buClr>
                <a:schemeClr val="tx1"/>
              </a:buClr>
              <a:buSzPct val="85000"/>
              <a:buFont typeface="Arial" panose="020B0604020202020204" pitchFamily="34" charset="0"/>
              <a:buChar char="•"/>
            </a:pPr>
            <a:r>
              <a:rPr lang="en-US" sz="2000" b="0" i="0" dirty="0">
                <a:solidFill>
                  <a:srgbClr val="1C1D1E"/>
                </a:solidFill>
                <a:effectLst/>
                <a:latin typeface="Calibri (Body)"/>
              </a:rPr>
              <a:t>Graphical authentication methods have emerged as an alternative to the conventional authentication methods over the past couple of decades.</a:t>
            </a:r>
            <a:endParaRPr lang="en-US" sz="2000" b="0" i="0" dirty="0">
              <a:solidFill>
                <a:schemeClr val="tx1"/>
              </a:solidFill>
              <a:effectLst/>
              <a:latin typeface="Calibri (Body)"/>
            </a:endParaRPr>
          </a:p>
          <a:p>
            <a:pPr marL="342900" indent="-342900" algn="l">
              <a:buClr>
                <a:schemeClr val="tx1"/>
              </a:buClr>
              <a:buSzPct val="85000"/>
              <a:buFont typeface="Arial" panose="020B0604020202020204" pitchFamily="34" charset="0"/>
              <a:buChar char="•"/>
            </a:pPr>
            <a:endParaRPr lang="en-US" sz="2000" b="0" i="0" dirty="0">
              <a:solidFill>
                <a:schemeClr val="tx1"/>
              </a:solidFill>
              <a:effectLst/>
            </a:endParaRPr>
          </a:p>
          <a:p>
            <a:pPr marL="342900" indent="-342900" algn="l">
              <a:buClr>
                <a:schemeClr val="tx1"/>
              </a:buClr>
              <a:buSzPct val="85000"/>
              <a:buFont typeface="Arial" panose="020B0604020202020204" pitchFamily="34" charset="0"/>
              <a:buChar char="•"/>
            </a:pPr>
            <a:r>
              <a:rPr lang="en-US" sz="2000" b="0" i="0" dirty="0">
                <a:solidFill>
                  <a:schemeClr val="tx1"/>
                </a:solidFill>
                <a:effectLst/>
              </a:rPr>
              <a:t> </a:t>
            </a:r>
            <a:r>
              <a:rPr lang="en-US" sz="2000" dirty="0">
                <a:solidFill>
                  <a:schemeClr val="tx1"/>
                </a:solidFill>
              </a:rPr>
              <a:t>One of the most popular among types of graphical authentical methods is recognition based authentication, where the user taps on pass images from one or more challenge set of images in order to authenticate.</a:t>
            </a:r>
            <a:endParaRPr lang="en-US" sz="2000" b="0" i="0" dirty="0">
              <a:solidFill>
                <a:schemeClr val="tx1"/>
              </a:solidFill>
              <a:effectLst/>
            </a:endParaRPr>
          </a:p>
          <a:p>
            <a:pPr algn="l">
              <a:buClr>
                <a:schemeClr val="tx1"/>
              </a:buClr>
              <a:buSzPct val="85000"/>
            </a:pPr>
            <a:endParaRPr lang="en-US" sz="2000" b="0" i="0" dirty="0">
              <a:solidFill>
                <a:schemeClr val="tx1"/>
              </a:solidFill>
              <a:effectLst/>
            </a:endParaRPr>
          </a:p>
          <a:p>
            <a:pPr marL="342900" indent="-342900" algn="l">
              <a:buClr>
                <a:schemeClr val="tx1"/>
              </a:buClr>
              <a:buSzPct val="85000"/>
              <a:buFont typeface="Arial" panose="020B0604020202020204" pitchFamily="34" charset="0"/>
              <a:buChar char="•"/>
            </a:pPr>
            <a:r>
              <a:rPr lang="en-US" sz="2200" dirty="0">
                <a:solidFill>
                  <a:srgbClr val="1C1D1E"/>
                </a:solidFill>
              </a:rPr>
              <a:t>The study of existing graphical authentication systems shows that several of them compromise their security while making the method simpler, which could lead to perpetration of numerous attacks like guessing, hidden camera, smudge, shoulder surfing, and many other.</a:t>
            </a:r>
            <a:r>
              <a:rPr lang="en-US" sz="2200" b="0" i="0" dirty="0">
                <a:solidFill>
                  <a:schemeClr val="tx1"/>
                </a:solidFill>
                <a:effectLst/>
              </a:rPr>
              <a:t> </a:t>
            </a:r>
            <a:r>
              <a:rPr lang="en-US" sz="1200" b="0" i="0" dirty="0">
                <a:solidFill>
                  <a:srgbClr val="1C1D1E"/>
                </a:solidFill>
                <a:effectLst/>
                <a:latin typeface="Open Sans" panose="020B0606030504020204" pitchFamily="34" charset="0"/>
              </a:rPr>
              <a:t> </a:t>
            </a:r>
          </a:p>
          <a:p>
            <a:pPr algn="l">
              <a:buClr>
                <a:schemeClr val="tx1"/>
              </a:buClr>
              <a:buSzPct val="85000"/>
            </a:pPr>
            <a:endParaRPr lang="en-US" sz="2000" b="0" i="0" dirty="0">
              <a:solidFill>
                <a:schemeClr val="tx1"/>
              </a:solidFill>
              <a:effectLst/>
              <a:latin typeface="Calibri(body)"/>
            </a:endParaRPr>
          </a:p>
          <a:p>
            <a:pPr marL="342900" indent="-342900" algn="l">
              <a:buClr>
                <a:schemeClr val="tx1"/>
              </a:buClr>
              <a:buSzPct val="85000"/>
              <a:buFont typeface="Arial" panose="020B0604020202020204" pitchFamily="34" charset="0"/>
              <a:buChar char="•"/>
            </a:pPr>
            <a:r>
              <a:rPr lang="en-US" sz="2200" b="0" i="0" dirty="0">
                <a:solidFill>
                  <a:srgbClr val="1C1D1E"/>
                </a:solidFill>
                <a:effectLst/>
              </a:rPr>
              <a:t>Furthermore, a few of them sacrifice performance while targeting security alone.</a:t>
            </a:r>
            <a:endParaRPr lang="en-US" sz="2200" b="0" i="0" dirty="0">
              <a:solidFill>
                <a:schemeClr val="tx1"/>
              </a:solidFill>
              <a:effectLst/>
            </a:endParaRPr>
          </a:p>
          <a:p>
            <a:pPr algn="l">
              <a:buClr>
                <a:schemeClr val="tx1"/>
              </a:buClr>
              <a:buSzPct val="85000"/>
            </a:pPr>
            <a:endParaRPr lang="en-US" sz="2000" b="0" i="0" dirty="0">
              <a:solidFill>
                <a:schemeClr val="tx1"/>
              </a:solidFill>
              <a:effectLst/>
            </a:endParaRPr>
          </a:p>
          <a:p>
            <a:pPr marL="342900" indent="-342900" algn="l">
              <a:buClr>
                <a:schemeClr val="tx1"/>
              </a:buClr>
              <a:buSzPct val="85000"/>
              <a:buFont typeface="Arial" panose="020B0604020202020204" pitchFamily="34" charset="0"/>
              <a:buChar char="•"/>
            </a:pPr>
            <a:r>
              <a:rPr lang="en-US" sz="2200" b="0" i="0" dirty="0">
                <a:solidFill>
                  <a:srgbClr val="1C1D1E"/>
                </a:solidFill>
                <a:effectLst/>
              </a:rPr>
              <a:t>Yet, this paper proposes a new method that resists the aforementioned attacks with good performance, while preserving the benefits of graphical passwords such as ease of use and increased memorability.</a:t>
            </a:r>
            <a:endParaRPr lang="en-IN" sz="2200" dirty="0">
              <a:solidFill>
                <a:schemeClr val="tx1"/>
              </a:solidFill>
            </a:endParaRPr>
          </a:p>
        </p:txBody>
      </p:sp>
      <p:sp>
        <p:nvSpPr>
          <p:cNvPr id="4" name="Rectangle 3">
            <a:extLst>
              <a:ext uri="{FF2B5EF4-FFF2-40B4-BE49-F238E27FC236}">
                <a16:creationId xmlns:a16="http://schemas.microsoft.com/office/drawing/2014/main" id="{AED156A3-9D35-4C80-A036-A092150F6079}"/>
              </a:ext>
            </a:extLst>
          </p:cNvPr>
          <p:cNvSpPr/>
          <p:nvPr/>
        </p:nvSpPr>
        <p:spPr>
          <a:xfrm>
            <a:off x="4358244" y="273131"/>
            <a:ext cx="3752603"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ABSTRACT</a:t>
            </a:r>
            <a:endParaRPr lang="en-US" sz="5400" b="1" cap="none" spc="0" dirty="0">
              <a:ln/>
              <a:solidFill>
                <a:schemeClr val="accent4"/>
              </a:solidFill>
              <a:effectLst/>
            </a:endParaRPr>
          </a:p>
        </p:txBody>
      </p:sp>
    </p:spTree>
    <p:extLst>
      <p:ext uri="{BB962C8B-B14F-4D97-AF65-F5344CB8AC3E}">
        <p14:creationId xmlns:p14="http://schemas.microsoft.com/office/powerpoint/2010/main" val="33894422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6A27-81ED-47B1-80A0-7CF419C14BA2}"/>
              </a:ext>
            </a:extLst>
          </p:cNvPr>
          <p:cNvSpPr>
            <a:spLocks noGrp="1"/>
          </p:cNvSpPr>
          <p:nvPr>
            <p:ph type="ctrTitle"/>
          </p:nvPr>
        </p:nvSpPr>
        <p:spPr/>
        <p:txBody>
          <a:bodyPr/>
          <a:lstStyle/>
          <a:p>
            <a:r>
              <a:rPr lang="en-US" dirty="0">
                <a:solidFill>
                  <a:srgbClr val="4C4C4C"/>
                </a:solidFill>
                <a:latin typeface="Helvetica Neue"/>
              </a:rPr>
              <a:t>.</a:t>
            </a:r>
            <a:br>
              <a:rPr lang="en-US" b="0" i="0" dirty="0">
                <a:solidFill>
                  <a:srgbClr val="4C4C4C"/>
                </a:solidFill>
                <a:effectLst/>
                <a:latin typeface="Helvetica Neue"/>
              </a:rPr>
            </a:br>
            <a:endParaRPr lang="en-IN" dirty="0"/>
          </a:p>
        </p:txBody>
      </p:sp>
      <p:sp>
        <p:nvSpPr>
          <p:cNvPr id="3" name="Subtitle 2">
            <a:extLst>
              <a:ext uri="{FF2B5EF4-FFF2-40B4-BE49-F238E27FC236}">
                <a16:creationId xmlns:a16="http://schemas.microsoft.com/office/drawing/2014/main" id="{130315A0-DF6C-4A0E-90F4-5DBF05AC0E96}"/>
              </a:ext>
            </a:extLst>
          </p:cNvPr>
          <p:cNvSpPr>
            <a:spLocks noGrp="1"/>
          </p:cNvSpPr>
          <p:nvPr>
            <p:ph type="subTitle" idx="1"/>
          </p:nvPr>
        </p:nvSpPr>
        <p:spPr>
          <a:xfrm>
            <a:off x="648070" y="310717"/>
            <a:ext cx="10599938" cy="6161103"/>
          </a:xfrm>
        </p:spPr>
        <p:txBody>
          <a:bodyPr/>
          <a:lstStyle/>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r>
              <a:rPr lang="en-US" sz="2000" b="1" u="sng" dirty="0">
                <a:solidFill>
                  <a:srgbClr val="7030A0"/>
                </a:solidFill>
              </a:rPr>
              <a:t>EXISTING SYSTEM:</a:t>
            </a:r>
          </a:p>
          <a:p>
            <a:pPr algn="l"/>
            <a:endParaRPr lang="en-US" sz="2000" dirty="0">
              <a:solidFill>
                <a:srgbClr val="4C4C4C"/>
              </a:solidFill>
            </a:endParaRPr>
          </a:p>
          <a:p>
            <a:pPr marL="342900" indent="-342900" algn="l">
              <a:buFont typeface="Arial" panose="020B0604020202020204" pitchFamily="34" charset="0"/>
              <a:buChar char="•"/>
            </a:pPr>
            <a:r>
              <a:rPr lang="en-US" sz="2000" dirty="0">
                <a:solidFill>
                  <a:srgbClr val="4C4C4C"/>
                </a:solidFill>
              </a:rPr>
              <a:t>The existing authentication systems were confined to address a few of the attacks among hidden camera, shoulder surfing, educated guess, brute force, sniffing, and phishing attacks.</a:t>
            </a:r>
          </a:p>
          <a:p>
            <a:pPr marL="342900" indent="-342900" algn="l">
              <a:buFont typeface="Arial" panose="020B0604020202020204" pitchFamily="34" charset="0"/>
              <a:buChar char="•"/>
            </a:pPr>
            <a:r>
              <a:rPr lang="en-US" sz="2000" dirty="0">
                <a:solidFill>
                  <a:srgbClr val="4C4C4C"/>
                </a:solidFill>
              </a:rPr>
              <a:t> In addition, the current graphical authentication systems are more complex and targeted only towards a few categories of users.</a:t>
            </a:r>
          </a:p>
          <a:p>
            <a:pPr marL="342900" indent="-342900" algn="l">
              <a:buFont typeface="Arial" panose="020B0604020202020204" pitchFamily="34" charset="0"/>
              <a:buChar char="•"/>
            </a:pPr>
            <a:r>
              <a:rPr lang="en-US" sz="2000" dirty="0">
                <a:solidFill>
                  <a:srgbClr val="4C4C4C"/>
                </a:solidFill>
              </a:rPr>
              <a:t> These systems are more costly because they also include a special hardware in their experimental setup.</a:t>
            </a:r>
            <a:br>
              <a:rPr lang="en-US" sz="2000" dirty="0">
                <a:solidFill>
                  <a:srgbClr val="4C4C4C"/>
                </a:solidFill>
              </a:rPr>
            </a:br>
            <a:endParaRPr lang="en-IN" dirty="0"/>
          </a:p>
        </p:txBody>
      </p:sp>
    </p:spTree>
    <p:extLst>
      <p:ext uri="{BB962C8B-B14F-4D97-AF65-F5344CB8AC3E}">
        <p14:creationId xmlns:p14="http://schemas.microsoft.com/office/powerpoint/2010/main" val="297808777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73777"/>
            <a:ext cx="10972800" cy="5152389"/>
          </a:xfrm>
        </p:spPr>
        <p:txBody>
          <a:bodyPr>
            <a:normAutofit/>
          </a:bodyPr>
          <a:lstStyle/>
          <a:p>
            <a:pPr>
              <a:buNone/>
            </a:pPr>
            <a:r>
              <a:rPr lang="en-US" b="1" u="sng" dirty="0">
                <a:solidFill>
                  <a:srgbClr val="7030A0"/>
                </a:solidFill>
              </a:rPr>
              <a:t>PROPOSED SYSTEM:</a:t>
            </a:r>
          </a:p>
          <a:p>
            <a:endParaRPr lang="en-US" b="1" u="sng" dirty="0">
              <a:solidFill>
                <a:srgbClr val="7030A0"/>
              </a:solidFill>
            </a:endParaRPr>
          </a:p>
          <a:p>
            <a:r>
              <a:rPr lang="en-US" sz="2000" b="0" i="0" dirty="0">
                <a:solidFill>
                  <a:srgbClr val="1C1D1E"/>
                </a:solidFill>
                <a:effectLst/>
                <a:latin typeface="Open Sans" panose="020B0606030504020204" pitchFamily="34" charset="0"/>
              </a:rPr>
              <a:t>The proposed scheme follows recognition-based techniques while integrating some of the finest concepts such as 5 × 5 grid, visual cryptography, distortion of images, and an email-id for recovery. In general, user-id plays a major role in graphical authentication because when user enters his user-id, a set of images are forwarded to the user from which he/she must choose four pass images in order to authenticate in subsequent logins</a:t>
            </a:r>
            <a:r>
              <a:rPr lang="en-IN" sz="2000" dirty="0">
                <a:solidFill>
                  <a:schemeClr val="tx1"/>
                </a:solidFill>
              </a:rPr>
              <a:t>                                </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54182"/>
            <a:ext cx="10972800" cy="5846618"/>
          </a:xfrm>
        </p:spPr>
        <p:txBody>
          <a:bodyPr/>
          <a:lstStyle/>
          <a:p>
            <a:pPr>
              <a:buNone/>
            </a:pPr>
            <a:r>
              <a:rPr lang="en-US" dirty="0"/>
              <a:t>Advantages :</a:t>
            </a:r>
          </a:p>
          <a:p>
            <a:r>
              <a:rPr lang="en-US" dirty="0"/>
              <a:t>User friendly.</a:t>
            </a:r>
          </a:p>
          <a:p>
            <a:r>
              <a:rPr lang="en-US" dirty="0"/>
              <a:t>Easy to remember.</a:t>
            </a:r>
          </a:p>
          <a:p>
            <a:r>
              <a:rPr lang="en-US" dirty="0"/>
              <a:t>Fast execution.</a:t>
            </a:r>
          </a:p>
          <a:p>
            <a:pPr>
              <a:buNone/>
            </a:pPr>
            <a:endParaRPr lang="en-US" dirty="0"/>
          </a:p>
          <a:p>
            <a:pPr>
              <a:buNone/>
            </a:pPr>
            <a:r>
              <a:rPr lang="en-US" dirty="0"/>
              <a:t>Disadvantages:</a:t>
            </a:r>
          </a:p>
          <a:p>
            <a:r>
              <a:rPr lang="en-US" dirty="0"/>
              <a:t>Identification of hidden camera attacks, shoulder surfing attacks, guessing attacks, phishing attacks are not possible on this proposed authentication scheme.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3C9782-BD13-4DD8-B27F-A5D4A8A02E7E}"/>
              </a:ext>
            </a:extLst>
          </p:cNvPr>
          <p:cNvSpPr>
            <a:spLocks noGrp="1"/>
          </p:cNvSpPr>
          <p:nvPr>
            <p:ph type="subTitle" idx="1"/>
          </p:nvPr>
        </p:nvSpPr>
        <p:spPr>
          <a:xfrm>
            <a:off x="995482" y="660415"/>
            <a:ext cx="8787710" cy="4870374"/>
          </a:xfrm>
        </p:spPr>
        <p:txBody>
          <a:bodyPr>
            <a:normAutofit/>
          </a:bodyPr>
          <a:lstStyle/>
          <a:p>
            <a:pPr algn="l">
              <a:lnSpc>
                <a:spcPct val="115000"/>
              </a:lnSpc>
              <a:spcAft>
                <a:spcPts val="1000"/>
              </a:spcAft>
            </a:pPr>
            <a:r>
              <a:rPr lang="en-US" sz="1900" b="1" u="sng"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a:t>
            </a:r>
            <a:r>
              <a:rPr lang="en-US" sz="1900" b="1"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41375" algn="l">
              <a:spcBef>
                <a:spcPts val="675"/>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	Windows 10.</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72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Coding</a:t>
            </a:r>
            <a:r>
              <a:rPr lang="en-US" sz="18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Language	:	Python, Php, HTML,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DBSql</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JS</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72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Editor	:	VS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pPr>
            <a:endPar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900" b="1" u="sng" kern="5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HARDWARE REQUIREMENTS </a:t>
            </a:r>
            <a:r>
              <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41375" algn="l">
              <a:spcBef>
                <a:spcPts val="65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System	:	Laptop or Desktop</a:t>
            </a:r>
          </a:p>
          <a:p>
            <a:pPr marL="841375" algn="l">
              <a:spcBef>
                <a:spcPts val="65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Hard</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Disk	:	80 GB.</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Ram	:	4</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GB</a:t>
            </a:r>
          </a:p>
          <a:p>
            <a:pPr marL="841375" algn="l">
              <a:spcBef>
                <a:spcPts val="710"/>
              </a:spcBef>
              <a:tabLst>
                <a:tab pos="2672080" algn="l"/>
                <a:tab pos="3129280" algn="l"/>
              </a:tabLst>
            </a:pPr>
            <a:r>
              <a:rPr lang="en-US" sz="1800" dirty="0">
                <a:solidFill>
                  <a:schemeClr val="tx1"/>
                </a:solidFill>
                <a:latin typeface="Times New Roman" panose="02020603050405020304" pitchFamily="18" charset="0"/>
                <a:ea typeface="Times New Roman" panose="02020603050405020304" pitchFamily="18" charset="0"/>
              </a:rPr>
              <a:t>Processor                :       </a:t>
            </a:r>
            <a:r>
              <a:rPr lang="en-US" sz="1800" dirty="0">
                <a:solidFill>
                  <a:schemeClr val="tx1"/>
                </a:solidFill>
                <a:effectLst/>
                <a:latin typeface="Times New Roman" panose="02020603050405020304" pitchFamily="18" charset="0"/>
                <a:ea typeface="Times New Roman" panose="02020603050405020304" pitchFamily="18" charset="0"/>
              </a:rPr>
              <a:t>Intel i3 Core.5th</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gen</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endParaRPr lang="en-US"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endParaRPr lang="en-IN" sz="1800" dirty="0">
              <a:solidFill>
                <a:schemeClr val="tx1"/>
              </a:solidFill>
              <a:effectLst/>
              <a:latin typeface="Times New Roman" panose="02020603050405020304" pitchFamily="18" charset="0"/>
              <a:ea typeface="Times New Roman" panose="02020603050405020304" pitchFamily="18" charset="0"/>
            </a:endParaRPr>
          </a:p>
          <a:p>
            <a:pPr algn="l"/>
            <a:endParaRPr lang="en-IN" dirty="0"/>
          </a:p>
        </p:txBody>
      </p:sp>
    </p:spTree>
    <p:extLst>
      <p:ext uri="{BB962C8B-B14F-4D97-AF65-F5344CB8AC3E}">
        <p14:creationId xmlns:p14="http://schemas.microsoft.com/office/powerpoint/2010/main" val="2203987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968310" y="530088"/>
            <a:ext cx="3027284" cy="452760"/>
          </a:xfrm>
        </p:spPr>
        <p:txBody>
          <a:bodyPr>
            <a:normAutofit fontScale="90000"/>
          </a:bodyPr>
          <a:lstStyle/>
          <a:p>
            <a:r>
              <a:rPr lang="en-US" sz="3600" dirty="0">
                <a:solidFill>
                  <a:srgbClr val="002060"/>
                </a:solidFill>
              </a:rPr>
              <a:t>CONCLUSION</a:t>
            </a:r>
            <a:endParaRPr lang="en-IN" sz="3600" dirty="0">
              <a:solidFill>
                <a:srgbClr val="002060"/>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a:off x="1176741" y="756468"/>
            <a:ext cx="10511676" cy="1599523"/>
          </a:xfrm>
        </p:spPr>
        <p:txBody>
          <a:bodyPr>
            <a:noAutofit/>
          </a:bodyPr>
          <a:lstStyle/>
          <a:p>
            <a:pPr algn="l">
              <a:buClr>
                <a:schemeClr val="tx1"/>
              </a:buClr>
            </a:pPr>
            <a:endParaRPr lang="en-US" sz="1800" dirty="0">
              <a:solidFill>
                <a:schemeClr val="tx1"/>
              </a:solidFill>
            </a:endParaRPr>
          </a:p>
          <a:p>
            <a:pPr marL="285750" indent="-285750" algn="l">
              <a:buClr>
                <a:schemeClr val="tx1"/>
              </a:buClr>
              <a:buFont typeface="Arial" panose="020B0604020202020204" pitchFamily="34" charset="0"/>
              <a:buChar char="•"/>
            </a:pPr>
            <a:r>
              <a:rPr lang="en-US" sz="2400" b="0" i="0" dirty="0">
                <a:solidFill>
                  <a:srgbClr val="1C1D1E"/>
                </a:solidFill>
                <a:effectLst/>
              </a:rPr>
              <a:t>The proposed graphical authentication scheme deployed some of the finest existing features such as distorted images, hash index, and loci metrics while introducing visual cryptographic techniques and additional naive features to defend the renowned attacks such as brute-force, educated guessing, sniffing, hidden camera, shoulder surfing, and phishing. The discussion section depicts that every feature in the proposed scheme resists one or more attacks. Literature study evident that majority existing authentication schemes experience a trade-off between security and performance. However, the proposed system has followed a layered architecture to induce better security that result in good performance. All the security related features are implemented in the background to enable any kind of user access the proposed scheme, which is marking it user-friendly. Furthermore, no special hardware or software is required to build this scheme that makes it simple.</a:t>
            </a:r>
            <a:endParaRPr lang="en-IN" sz="2400" dirty="0">
              <a:solidFill>
                <a:schemeClr val="tx1"/>
              </a:solidFill>
            </a:endParaRPr>
          </a:p>
        </p:txBody>
      </p:sp>
    </p:spTree>
    <p:extLst>
      <p:ext uri="{BB962C8B-B14F-4D97-AF65-F5344CB8AC3E}">
        <p14:creationId xmlns:p14="http://schemas.microsoft.com/office/powerpoint/2010/main" val="4192515588"/>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86B658E-DCBF-4B7D-8CF4-9EE03AE72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2" y="828712"/>
            <a:ext cx="6400801" cy="52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9499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TotalTime>
  <Words>640</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(Body)</vt:lpstr>
      <vt:lpstr>Calibri(body)</vt:lpstr>
      <vt:lpstr>Georgia</vt:lpstr>
      <vt:lpstr>Helvetica Neue</vt:lpstr>
      <vt:lpstr>Open Sans</vt:lpstr>
      <vt:lpstr>Times New Roman</vt:lpstr>
      <vt:lpstr>Office Theme</vt:lpstr>
      <vt:lpstr>PowerPoint Presentation</vt:lpstr>
      <vt:lpstr>PowerPoint Presentation</vt:lpstr>
      <vt:lpstr>. </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Vaddeti Rohith</cp:lastModifiedBy>
  <cp:revision>61</cp:revision>
  <dcterms:created xsi:type="dcterms:W3CDTF">2021-05-08T17:00:47Z</dcterms:created>
  <dcterms:modified xsi:type="dcterms:W3CDTF">2021-10-07T14:22:26Z</dcterms:modified>
</cp:coreProperties>
</file>