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6" r:id="rId5"/>
    <p:sldId id="267" r:id="rId6"/>
    <p:sldId id="268" r:id="rId7"/>
    <p:sldId id="259" r:id="rId8"/>
    <p:sldId id="260" r:id="rId9"/>
    <p:sldId id="264" r:id="rId10"/>
    <p:sldId id="265" r:id="rId11"/>
    <p:sldId id="261" r:id="rId12"/>
    <p:sldId id="262" r:id="rId13"/>
    <p:sldId id="263" r:id="rId14"/>
  </p:sldIdLst>
  <p:sldSz cx="9144000" cy="5143500" type="screen16x9"/>
  <p:notesSz cx="6858000" cy="9144000"/>
  <p:embeddedFontLst>
    <p:embeddedFont>
      <p:font typeface="Nunit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1112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09789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rtl="0">
              <a:spcBef>
                <a:spcPts val="0"/>
              </a:spcBef>
              <a:spcAft>
                <a:spcPts val="0"/>
              </a:spcAft>
              <a:buNone/>
            </a:pPr>
            <a:r>
              <a:rPr lang="en">
                <a:latin typeface="Times New Roman"/>
                <a:ea typeface="Times New Roman"/>
                <a:cs typeface="Times New Roman"/>
                <a:sym typeface="Times New Roman"/>
              </a:rPr>
              <a:t> Pesatnya kemajuan teknologi yang merambah setiap sektor kehidupan masyarakat, telah menjadikan semua persoalan dapat ditangani secara mudah dan cepat, melalui sistem yang berbasiskan teknologi. Kemajuan teknologi dan informasi merupakan sebuah keniscayaan perkembangan peradaban dunia yang memberikan banyak akses bagi terjadinya perubahan pola kehidupan masyarakat dalam berbagai bidang, termasuk pendidikan.</a:t>
            </a:r>
            <a:endParaRPr sz="1200">
              <a:latin typeface="Times New Roman"/>
              <a:ea typeface="Times New Roman"/>
              <a:cs typeface="Times New Roman"/>
              <a:sym typeface="Times New Roman"/>
            </a:endParaRPr>
          </a:p>
          <a:p>
            <a:pPr marL="0" lvl="0" indent="457200" rtl="0">
              <a:spcBef>
                <a:spcPts val="0"/>
              </a:spcBef>
              <a:spcAft>
                <a:spcPts val="0"/>
              </a:spcAft>
              <a:buNone/>
            </a:pPr>
            <a:r>
              <a:rPr lang="en">
                <a:latin typeface="Times New Roman"/>
                <a:ea typeface="Times New Roman"/>
                <a:cs typeface="Times New Roman"/>
                <a:sym typeface="Times New Roman"/>
              </a:rPr>
              <a:t>Saat ini tingkat literasi di Indonesia amat memprihatinkan. Data dari UNESCO menyebutkan bahwa tingkat literasi di Indonesia adalah 0,001 yang artinya dari 1000 orang Indonesia, hanya satu orang yang memiliki minat baca. Ini bukan hanya pekerjaan rumah bagi diri sendiri, keluarga, maupun sekolah, namun juga bagi pemerintah bahkan mahasiswa seperti kita. Berbagai faktor yang menjadi alasan masyarakat malas membaca buku diantaranya; mulai dari tidak adanya buku yang sesuai dengan bidang, minat, dan bakatnya; mahalnya biaya yang harus dikeluarkan untuk membeli buku; dan lain sebagainya.</a:t>
            </a:r>
            <a:endParaRPr sz="1200">
              <a:latin typeface="Times New Roman"/>
              <a:ea typeface="Times New Roman"/>
              <a:cs typeface="Times New Roman"/>
              <a:sym typeface="Times New Roman"/>
            </a:endParaRPr>
          </a:p>
          <a:p>
            <a:pPr marL="0" lvl="0" indent="0">
              <a:spcBef>
                <a:spcPts val="0"/>
              </a:spcBef>
              <a:spcAft>
                <a:spcPts val="0"/>
              </a:spcAft>
              <a:buNone/>
            </a:pPr>
            <a:endParaRPr/>
          </a:p>
        </p:txBody>
      </p:sp>
    </p:spTree>
    <p:extLst>
      <p:ext uri="{BB962C8B-B14F-4D97-AF65-F5344CB8AC3E}">
        <p14:creationId xmlns:p14="http://schemas.microsoft.com/office/powerpoint/2010/main" val="422496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rtl="0">
              <a:lnSpc>
                <a:spcPct val="107916"/>
              </a:lnSpc>
              <a:spcBef>
                <a:spcPts val="200"/>
              </a:spcBef>
              <a:spcAft>
                <a:spcPts val="0"/>
              </a:spcAft>
              <a:buNone/>
            </a:pPr>
            <a:endParaRPr sz="1400">
              <a:latin typeface="Times New Roman"/>
              <a:ea typeface="Times New Roman"/>
              <a:cs typeface="Times New Roman"/>
              <a:sym typeface="Times New Roman"/>
            </a:endParaRPr>
          </a:p>
          <a:p>
            <a:pPr marL="0" lvl="0" indent="457200" rtl="0">
              <a:spcBef>
                <a:spcPts val="0"/>
              </a:spcBef>
              <a:spcAft>
                <a:spcPts val="0"/>
              </a:spcAft>
              <a:buNone/>
            </a:pPr>
            <a:r>
              <a:rPr lang="en">
                <a:latin typeface="Times New Roman"/>
                <a:ea typeface="Times New Roman"/>
                <a:cs typeface="Times New Roman"/>
                <a:sym typeface="Times New Roman"/>
              </a:rPr>
              <a:t>Adapun tujuan dari dibuatnya aplikasi ini yakni sebagai penyedia informasi (peminjaman buku) serta perantara bagi user penyedia buku (giver) dengan user peminjam buku (taker), sehingga aplikasi ini dapat menjadi solusi bagi user yang sedang mencari buku tetapi terkendala biaya untuk membelinya.</a:t>
            </a:r>
            <a:endParaRPr/>
          </a:p>
        </p:txBody>
      </p:sp>
    </p:spTree>
    <p:extLst>
      <p:ext uri="{BB962C8B-B14F-4D97-AF65-F5344CB8AC3E}">
        <p14:creationId xmlns:p14="http://schemas.microsoft.com/office/powerpoint/2010/main" val="229039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764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0901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6267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223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671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647272" y="1175029"/>
            <a:ext cx="8270697" cy="1448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ID" dirty="0" smtClean="0"/>
              <a:t>KOM </a:t>
            </a:r>
            <a:r>
              <a:rPr lang="id-ID" dirty="0" smtClean="0"/>
              <a:t>331</a:t>
            </a:r>
            <a:r>
              <a:rPr lang="id-ID" dirty="0" smtClean="0"/>
              <a:t> </a:t>
            </a:r>
            <a:r>
              <a:rPr lang="id-ID" dirty="0" smtClean="0"/>
              <a:t>Rekayasa Perangkat Lunak</a:t>
            </a:r>
            <a:endParaRPr dirty="0"/>
          </a:p>
          <a:p>
            <a:pPr marL="0" lvl="0" indent="0">
              <a:spcBef>
                <a:spcPts val="0"/>
              </a:spcBef>
              <a:spcAft>
                <a:spcPts val="0"/>
              </a:spcAft>
              <a:buNone/>
            </a:pPr>
            <a:r>
              <a:rPr lang="en" dirty="0"/>
              <a:t>BOOKQ</a:t>
            </a:r>
            <a:endParaRPr dirty="0"/>
          </a:p>
        </p:txBody>
      </p:sp>
      <p:sp>
        <p:nvSpPr>
          <p:cNvPr id="129" name="Shape 129"/>
          <p:cNvSpPr txBox="1">
            <a:spLocks noGrp="1"/>
          </p:cNvSpPr>
          <p:nvPr>
            <p:ph type="subTitle" idx="1"/>
          </p:nvPr>
        </p:nvSpPr>
        <p:spPr>
          <a:xfrm>
            <a:off x="2218296" y="2623129"/>
            <a:ext cx="5361300" cy="1570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Kelompok 2</a:t>
            </a:r>
          </a:p>
          <a:p>
            <a:pPr marL="0" lvl="0" indent="0" algn="l" rtl="0">
              <a:spcBef>
                <a:spcPts val="0"/>
              </a:spcBef>
              <a:spcAft>
                <a:spcPts val="0"/>
              </a:spcAft>
              <a:buNone/>
            </a:pPr>
            <a:r>
              <a:rPr lang="en" dirty="0" smtClean="0"/>
              <a:t>Anggota</a:t>
            </a:r>
            <a:r>
              <a:rPr lang="en" dirty="0" smtClean="0"/>
              <a:t>:</a:t>
            </a:r>
            <a:endParaRPr lang="id-ID" dirty="0"/>
          </a:p>
          <a:p>
            <a:pPr marL="0" lvl="0" indent="0" algn="l" rtl="0">
              <a:spcBef>
                <a:spcPts val="0"/>
              </a:spcBef>
              <a:spcAft>
                <a:spcPts val="0"/>
              </a:spcAft>
              <a:buNone/>
            </a:pPr>
            <a:r>
              <a:rPr lang="id-ID" dirty="0"/>
              <a:t>	</a:t>
            </a:r>
            <a:r>
              <a:rPr lang="en" dirty="0" smtClean="0"/>
              <a:t>Rheisa </a:t>
            </a:r>
            <a:r>
              <a:rPr lang="en" dirty="0"/>
              <a:t>Gusmendasari	  </a:t>
            </a:r>
            <a:r>
              <a:rPr lang="id-ID" dirty="0" smtClean="0"/>
              <a:t>	</a:t>
            </a:r>
            <a:r>
              <a:rPr lang="en" dirty="0" smtClean="0"/>
              <a:t>(</a:t>
            </a:r>
            <a:r>
              <a:rPr lang="en" dirty="0"/>
              <a:t>G64160035)</a:t>
            </a:r>
            <a:endParaRPr dirty="0"/>
          </a:p>
          <a:p>
            <a:pPr marL="0" lvl="0" indent="457200" algn="l">
              <a:spcBef>
                <a:spcPts val="0"/>
              </a:spcBef>
              <a:spcAft>
                <a:spcPts val="0"/>
              </a:spcAft>
              <a:buNone/>
            </a:pPr>
            <a:r>
              <a:rPr lang="en" dirty="0"/>
              <a:t> </a:t>
            </a:r>
            <a:r>
              <a:rPr lang="id-ID" dirty="0"/>
              <a:t>	</a:t>
            </a:r>
            <a:r>
              <a:rPr lang="en" dirty="0" smtClean="0"/>
              <a:t>Alvin Reinaldo</a:t>
            </a:r>
            <a:r>
              <a:rPr lang="id-ID" dirty="0"/>
              <a:t>	</a:t>
            </a:r>
            <a:r>
              <a:rPr lang="id-ID" dirty="0" smtClean="0"/>
              <a:t>	</a:t>
            </a:r>
            <a:r>
              <a:rPr lang="en" dirty="0" smtClean="0"/>
              <a:t>(G64160067)</a:t>
            </a:r>
            <a:endParaRPr lang="id-ID" dirty="0"/>
          </a:p>
          <a:p>
            <a:pPr marL="0" lvl="0" indent="457200" algn="l">
              <a:spcBef>
                <a:spcPts val="0"/>
              </a:spcBef>
              <a:spcAft>
                <a:spcPts val="0"/>
              </a:spcAft>
              <a:buNone/>
            </a:pPr>
            <a:r>
              <a:rPr lang="id-ID" dirty="0"/>
              <a:t>	</a:t>
            </a:r>
            <a:r>
              <a:rPr lang="en" dirty="0" smtClean="0"/>
              <a:t>Faldi </a:t>
            </a:r>
            <a:r>
              <a:rPr lang="en" dirty="0"/>
              <a:t>Sulistiawan		(</a:t>
            </a:r>
            <a:r>
              <a:rPr lang="en" dirty="0" smtClean="0"/>
              <a:t>G64160068)</a:t>
            </a:r>
            <a:endParaRPr lang="id-ID" dirty="0"/>
          </a:p>
          <a:p>
            <a:pPr marL="0" lvl="0" indent="457200" algn="l">
              <a:spcBef>
                <a:spcPts val="0"/>
              </a:spcBef>
              <a:spcAft>
                <a:spcPts val="0"/>
              </a:spcAft>
              <a:buNone/>
            </a:pPr>
            <a:r>
              <a:rPr lang="id-ID" dirty="0"/>
              <a:t>	</a:t>
            </a:r>
            <a:r>
              <a:rPr lang="en" dirty="0" smtClean="0"/>
              <a:t>Maulvi </a:t>
            </a:r>
            <a:r>
              <a:rPr lang="en" dirty="0"/>
              <a:t>Alfansuri		(G64160085)</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9">
                                            <p:txEl>
                                              <p:pRg st="0" end="0"/>
                                            </p:txEl>
                                          </p:spTgt>
                                        </p:tgtEl>
                                        <p:attrNameLst>
                                          <p:attrName>style.visibility</p:attrName>
                                        </p:attrNameLst>
                                      </p:cBhvr>
                                      <p:to>
                                        <p:strVal val="visible"/>
                                      </p:to>
                                    </p:set>
                                    <p:anim calcmode="lin" valueType="num">
                                      <p:cBhvr>
                                        <p:cTn id="12" dur="10" fill="hold"/>
                                        <p:tgtEl>
                                          <p:spTgt spid="129">
                                            <p:txEl>
                                              <p:pRg st="0" end="0"/>
                                            </p:txEl>
                                          </p:spTgt>
                                        </p:tgtEl>
                                        <p:attrNameLst>
                                          <p:attrName>ppt_w</p:attrName>
                                        </p:attrNameLst>
                                      </p:cBhvr>
                                      <p:tavLst>
                                        <p:tav tm="0">
                                          <p:val>
                                            <p:fltVal val="0"/>
                                          </p:val>
                                        </p:tav>
                                        <p:tav tm="100000">
                                          <p:val>
                                            <p:strVal val="#ppt_w"/>
                                          </p:val>
                                        </p:tav>
                                      </p:tavLst>
                                    </p:anim>
                                    <p:anim calcmode="lin" valueType="num">
                                      <p:cBhvr>
                                        <p:cTn id="13" dur="10" fill="hold"/>
                                        <p:tgtEl>
                                          <p:spTgt spid="129">
                                            <p:txEl>
                                              <p:pRg st="0" end="0"/>
                                            </p:txEl>
                                          </p:spTgt>
                                        </p:tgtEl>
                                        <p:attrNameLst>
                                          <p:attrName>ppt_h</p:attrName>
                                        </p:attrNameLst>
                                      </p:cBhvr>
                                      <p:tavLst>
                                        <p:tav tm="0">
                                          <p:val>
                                            <p:fltVal val="0"/>
                                          </p:val>
                                        </p:tav>
                                        <p:tav tm="100000">
                                          <p:val>
                                            <p:strVal val="#ppt_h"/>
                                          </p:val>
                                        </p:tav>
                                      </p:tavLst>
                                    </p:anim>
                                    <p:animEffect transition="in" filter="fade">
                                      <p:cBhvr>
                                        <p:cTn id="14" dur="10"/>
                                        <p:tgtEl>
                                          <p:spTgt spid="12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9">
                                            <p:txEl>
                                              <p:pRg st="1" end="1"/>
                                            </p:txEl>
                                          </p:spTgt>
                                        </p:tgtEl>
                                        <p:attrNameLst>
                                          <p:attrName>style.visibility</p:attrName>
                                        </p:attrNameLst>
                                      </p:cBhvr>
                                      <p:to>
                                        <p:strVal val="visible"/>
                                      </p:to>
                                    </p:set>
                                    <p:anim calcmode="lin" valueType="num">
                                      <p:cBhvr>
                                        <p:cTn id="19" dur="10" fill="hold"/>
                                        <p:tgtEl>
                                          <p:spTgt spid="129">
                                            <p:txEl>
                                              <p:pRg st="1" end="1"/>
                                            </p:txEl>
                                          </p:spTgt>
                                        </p:tgtEl>
                                        <p:attrNameLst>
                                          <p:attrName>ppt_w</p:attrName>
                                        </p:attrNameLst>
                                      </p:cBhvr>
                                      <p:tavLst>
                                        <p:tav tm="0">
                                          <p:val>
                                            <p:fltVal val="0"/>
                                          </p:val>
                                        </p:tav>
                                        <p:tav tm="100000">
                                          <p:val>
                                            <p:strVal val="#ppt_w"/>
                                          </p:val>
                                        </p:tav>
                                      </p:tavLst>
                                    </p:anim>
                                    <p:anim calcmode="lin" valueType="num">
                                      <p:cBhvr>
                                        <p:cTn id="20" dur="10" fill="hold"/>
                                        <p:tgtEl>
                                          <p:spTgt spid="129">
                                            <p:txEl>
                                              <p:pRg st="1" end="1"/>
                                            </p:txEl>
                                          </p:spTgt>
                                        </p:tgtEl>
                                        <p:attrNameLst>
                                          <p:attrName>ppt_h</p:attrName>
                                        </p:attrNameLst>
                                      </p:cBhvr>
                                      <p:tavLst>
                                        <p:tav tm="0">
                                          <p:val>
                                            <p:fltVal val="0"/>
                                          </p:val>
                                        </p:tav>
                                        <p:tav tm="100000">
                                          <p:val>
                                            <p:strVal val="#ppt_h"/>
                                          </p:val>
                                        </p:tav>
                                      </p:tavLst>
                                    </p:anim>
                                    <p:animEffect transition="in" filter="fade">
                                      <p:cBhvr>
                                        <p:cTn id="21" dur="10"/>
                                        <p:tgtEl>
                                          <p:spTgt spid="12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9">
                                            <p:txEl>
                                              <p:pRg st="2" end="2"/>
                                            </p:txEl>
                                          </p:spTgt>
                                        </p:tgtEl>
                                        <p:attrNameLst>
                                          <p:attrName>style.visibility</p:attrName>
                                        </p:attrNameLst>
                                      </p:cBhvr>
                                      <p:to>
                                        <p:strVal val="visible"/>
                                      </p:to>
                                    </p:set>
                                    <p:anim calcmode="lin" valueType="num">
                                      <p:cBhvr>
                                        <p:cTn id="26" dur="10" fill="hold"/>
                                        <p:tgtEl>
                                          <p:spTgt spid="129">
                                            <p:txEl>
                                              <p:pRg st="2" end="2"/>
                                            </p:txEl>
                                          </p:spTgt>
                                        </p:tgtEl>
                                        <p:attrNameLst>
                                          <p:attrName>ppt_w</p:attrName>
                                        </p:attrNameLst>
                                      </p:cBhvr>
                                      <p:tavLst>
                                        <p:tav tm="0">
                                          <p:val>
                                            <p:fltVal val="0"/>
                                          </p:val>
                                        </p:tav>
                                        <p:tav tm="100000">
                                          <p:val>
                                            <p:strVal val="#ppt_w"/>
                                          </p:val>
                                        </p:tav>
                                      </p:tavLst>
                                    </p:anim>
                                    <p:anim calcmode="lin" valueType="num">
                                      <p:cBhvr>
                                        <p:cTn id="27" dur="10" fill="hold"/>
                                        <p:tgtEl>
                                          <p:spTgt spid="129">
                                            <p:txEl>
                                              <p:pRg st="2" end="2"/>
                                            </p:txEl>
                                          </p:spTgt>
                                        </p:tgtEl>
                                        <p:attrNameLst>
                                          <p:attrName>ppt_h</p:attrName>
                                        </p:attrNameLst>
                                      </p:cBhvr>
                                      <p:tavLst>
                                        <p:tav tm="0">
                                          <p:val>
                                            <p:fltVal val="0"/>
                                          </p:val>
                                        </p:tav>
                                        <p:tav tm="100000">
                                          <p:val>
                                            <p:strVal val="#ppt_h"/>
                                          </p:val>
                                        </p:tav>
                                      </p:tavLst>
                                    </p:anim>
                                    <p:animEffect transition="in" filter="fade">
                                      <p:cBhvr>
                                        <p:cTn id="28" dur="10"/>
                                        <p:tgtEl>
                                          <p:spTgt spid="12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29">
                                            <p:txEl>
                                              <p:pRg st="3" end="3"/>
                                            </p:txEl>
                                          </p:spTgt>
                                        </p:tgtEl>
                                        <p:attrNameLst>
                                          <p:attrName>style.visibility</p:attrName>
                                        </p:attrNameLst>
                                      </p:cBhvr>
                                      <p:to>
                                        <p:strVal val="visible"/>
                                      </p:to>
                                    </p:set>
                                    <p:anim calcmode="lin" valueType="num">
                                      <p:cBhvr>
                                        <p:cTn id="33" dur="10" fill="hold"/>
                                        <p:tgtEl>
                                          <p:spTgt spid="129">
                                            <p:txEl>
                                              <p:pRg st="3" end="3"/>
                                            </p:txEl>
                                          </p:spTgt>
                                        </p:tgtEl>
                                        <p:attrNameLst>
                                          <p:attrName>ppt_w</p:attrName>
                                        </p:attrNameLst>
                                      </p:cBhvr>
                                      <p:tavLst>
                                        <p:tav tm="0">
                                          <p:val>
                                            <p:fltVal val="0"/>
                                          </p:val>
                                        </p:tav>
                                        <p:tav tm="100000">
                                          <p:val>
                                            <p:strVal val="#ppt_w"/>
                                          </p:val>
                                        </p:tav>
                                      </p:tavLst>
                                    </p:anim>
                                    <p:anim calcmode="lin" valueType="num">
                                      <p:cBhvr>
                                        <p:cTn id="34" dur="10" fill="hold"/>
                                        <p:tgtEl>
                                          <p:spTgt spid="129">
                                            <p:txEl>
                                              <p:pRg st="3" end="3"/>
                                            </p:txEl>
                                          </p:spTgt>
                                        </p:tgtEl>
                                        <p:attrNameLst>
                                          <p:attrName>ppt_h</p:attrName>
                                        </p:attrNameLst>
                                      </p:cBhvr>
                                      <p:tavLst>
                                        <p:tav tm="0">
                                          <p:val>
                                            <p:fltVal val="0"/>
                                          </p:val>
                                        </p:tav>
                                        <p:tav tm="100000">
                                          <p:val>
                                            <p:strVal val="#ppt_h"/>
                                          </p:val>
                                        </p:tav>
                                      </p:tavLst>
                                    </p:anim>
                                    <p:animEffect transition="in" filter="fade">
                                      <p:cBhvr>
                                        <p:cTn id="35" dur="10"/>
                                        <p:tgtEl>
                                          <p:spTgt spid="12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29">
                                            <p:txEl>
                                              <p:pRg st="4" end="4"/>
                                            </p:txEl>
                                          </p:spTgt>
                                        </p:tgtEl>
                                        <p:attrNameLst>
                                          <p:attrName>style.visibility</p:attrName>
                                        </p:attrNameLst>
                                      </p:cBhvr>
                                      <p:to>
                                        <p:strVal val="visible"/>
                                      </p:to>
                                    </p:set>
                                    <p:anim calcmode="lin" valueType="num">
                                      <p:cBhvr>
                                        <p:cTn id="40" dur="10" fill="hold"/>
                                        <p:tgtEl>
                                          <p:spTgt spid="129">
                                            <p:txEl>
                                              <p:pRg st="4" end="4"/>
                                            </p:txEl>
                                          </p:spTgt>
                                        </p:tgtEl>
                                        <p:attrNameLst>
                                          <p:attrName>ppt_w</p:attrName>
                                        </p:attrNameLst>
                                      </p:cBhvr>
                                      <p:tavLst>
                                        <p:tav tm="0">
                                          <p:val>
                                            <p:fltVal val="0"/>
                                          </p:val>
                                        </p:tav>
                                        <p:tav tm="100000">
                                          <p:val>
                                            <p:strVal val="#ppt_w"/>
                                          </p:val>
                                        </p:tav>
                                      </p:tavLst>
                                    </p:anim>
                                    <p:anim calcmode="lin" valueType="num">
                                      <p:cBhvr>
                                        <p:cTn id="41" dur="10" fill="hold"/>
                                        <p:tgtEl>
                                          <p:spTgt spid="129">
                                            <p:txEl>
                                              <p:pRg st="4" end="4"/>
                                            </p:txEl>
                                          </p:spTgt>
                                        </p:tgtEl>
                                        <p:attrNameLst>
                                          <p:attrName>ppt_h</p:attrName>
                                        </p:attrNameLst>
                                      </p:cBhvr>
                                      <p:tavLst>
                                        <p:tav tm="0">
                                          <p:val>
                                            <p:fltVal val="0"/>
                                          </p:val>
                                        </p:tav>
                                        <p:tav tm="100000">
                                          <p:val>
                                            <p:strVal val="#ppt_h"/>
                                          </p:val>
                                        </p:tav>
                                      </p:tavLst>
                                    </p:anim>
                                    <p:animEffect transition="in" filter="fade">
                                      <p:cBhvr>
                                        <p:cTn id="42" dur="10"/>
                                        <p:tgtEl>
                                          <p:spTgt spid="12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29">
                                            <p:txEl>
                                              <p:pRg st="5" end="5"/>
                                            </p:txEl>
                                          </p:spTgt>
                                        </p:tgtEl>
                                        <p:attrNameLst>
                                          <p:attrName>style.visibility</p:attrName>
                                        </p:attrNameLst>
                                      </p:cBhvr>
                                      <p:to>
                                        <p:strVal val="visible"/>
                                      </p:to>
                                    </p:set>
                                    <p:anim calcmode="lin" valueType="num">
                                      <p:cBhvr>
                                        <p:cTn id="47" dur="10" fill="hold"/>
                                        <p:tgtEl>
                                          <p:spTgt spid="129">
                                            <p:txEl>
                                              <p:pRg st="5" end="5"/>
                                            </p:txEl>
                                          </p:spTgt>
                                        </p:tgtEl>
                                        <p:attrNameLst>
                                          <p:attrName>ppt_w</p:attrName>
                                        </p:attrNameLst>
                                      </p:cBhvr>
                                      <p:tavLst>
                                        <p:tav tm="0">
                                          <p:val>
                                            <p:fltVal val="0"/>
                                          </p:val>
                                        </p:tav>
                                        <p:tav tm="100000">
                                          <p:val>
                                            <p:strVal val="#ppt_w"/>
                                          </p:val>
                                        </p:tav>
                                      </p:tavLst>
                                    </p:anim>
                                    <p:anim calcmode="lin" valueType="num">
                                      <p:cBhvr>
                                        <p:cTn id="48" dur="10" fill="hold"/>
                                        <p:tgtEl>
                                          <p:spTgt spid="129">
                                            <p:txEl>
                                              <p:pRg st="5" end="5"/>
                                            </p:txEl>
                                          </p:spTgt>
                                        </p:tgtEl>
                                        <p:attrNameLst>
                                          <p:attrName>ppt_h</p:attrName>
                                        </p:attrNameLst>
                                      </p:cBhvr>
                                      <p:tavLst>
                                        <p:tav tm="0">
                                          <p:val>
                                            <p:fltVal val="0"/>
                                          </p:val>
                                        </p:tav>
                                        <p:tav tm="100000">
                                          <p:val>
                                            <p:strVal val="#ppt_h"/>
                                          </p:val>
                                        </p:tav>
                                      </p:tavLst>
                                    </p:anim>
                                    <p:animEffect transition="in" filter="fade">
                                      <p:cBhvr>
                                        <p:cTn id="49" dur="10"/>
                                        <p:tgtEl>
                                          <p:spTgt spid="1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000" dirty="0" smtClean="0"/>
              <a:t>ACTIVITY DIAGRAM</a:t>
            </a:r>
            <a:endParaRPr lang="id-ID" sz="2000" dirty="0"/>
          </a:p>
        </p:txBody>
      </p:sp>
      <p:sp>
        <p:nvSpPr>
          <p:cNvPr id="4" name="Text Placeholder 3"/>
          <p:cNvSpPr>
            <a:spLocks noGrp="1"/>
          </p:cNvSpPr>
          <p:nvPr>
            <p:ph type="body" idx="1"/>
          </p:nvPr>
        </p:nvSpPr>
        <p:spPr/>
        <p:txBody>
          <a:bodyPr/>
          <a:lstStyle/>
          <a:p>
            <a:r>
              <a:rPr lang="id-ID" dirty="0" smtClean="0"/>
              <a:t>USER</a:t>
            </a:r>
            <a:endParaRPr lang="id-ID" dirty="0"/>
          </a:p>
        </p:txBody>
      </p:sp>
      <p:sp>
        <p:nvSpPr>
          <p:cNvPr id="5" name="Text Placeholder 4"/>
          <p:cNvSpPr>
            <a:spLocks noGrp="1"/>
          </p:cNvSpPr>
          <p:nvPr>
            <p:ph type="body" idx="2"/>
          </p:nvPr>
        </p:nvSpPr>
        <p:spPr/>
        <p:txBody>
          <a:bodyPr/>
          <a:lstStyle/>
          <a:p>
            <a:r>
              <a:rPr lang="id-ID" dirty="0" smtClean="0"/>
              <a:t>ADMIN</a:t>
            </a:r>
            <a:endParaRPr lang="id-ID" dirty="0"/>
          </a:p>
        </p:txBody>
      </p:sp>
    </p:spTree>
    <p:extLst>
      <p:ext uri="{BB962C8B-B14F-4D97-AF65-F5344CB8AC3E}">
        <p14:creationId xmlns:p14="http://schemas.microsoft.com/office/powerpoint/2010/main" val="421610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KESIMPULAN </a:t>
            </a:r>
            <a:endParaRPr dirty="0"/>
          </a:p>
        </p:txBody>
      </p:sp>
      <p:sp>
        <p:nvSpPr>
          <p:cNvPr id="160" name="Shape 160"/>
          <p:cNvSpPr txBox="1">
            <a:spLocks noGrp="1"/>
          </p:cNvSpPr>
          <p:nvPr>
            <p:ph type="body" idx="1"/>
          </p:nvPr>
        </p:nvSpPr>
        <p:spPr>
          <a:xfrm>
            <a:off x="819150" y="1623317"/>
            <a:ext cx="7505700" cy="2815408"/>
          </a:xfrm>
          <a:prstGeom prst="rect">
            <a:avLst/>
          </a:prstGeom>
        </p:spPr>
        <p:txBody>
          <a:bodyPr spcFirstLastPara="1" wrap="square" lIns="91425" tIns="91425" rIns="91425" bIns="91425" anchor="t" anchorCtr="0">
            <a:noAutofit/>
          </a:bodyPr>
          <a:lstStyle/>
          <a:p>
            <a:pPr marL="457200" lvl="0" indent="-304800" rtl="0">
              <a:lnSpc>
                <a:spcPct val="100000"/>
              </a:lnSpc>
              <a:spcBef>
                <a:spcPts val="0"/>
              </a:spcBef>
              <a:spcAft>
                <a:spcPts val="0"/>
              </a:spcAft>
              <a:buClr>
                <a:srgbClr val="000000"/>
              </a:buClr>
              <a:buSzPts val="1200"/>
              <a:buFont typeface="Times New Roman"/>
              <a:buAutoNum type="arabicPeriod"/>
            </a:pPr>
            <a:r>
              <a:rPr lang="en" sz="1600" dirty="0">
                <a:solidFill>
                  <a:srgbClr val="000000"/>
                </a:solidFill>
                <a:latin typeface="Times New Roman"/>
                <a:ea typeface="Times New Roman"/>
                <a:cs typeface="Times New Roman"/>
                <a:sym typeface="Times New Roman"/>
              </a:rPr>
              <a:t>Dengan menggunakan aplikasi ini, mahasiswa yang memiliki keterbatasan akses buku yang diinginkan dapat mendapatkan </a:t>
            </a:r>
            <a:r>
              <a:rPr lang="en" sz="1600" dirty="0">
                <a:solidFill>
                  <a:srgbClr val="000000"/>
                </a:solidFill>
              </a:rPr>
              <a:t>pinjaman</a:t>
            </a:r>
            <a:r>
              <a:rPr lang="en" sz="1600" dirty="0">
                <a:solidFill>
                  <a:srgbClr val="000000"/>
                </a:solidFill>
                <a:latin typeface="Times New Roman"/>
                <a:ea typeface="Times New Roman"/>
                <a:cs typeface="Times New Roman"/>
                <a:sym typeface="Times New Roman"/>
              </a:rPr>
              <a:t> buku yang ia inginkan. </a:t>
            </a:r>
            <a:endParaRPr sz="1600" dirty="0">
              <a:solidFill>
                <a:srgbClr val="000000"/>
              </a:solidFill>
              <a:latin typeface="Times New Roman"/>
              <a:ea typeface="Times New Roman"/>
              <a:cs typeface="Times New Roman"/>
              <a:sym typeface="Times New Roman"/>
            </a:endParaRPr>
          </a:p>
          <a:p>
            <a:pPr marL="457200" lvl="0" indent="-304800" rtl="0">
              <a:lnSpc>
                <a:spcPct val="100000"/>
              </a:lnSpc>
              <a:spcBef>
                <a:spcPts val="0"/>
              </a:spcBef>
              <a:spcAft>
                <a:spcPts val="0"/>
              </a:spcAft>
              <a:buClr>
                <a:srgbClr val="000000"/>
              </a:buClr>
              <a:buSzPts val="1200"/>
              <a:buFont typeface="Times New Roman"/>
              <a:buAutoNum type="arabicPeriod"/>
            </a:pPr>
            <a:r>
              <a:rPr lang="en" sz="1600" dirty="0">
                <a:solidFill>
                  <a:srgbClr val="000000"/>
                </a:solidFill>
                <a:latin typeface="Times New Roman"/>
                <a:ea typeface="Times New Roman"/>
                <a:cs typeface="Times New Roman"/>
                <a:sym typeface="Times New Roman"/>
              </a:rPr>
              <a:t>Dengan menggunakan aplikasi ini, mahasiswa dapat membangun relasi dan koneksi yang lebih luas antar mahasiswa sesama penggemar buku.</a:t>
            </a:r>
            <a:endParaRPr sz="1600" dirty="0">
              <a:solidFill>
                <a:srgbClr val="000000"/>
              </a:solidFill>
              <a:latin typeface="Times New Roman"/>
              <a:ea typeface="Times New Roman"/>
              <a:cs typeface="Times New Roman"/>
              <a:sym typeface="Times New Roman"/>
            </a:endParaRPr>
          </a:p>
          <a:p>
            <a:pPr marL="457200" lvl="0" indent="-304800" rtl="0">
              <a:lnSpc>
                <a:spcPct val="100000"/>
              </a:lnSpc>
              <a:spcBef>
                <a:spcPts val="0"/>
              </a:spcBef>
              <a:spcAft>
                <a:spcPts val="0"/>
              </a:spcAft>
              <a:buClr>
                <a:srgbClr val="000000"/>
              </a:buClr>
              <a:buSzPts val="1200"/>
              <a:buFont typeface="Times New Roman"/>
              <a:buAutoNum type="arabicPeriod"/>
            </a:pPr>
            <a:r>
              <a:rPr lang="en" sz="1600" dirty="0">
                <a:solidFill>
                  <a:srgbClr val="000000"/>
                </a:solidFill>
                <a:latin typeface="Times New Roman"/>
                <a:ea typeface="Times New Roman"/>
                <a:cs typeface="Times New Roman"/>
                <a:sym typeface="Times New Roman"/>
              </a:rPr>
              <a:t>Dengan menggunakan aplikasi ini, mahasiswa dapat memberikan informasi dan pengalaman yang ia dapatkan melalui buku yang ia pinjamkan.</a:t>
            </a:r>
            <a:endParaRPr sz="1600" dirty="0">
              <a:solidFill>
                <a:srgbClr val="000000"/>
              </a:solidFill>
              <a:latin typeface="Times New Roman"/>
              <a:ea typeface="Times New Roman"/>
              <a:cs typeface="Times New Roman"/>
              <a:sym typeface="Times New Roman"/>
            </a:endParaRPr>
          </a:p>
          <a:p>
            <a:pPr marL="457200" lvl="0" indent="-304800" rtl="0">
              <a:lnSpc>
                <a:spcPct val="100000"/>
              </a:lnSpc>
              <a:spcBef>
                <a:spcPts val="0"/>
              </a:spcBef>
              <a:spcAft>
                <a:spcPts val="0"/>
              </a:spcAft>
              <a:buClr>
                <a:srgbClr val="000000"/>
              </a:buClr>
              <a:buSzPts val="1200"/>
              <a:buFont typeface="Times New Roman"/>
              <a:buAutoNum type="arabicPeriod"/>
            </a:pPr>
            <a:r>
              <a:rPr lang="en" sz="1600" dirty="0">
                <a:solidFill>
                  <a:srgbClr val="000000"/>
                </a:solidFill>
                <a:latin typeface="Times New Roman"/>
                <a:ea typeface="Times New Roman"/>
                <a:cs typeface="Times New Roman"/>
                <a:sym typeface="Times New Roman"/>
              </a:rPr>
              <a:t>Dengan menggunakan aplikasi ini, diharapkan dapat menjadi salah satu contoh positif penggunaan teknologi informasi di dunia nyata.</a:t>
            </a:r>
            <a:endParaRPr sz="1600" dirty="0">
              <a:solidFill>
                <a:srgbClr val="000000"/>
              </a:solidFill>
              <a:latin typeface="Times New Roman"/>
              <a:ea typeface="Times New Roman"/>
              <a:cs typeface="Times New Roman"/>
              <a:sym typeface="Times New Roman"/>
            </a:endParaRPr>
          </a:p>
          <a:p>
            <a:pPr marL="0" lvl="0" indent="0">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0">
                                            <p:txEl>
                                              <p:pRg st="0" end="0"/>
                                            </p:txEl>
                                          </p:spTgt>
                                        </p:tgtEl>
                                        <p:attrNameLst>
                                          <p:attrName>style.visibility</p:attrName>
                                        </p:attrNameLst>
                                      </p:cBhvr>
                                      <p:to>
                                        <p:strVal val="visible"/>
                                      </p:to>
                                    </p:set>
                                    <p:anim calcmode="lin" valueType="num">
                                      <p:cBhvr>
                                        <p:cTn id="12" dur="500" fill="hold"/>
                                        <p:tgtEl>
                                          <p:spTgt spid="16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60">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6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0">
                                            <p:txEl>
                                              <p:pRg st="1" end="1"/>
                                            </p:txEl>
                                          </p:spTgt>
                                        </p:tgtEl>
                                        <p:attrNameLst>
                                          <p:attrName>style.visibility</p:attrName>
                                        </p:attrNameLst>
                                      </p:cBhvr>
                                      <p:to>
                                        <p:strVal val="visible"/>
                                      </p:to>
                                    </p:set>
                                    <p:anim calcmode="lin" valueType="num">
                                      <p:cBhvr>
                                        <p:cTn id="19" dur="500" fill="hold"/>
                                        <p:tgtEl>
                                          <p:spTgt spid="160">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60">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6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60">
                                            <p:txEl>
                                              <p:pRg st="2" end="2"/>
                                            </p:txEl>
                                          </p:spTgt>
                                        </p:tgtEl>
                                        <p:attrNameLst>
                                          <p:attrName>style.visibility</p:attrName>
                                        </p:attrNameLst>
                                      </p:cBhvr>
                                      <p:to>
                                        <p:strVal val="visible"/>
                                      </p:to>
                                    </p:set>
                                    <p:anim calcmode="lin" valueType="num">
                                      <p:cBhvr>
                                        <p:cTn id="26" dur="500" fill="hold"/>
                                        <p:tgtEl>
                                          <p:spTgt spid="160">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60">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6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60">
                                            <p:txEl>
                                              <p:pRg st="3" end="3"/>
                                            </p:txEl>
                                          </p:spTgt>
                                        </p:tgtEl>
                                        <p:attrNameLst>
                                          <p:attrName>style.visibility</p:attrName>
                                        </p:attrNameLst>
                                      </p:cBhvr>
                                      <p:to>
                                        <p:strVal val="visible"/>
                                      </p:to>
                                    </p:set>
                                    <p:anim calcmode="lin" valueType="num">
                                      <p:cBhvr>
                                        <p:cTn id="33" dur="500" fill="hold"/>
                                        <p:tgtEl>
                                          <p:spTgt spid="160">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60">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819150" y="432411"/>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SARAN</a:t>
            </a:r>
            <a:endParaRPr dirty="0"/>
          </a:p>
        </p:txBody>
      </p:sp>
      <p:sp>
        <p:nvSpPr>
          <p:cNvPr id="166" name="Shape 166"/>
          <p:cNvSpPr txBox="1">
            <a:spLocks noGrp="1"/>
          </p:cNvSpPr>
          <p:nvPr>
            <p:ph type="body" idx="1"/>
          </p:nvPr>
        </p:nvSpPr>
        <p:spPr>
          <a:xfrm>
            <a:off x="819150" y="1130157"/>
            <a:ext cx="7505700" cy="3308568"/>
          </a:xfrm>
          <a:prstGeom prst="rect">
            <a:avLst/>
          </a:prstGeom>
        </p:spPr>
        <p:txBody>
          <a:bodyPr spcFirstLastPara="1" wrap="square" lIns="91425" tIns="91425" rIns="91425" bIns="91425" anchor="t" anchorCtr="0">
            <a:noAutofit/>
          </a:bodyPr>
          <a:lstStyle/>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Tahap pengembangan dapat lebih terstruktur, pembagian tugas dan timeline juga dapat lebih teratur. Hal ini berpengaruh pada kualitas aplikasi secara keseluruhan.</a:t>
            </a:r>
            <a:endParaRPr sz="1400" dirty="0">
              <a:solidFill>
                <a:srgbClr val="000000"/>
              </a:solidFill>
              <a:latin typeface="Times New Roman"/>
              <a:ea typeface="Times New Roman"/>
              <a:cs typeface="Times New Roman"/>
              <a:sym typeface="Times New Roman"/>
            </a:endParaRPr>
          </a:p>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Database yang digunakan masih terlihat boros dan akan memakan banyak waktu akses</a:t>
            </a:r>
            <a:endParaRPr sz="1400" dirty="0">
              <a:solidFill>
                <a:srgbClr val="000000"/>
              </a:solidFill>
              <a:latin typeface="Times New Roman"/>
              <a:ea typeface="Times New Roman"/>
              <a:cs typeface="Times New Roman"/>
              <a:sym typeface="Times New Roman"/>
            </a:endParaRPr>
          </a:p>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Karena aplikasi membutuhkan data yang cukup banyak ( seperti data user dan buku ), maka dari itu, sebelum deployment aplikasi secara penuh, perlu dilakukan survey maupun promosi aplikasi ini. Hal ini agar tidak ada kekosongan data pada aplikasi ini.</a:t>
            </a:r>
            <a:endParaRPr sz="1400" dirty="0">
              <a:solidFill>
                <a:srgbClr val="000000"/>
              </a:solidFill>
              <a:latin typeface="Times New Roman"/>
              <a:ea typeface="Times New Roman"/>
              <a:cs typeface="Times New Roman"/>
              <a:sym typeface="Times New Roman"/>
            </a:endParaRPr>
          </a:p>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Kurangnya prospek bisnis, karena pada dasarnya pada aplikasi ini menerapkan sistem sukarela. Namun jika terjadi suatu transaksi dimana buku yang ingin dipinjamkan sangatlah berharga ( contoh : buku langka, buku mahal, dan lain-lain ), sang pemilik membutuhkan suatu jaminan ( berupa uang atau yang lain ) kepada orang yang ingin meminjam.</a:t>
            </a:r>
            <a:endParaRPr sz="1400" dirty="0">
              <a:solidFill>
                <a:srgbClr val="000000"/>
              </a:solidFill>
              <a:latin typeface="Times New Roman"/>
              <a:ea typeface="Times New Roman"/>
              <a:cs typeface="Times New Roman"/>
              <a:sym typeface="Times New Roman"/>
            </a:endParaRPr>
          </a:p>
          <a:p>
            <a:pPr marL="914400" lvl="0" indent="-298450" rtl="0">
              <a:lnSpc>
                <a:spcPct val="107916"/>
              </a:lnSpc>
              <a:spcBef>
                <a:spcPts val="0"/>
              </a:spcBef>
              <a:spcAft>
                <a:spcPts val="0"/>
              </a:spcAft>
              <a:buClr>
                <a:srgbClr val="000000"/>
              </a:buClr>
              <a:buSzPts val="1100"/>
              <a:buFont typeface="Times New Roman"/>
              <a:buAutoNum type="arabicPeriod"/>
            </a:pPr>
            <a:r>
              <a:rPr lang="en" sz="1400" dirty="0">
                <a:solidFill>
                  <a:srgbClr val="000000"/>
                </a:solidFill>
                <a:latin typeface="Times New Roman"/>
                <a:ea typeface="Times New Roman"/>
                <a:cs typeface="Times New Roman"/>
                <a:sym typeface="Times New Roman"/>
              </a:rPr>
              <a:t>Membutuhkan maintenance secara berkala, jika pengguna aplikasi dan data buku yang masuk semakin banyak. Maintenance tersebut dapat berupa pengecekan database, perubahan pada bagian back-end dan front-end, serta pembersihan data </a:t>
            </a:r>
            <a:r>
              <a:rPr lang="en" sz="1400" i="1" dirty="0">
                <a:solidFill>
                  <a:srgbClr val="000000"/>
                </a:solidFill>
                <a:latin typeface="Times New Roman"/>
                <a:ea typeface="Times New Roman"/>
                <a:cs typeface="Times New Roman"/>
                <a:sym typeface="Times New Roman"/>
              </a:rPr>
              <a:t>junk.</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6">
                                            <p:txEl>
                                              <p:pRg st="0" end="0"/>
                                            </p:txEl>
                                          </p:spTgt>
                                        </p:tgtEl>
                                        <p:attrNameLst>
                                          <p:attrName>style.visibility</p:attrName>
                                        </p:attrNameLst>
                                      </p:cBhvr>
                                      <p:to>
                                        <p:strVal val="visible"/>
                                      </p:to>
                                    </p:set>
                                    <p:anim calcmode="lin" valueType="num">
                                      <p:cBhvr>
                                        <p:cTn id="12" dur="500" fill="hold"/>
                                        <p:tgtEl>
                                          <p:spTgt spid="16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6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6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6">
                                            <p:txEl>
                                              <p:pRg st="1" end="1"/>
                                            </p:txEl>
                                          </p:spTgt>
                                        </p:tgtEl>
                                        <p:attrNameLst>
                                          <p:attrName>style.visibility</p:attrName>
                                        </p:attrNameLst>
                                      </p:cBhvr>
                                      <p:to>
                                        <p:strVal val="visible"/>
                                      </p:to>
                                    </p:set>
                                    <p:anim calcmode="lin" valueType="num">
                                      <p:cBhvr>
                                        <p:cTn id="19" dur="500" fill="hold"/>
                                        <p:tgtEl>
                                          <p:spTgt spid="166">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66">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6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66">
                                            <p:txEl>
                                              <p:pRg st="2" end="2"/>
                                            </p:txEl>
                                          </p:spTgt>
                                        </p:tgtEl>
                                        <p:attrNameLst>
                                          <p:attrName>style.visibility</p:attrName>
                                        </p:attrNameLst>
                                      </p:cBhvr>
                                      <p:to>
                                        <p:strVal val="visible"/>
                                      </p:to>
                                    </p:set>
                                    <p:anim calcmode="lin" valueType="num">
                                      <p:cBhvr>
                                        <p:cTn id="26" dur="500" fill="hold"/>
                                        <p:tgtEl>
                                          <p:spTgt spid="166">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66">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6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66">
                                            <p:txEl>
                                              <p:pRg st="3" end="3"/>
                                            </p:txEl>
                                          </p:spTgt>
                                        </p:tgtEl>
                                        <p:attrNameLst>
                                          <p:attrName>style.visibility</p:attrName>
                                        </p:attrNameLst>
                                      </p:cBhvr>
                                      <p:to>
                                        <p:strVal val="visible"/>
                                      </p:to>
                                    </p:set>
                                    <p:anim calcmode="lin" valueType="num">
                                      <p:cBhvr>
                                        <p:cTn id="33" dur="500" fill="hold"/>
                                        <p:tgtEl>
                                          <p:spTgt spid="166">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66">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6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6">
                                            <p:txEl>
                                              <p:pRg st="4" end="4"/>
                                            </p:txEl>
                                          </p:spTgt>
                                        </p:tgtEl>
                                        <p:attrNameLst>
                                          <p:attrName>style.visibility</p:attrName>
                                        </p:attrNameLst>
                                      </p:cBhvr>
                                      <p:to>
                                        <p:strVal val="visible"/>
                                      </p:to>
                                    </p:set>
                                    <p:anim calcmode="lin" valueType="num">
                                      <p:cBhvr>
                                        <p:cTn id="40" dur="500" fill="hold"/>
                                        <p:tgtEl>
                                          <p:spTgt spid="166">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66">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326045" y="2386723"/>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DEMO TIME</a:t>
            </a:r>
            <a:endParaRPr dirty="0"/>
          </a:p>
        </p:txBody>
      </p:sp>
      <p:sp>
        <p:nvSpPr>
          <p:cNvPr id="172" name="Shape 17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barn(inVertical)">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nodePh="1">
                                  <p:stCondLst>
                                    <p:cond delay="0"/>
                                  </p:stCondLst>
                                  <p:endCondLst>
                                    <p:cond evt="begin" delay="0">
                                      <p:tn val="10"/>
                                    </p:cond>
                                  </p:endCondLst>
                                  <p:childTnLst>
                                    <p:set>
                                      <p:cBhvr>
                                        <p:cTn id="11" dur="1" fill="hold">
                                          <p:stCondLst>
                                            <p:cond delay="0"/>
                                          </p:stCondLst>
                                        </p:cTn>
                                        <p:tgtEl>
                                          <p:spTgt spid="172">
                                            <p:txEl>
                                              <p:pRg st="0" end="0"/>
                                            </p:txEl>
                                          </p:spTgt>
                                        </p:tgtEl>
                                        <p:attrNameLst>
                                          <p:attrName>style.visibility</p:attrName>
                                        </p:attrNameLst>
                                      </p:cBhvr>
                                      <p:to>
                                        <p:strVal val="visible"/>
                                      </p:to>
                                    </p:set>
                                    <p:animEffect transition="in" filter="barn(inVertical)">
                                      <p:cBhvr>
                                        <p:cTn id="12" dur="500"/>
                                        <p:tgtEl>
                                          <p:spTgt spid="1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9150" y="202675"/>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Teknologi sebagai pendukung pendidikan</a:t>
            </a:r>
            <a:endParaRPr dirty="0"/>
          </a:p>
        </p:txBody>
      </p:sp>
      <p:sp>
        <p:nvSpPr>
          <p:cNvPr id="135" name="Shape 135"/>
          <p:cNvSpPr txBox="1">
            <a:spLocks noGrp="1"/>
          </p:cNvSpPr>
          <p:nvPr>
            <p:ph type="body" idx="1"/>
          </p:nvPr>
        </p:nvSpPr>
        <p:spPr>
          <a:xfrm>
            <a:off x="209175" y="886200"/>
            <a:ext cx="8726100" cy="4036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1600" b="1" dirty="0"/>
              <a:t>Kemajuan Teknologi dan informasi sering mempermudah akses informasi </a:t>
            </a:r>
            <a:endParaRPr lang="id-ID" sz="1600" b="1" dirty="0" smtClean="0"/>
          </a:p>
          <a:p>
            <a:pPr marL="0" lvl="0" indent="0" algn="ctr">
              <a:spcBef>
                <a:spcPts val="0"/>
              </a:spcBef>
              <a:spcAft>
                <a:spcPts val="0"/>
              </a:spcAft>
              <a:buNone/>
            </a:pPr>
            <a:r>
              <a:rPr lang="en" sz="1600" b="1" dirty="0" smtClean="0"/>
              <a:t>dan </a:t>
            </a:r>
            <a:r>
              <a:rPr lang="en" sz="1600" b="1" dirty="0"/>
              <a:t>membantu masyarakat dalam mempermudah proses pembelajaran.</a:t>
            </a:r>
            <a:endParaRPr sz="1600" b="1" dirty="0"/>
          </a:p>
          <a:p>
            <a:pPr marL="0" lvl="0" indent="0">
              <a:spcBef>
                <a:spcPts val="1600"/>
              </a:spcBef>
              <a:spcAft>
                <a:spcPts val="0"/>
              </a:spcAft>
              <a:buNone/>
            </a:pPr>
            <a:endParaRPr lang="id-ID" sz="1400" dirty="0" smtClean="0"/>
          </a:p>
          <a:p>
            <a:pPr marL="0" lvl="0" indent="0">
              <a:spcBef>
                <a:spcPts val="1600"/>
              </a:spcBef>
              <a:spcAft>
                <a:spcPts val="0"/>
              </a:spcAft>
              <a:buNone/>
            </a:pPr>
            <a:r>
              <a:rPr lang="en" sz="1800" dirty="0" smtClean="0"/>
              <a:t>TAPI</a:t>
            </a:r>
            <a:r>
              <a:rPr lang="en" sz="1800" dirty="0"/>
              <a:t>? APAKAH MINAT PEMBACA BEGITU TINGGI?</a:t>
            </a:r>
            <a:endParaRPr sz="1800" dirty="0"/>
          </a:p>
          <a:p>
            <a:pPr marL="0" lvl="0" indent="0" rtl="0">
              <a:lnSpc>
                <a:spcPct val="100000"/>
              </a:lnSpc>
              <a:spcBef>
                <a:spcPts val="1600"/>
              </a:spcBef>
              <a:spcAft>
                <a:spcPts val="0"/>
              </a:spcAft>
              <a:buNone/>
            </a:pPr>
            <a:r>
              <a:rPr lang="id-ID" sz="1800" dirty="0">
                <a:solidFill>
                  <a:srgbClr val="000000"/>
                </a:solidFill>
                <a:latin typeface="Times New Roman"/>
                <a:ea typeface="Times New Roman"/>
                <a:cs typeface="Times New Roman"/>
                <a:sym typeface="Times New Roman"/>
              </a:rPr>
              <a:t>F</a:t>
            </a:r>
            <a:r>
              <a:rPr lang="en" sz="1800" dirty="0" smtClean="0">
                <a:solidFill>
                  <a:srgbClr val="000000"/>
                </a:solidFill>
                <a:latin typeface="Times New Roman"/>
                <a:ea typeface="Times New Roman"/>
                <a:cs typeface="Times New Roman"/>
                <a:sym typeface="Times New Roman"/>
              </a:rPr>
              <a:t>aktor </a:t>
            </a:r>
            <a:r>
              <a:rPr lang="en" sz="1800" dirty="0">
                <a:solidFill>
                  <a:srgbClr val="000000"/>
                </a:solidFill>
                <a:latin typeface="Times New Roman"/>
                <a:ea typeface="Times New Roman"/>
                <a:cs typeface="Times New Roman"/>
                <a:sym typeface="Times New Roman"/>
              </a:rPr>
              <a:t>yang menjadi alasan malas membaca buku diantaranya; </a:t>
            </a:r>
            <a:endParaRPr lang="id-ID" sz="1800" dirty="0" smtClean="0">
              <a:solidFill>
                <a:srgbClr val="000000"/>
              </a:solidFill>
              <a:latin typeface="Times New Roman"/>
              <a:ea typeface="Times New Roman"/>
              <a:cs typeface="Times New Roman"/>
              <a:sym typeface="Times New Roman"/>
            </a:endParaRPr>
          </a:p>
          <a:p>
            <a:pPr marL="285750" indent="-285750">
              <a:lnSpc>
                <a:spcPct val="100000"/>
              </a:lnSpc>
              <a:spcBef>
                <a:spcPts val="1600"/>
              </a:spcBef>
            </a:pPr>
            <a:r>
              <a:rPr lang="id-ID" sz="1800" dirty="0">
                <a:solidFill>
                  <a:srgbClr val="000000"/>
                </a:solidFill>
                <a:latin typeface="Times New Roman"/>
                <a:ea typeface="Times New Roman"/>
                <a:cs typeface="Times New Roman"/>
                <a:sym typeface="Times New Roman"/>
              </a:rPr>
              <a:t>T</a:t>
            </a:r>
            <a:r>
              <a:rPr lang="en" sz="1800" dirty="0" smtClean="0">
                <a:solidFill>
                  <a:srgbClr val="000000"/>
                </a:solidFill>
                <a:latin typeface="Times New Roman"/>
                <a:ea typeface="Times New Roman"/>
                <a:cs typeface="Times New Roman"/>
                <a:sym typeface="Times New Roman"/>
              </a:rPr>
              <a:t>idak </a:t>
            </a:r>
            <a:r>
              <a:rPr lang="en" sz="1800" dirty="0">
                <a:solidFill>
                  <a:srgbClr val="000000"/>
                </a:solidFill>
                <a:latin typeface="Times New Roman"/>
                <a:ea typeface="Times New Roman"/>
                <a:cs typeface="Times New Roman"/>
                <a:sym typeface="Times New Roman"/>
              </a:rPr>
              <a:t>adanya buku yang sesuai dengan bidang, minat, dan </a:t>
            </a:r>
            <a:r>
              <a:rPr lang="en" sz="1800" dirty="0" smtClean="0">
                <a:solidFill>
                  <a:srgbClr val="000000"/>
                </a:solidFill>
                <a:latin typeface="Times New Roman"/>
                <a:ea typeface="Times New Roman"/>
                <a:cs typeface="Times New Roman"/>
                <a:sym typeface="Times New Roman"/>
              </a:rPr>
              <a:t>bakatnya</a:t>
            </a:r>
            <a:endParaRPr lang="id-ID" sz="1800" dirty="0" smtClean="0">
              <a:solidFill>
                <a:srgbClr val="000000"/>
              </a:solidFill>
              <a:latin typeface="Times New Roman"/>
              <a:ea typeface="Times New Roman"/>
              <a:cs typeface="Times New Roman"/>
              <a:sym typeface="Times New Roman"/>
            </a:endParaRPr>
          </a:p>
          <a:p>
            <a:pPr marL="285750" indent="-285750">
              <a:lnSpc>
                <a:spcPct val="100000"/>
              </a:lnSpc>
              <a:spcBef>
                <a:spcPts val="1600"/>
              </a:spcBef>
            </a:pPr>
            <a:r>
              <a:rPr lang="id-ID" sz="1800" dirty="0">
                <a:solidFill>
                  <a:srgbClr val="000000"/>
                </a:solidFill>
                <a:latin typeface="Times New Roman"/>
                <a:ea typeface="Times New Roman"/>
                <a:cs typeface="Times New Roman"/>
                <a:sym typeface="Times New Roman"/>
              </a:rPr>
              <a:t>M</a:t>
            </a:r>
            <a:r>
              <a:rPr lang="en" sz="1800" dirty="0" smtClean="0">
                <a:solidFill>
                  <a:srgbClr val="000000"/>
                </a:solidFill>
                <a:latin typeface="Times New Roman"/>
                <a:ea typeface="Times New Roman"/>
                <a:cs typeface="Times New Roman"/>
                <a:sym typeface="Times New Roman"/>
              </a:rPr>
              <a:t>ahalnya </a:t>
            </a:r>
            <a:r>
              <a:rPr lang="en" sz="1800" dirty="0">
                <a:solidFill>
                  <a:srgbClr val="000000"/>
                </a:solidFill>
                <a:latin typeface="Times New Roman"/>
                <a:ea typeface="Times New Roman"/>
                <a:cs typeface="Times New Roman"/>
                <a:sym typeface="Times New Roman"/>
              </a:rPr>
              <a:t>biaya yang harus dikeluarkan untuk membeli buku; dan lain sebagainya.</a:t>
            </a:r>
            <a:endParaRPr sz="1800" dirty="0"/>
          </a:p>
          <a:p>
            <a:pPr marL="0" lvl="0" indent="0">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ppt_x"/>
                                          </p:val>
                                        </p:tav>
                                        <p:tav tm="100000">
                                          <p:val>
                                            <p:strVal val="#ppt_x"/>
                                          </p:val>
                                        </p:tav>
                                      </p:tavLst>
                                    </p:anim>
                                    <p:anim calcmode="lin" valueType="num">
                                      <p:cBhvr additive="base">
                                        <p:cTn id="8"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35">
                                            <p:txEl>
                                              <p:pRg st="0" end="0"/>
                                            </p:txEl>
                                          </p:spTgt>
                                        </p:tgtEl>
                                        <p:attrNameLst>
                                          <p:attrName>style.visibility</p:attrName>
                                        </p:attrNameLst>
                                      </p:cBhvr>
                                      <p:to>
                                        <p:strVal val="visible"/>
                                      </p:to>
                                    </p:set>
                                    <p:animEffect transition="in" filter="barn(inVertical)">
                                      <p:cBhvr>
                                        <p:cTn id="13" dur="500"/>
                                        <p:tgtEl>
                                          <p:spTgt spid="13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5">
                                            <p:txEl>
                                              <p:pRg st="1" end="1"/>
                                            </p:txEl>
                                          </p:spTgt>
                                        </p:tgtEl>
                                        <p:attrNameLst>
                                          <p:attrName>style.visibility</p:attrName>
                                        </p:attrNameLst>
                                      </p:cBhvr>
                                      <p:to>
                                        <p:strVal val="visible"/>
                                      </p:to>
                                    </p:set>
                                    <p:animEffect transition="in" filter="barn(inVertical)">
                                      <p:cBhvr>
                                        <p:cTn id="18" dur="500"/>
                                        <p:tgtEl>
                                          <p:spTgt spid="13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5">
                                            <p:txEl>
                                              <p:pRg st="3" end="3"/>
                                            </p:txEl>
                                          </p:spTgt>
                                        </p:tgtEl>
                                        <p:attrNameLst>
                                          <p:attrName>style.visibility</p:attrName>
                                        </p:attrNameLst>
                                      </p:cBhvr>
                                      <p:to>
                                        <p:strVal val="visible"/>
                                      </p:to>
                                    </p:set>
                                    <p:animEffect transition="in" filter="barn(inVertical)">
                                      <p:cBhvr>
                                        <p:cTn id="23" dur="500"/>
                                        <p:tgtEl>
                                          <p:spTgt spid="13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35">
                                            <p:txEl>
                                              <p:pRg st="4" end="4"/>
                                            </p:txEl>
                                          </p:spTgt>
                                        </p:tgtEl>
                                        <p:attrNameLst>
                                          <p:attrName>style.visibility</p:attrName>
                                        </p:attrNameLst>
                                      </p:cBhvr>
                                      <p:to>
                                        <p:strVal val="visible"/>
                                      </p:to>
                                    </p:set>
                                    <p:animEffect transition="in" filter="barn(inVertical)">
                                      <p:cBhvr>
                                        <p:cTn id="28" dur="500"/>
                                        <p:tgtEl>
                                          <p:spTgt spid="13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35">
                                            <p:txEl>
                                              <p:pRg st="5" end="5"/>
                                            </p:txEl>
                                          </p:spTgt>
                                        </p:tgtEl>
                                        <p:attrNameLst>
                                          <p:attrName>style.visibility</p:attrName>
                                        </p:attrNameLst>
                                      </p:cBhvr>
                                      <p:to>
                                        <p:strVal val="visible"/>
                                      </p:to>
                                    </p:set>
                                    <p:animEffect transition="in" filter="barn(inVertical)">
                                      <p:cBhvr>
                                        <p:cTn id="33" dur="500"/>
                                        <p:tgtEl>
                                          <p:spTgt spid="13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35">
                                            <p:txEl>
                                              <p:pRg st="6" end="6"/>
                                            </p:txEl>
                                          </p:spTgt>
                                        </p:tgtEl>
                                        <p:attrNameLst>
                                          <p:attrName>style.visibility</p:attrName>
                                        </p:attrNameLst>
                                      </p:cBhvr>
                                      <p:to>
                                        <p:strVal val="visible"/>
                                      </p:to>
                                    </p:set>
                                    <p:animEffect transition="in" filter="barn(inVertical)">
                                      <p:cBhvr>
                                        <p:cTn id="38" dur="500"/>
                                        <p:tgtEl>
                                          <p:spTgt spid="1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TUJUAN</a:t>
            </a:r>
            <a:endParaRPr dirty="0"/>
          </a:p>
        </p:txBody>
      </p:sp>
      <p:sp>
        <p:nvSpPr>
          <p:cNvPr id="141" name="Shape 141"/>
          <p:cNvSpPr txBox="1">
            <a:spLocks noGrp="1"/>
          </p:cNvSpPr>
          <p:nvPr>
            <p:ph type="body" idx="1"/>
          </p:nvPr>
        </p:nvSpPr>
        <p:spPr>
          <a:xfrm>
            <a:off x="690975" y="3501600"/>
            <a:ext cx="7505700" cy="823820"/>
          </a:xfrm>
          <a:prstGeom prst="rect">
            <a:avLst/>
          </a:prstGeom>
        </p:spPr>
        <p:txBody>
          <a:bodyPr spcFirstLastPara="1" wrap="square" lIns="91425" tIns="91425" rIns="91425" bIns="91425" anchor="t" anchorCtr="0">
            <a:noAutofit/>
          </a:bodyPr>
          <a:lstStyle/>
          <a:p>
            <a:pPr marL="457200" lvl="0" indent="-292100" rtl="0">
              <a:lnSpc>
                <a:spcPct val="100000"/>
              </a:lnSpc>
              <a:spcBef>
                <a:spcPts val="0"/>
              </a:spcBef>
              <a:spcAft>
                <a:spcPts val="0"/>
              </a:spcAft>
              <a:buClr>
                <a:srgbClr val="000000"/>
              </a:buClr>
              <a:buSzPts val="1000"/>
              <a:buFont typeface="Noto Sans Symbols"/>
              <a:buChar char="●"/>
            </a:pPr>
            <a:r>
              <a:rPr lang="en" sz="1400" dirty="0">
                <a:solidFill>
                  <a:srgbClr val="000000"/>
                </a:solidFill>
                <a:latin typeface="Times New Roman"/>
                <a:ea typeface="Times New Roman"/>
                <a:cs typeface="Times New Roman"/>
                <a:sym typeface="Times New Roman"/>
              </a:rPr>
              <a:t>Menyediakan fasilitas peminjaman buku secara online</a:t>
            </a:r>
            <a:endParaRPr sz="1400" dirty="0">
              <a:solidFill>
                <a:srgbClr val="000000"/>
              </a:solidFill>
              <a:latin typeface="Times New Roman"/>
              <a:ea typeface="Times New Roman"/>
              <a:cs typeface="Times New Roman"/>
              <a:sym typeface="Times New Roman"/>
            </a:endParaRPr>
          </a:p>
          <a:p>
            <a:pPr marL="457200" lvl="0" indent="-292100" rtl="0">
              <a:lnSpc>
                <a:spcPct val="100000"/>
              </a:lnSpc>
              <a:spcBef>
                <a:spcPts val="0"/>
              </a:spcBef>
              <a:spcAft>
                <a:spcPts val="0"/>
              </a:spcAft>
              <a:buClr>
                <a:srgbClr val="000000"/>
              </a:buClr>
              <a:buSzPts val="1000"/>
              <a:buFont typeface="Noto Sans Symbols"/>
              <a:buChar char="●"/>
            </a:pPr>
            <a:r>
              <a:rPr lang="en" sz="1400" dirty="0">
                <a:solidFill>
                  <a:srgbClr val="000000"/>
                </a:solidFill>
                <a:latin typeface="Times New Roman"/>
                <a:ea typeface="Times New Roman"/>
                <a:cs typeface="Times New Roman"/>
                <a:sym typeface="Times New Roman"/>
              </a:rPr>
              <a:t>Menjadi tempat interaksi bagi para pengguna yang memiliki hobi dan kegemaran yang sama untuk bertukar informasi dan menyampaikan opini</a:t>
            </a:r>
            <a:endParaRPr sz="1400" dirty="0">
              <a:solidFill>
                <a:srgbClr val="000000"/>
              </a:solidFill>
              <a:latin typeface="Times New Roman"/>
              <a:ea typeface="Times New Roman"/>
              <a:cs typeface="Times New Roman"/>
              <a:sym typeface="Times New Roman"/>
            </a:endParaRPr>
          </a:p>
          <a:p>
            <a:pPr marL="0" lvl="0" indent="0">
              <a:spcBef>
                <a:spcPts val="0"/>
              </a:spcBef>
              <a:spcAft>
                <a:spcPts val="1600"/>
              </a:spcAft>
              <a:buNone/>
            </a:pPr>
            <a:endParaRPr dirty="0"/>
          </a:p>
        </p:txBody>
      </p:sp>
      <p:sp>
        <p:nvSpPr>
          <p:cNvPr id="142" name="Shape 142"/>
          <p:cNvSpPr txBox="1">
            <a:spLocks noGrp="1"/>
          </p:cNvSpPr>
          <p:nvPr>
            <p:ph type="title"/>
          </p:nvPr>
        </p:nvSpPr>
        <p:spPr>
          <a:xfrm>
            <a:off x="895350" y="2837550"/>
            <a:ext cx="7505700" cy="954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MANFAAT	</a:t>
            </a:r>
            <a:endParaRPr dirty="0"/>
          </a:p>
        </p:txBody>
      </p:sp>
      <p:sp>
        <p:nvSpPr>
          <p:cNvPr id="143" name="Shape 143"/>
          <p:cNvSpPr txBox="1">
            <a:spLocks noGrp="1"/>
          </p:cNvSpPr>
          <p:nvPr>
            <p:ph type="body" idx="1"/>
          </p:nvPr>
        </p:nvSpPr>
        <p:spPr>
          <a:xfrm>
            <a:off x="690975" y="1530849"/>
            <a:ext cx="7710075" cy="1109609"/>
          </a:xfrm>
          <a:prstGeom prst="rect">
            <a:avLst/>
          </a:prstGeom>
        </p:spPr>
        <p:txBody>
          <a:bodyPr spcFirstLastPara="1" wrap="square" lIns="91425" tIns="91425" rIns="91425" bIns="91425" anchor="t" anchorCtr="0">
            <a:noAutofit/>
          </a:bodyPr>
          <a:lstStyle/>
          <a:p>
            <a:pPr marL="0" lvl="0" indent="457200" rtl="0">
              <a:lnSpc>
                <a:spcPct val="100000"/>
              </a:lnSpc>
              <a:spcBef>
                <a:spcPts val="0"/>
              </a:spcBef>
              <a:spcAft>
                <a:spcPts val="0"/>
              </a:spcAft>
              <a:buNone/>
            </a:pPr>
            <a:r>
              <a:rPr lang="id-ID" sz="1400" dirty="0">
                <a:solidFill>
                  <a:srgbClr val="000000"/>
                </a:solidFill>
                <a:latin typeface="Times New Roman"/>
                <a:ea typeface="Times New Roman"/>
                <a:cs typeface="Times New Roman"/>
                <a:sym typeface="Times New Roman"/>
              </a:rPr>
              <a:t>S</a:t>
            </a:r>
            <a:r>
              <a:rPr lang="en" sz="1400" dirty="0" smtClean="0">
                <a:solidFill>
                  <a:srgbClr val="000000"/>
                </a:solidFill>
                <a:latin typeface="Times New Roman"/>
                <a:ea typeface="Times New Roman"/>
                <a:cs typeface="Times New Roman"/>
                <a:sym typeface="Times New Roman"/>
              </a:rPr>
              <a:t>ebagai </a:t>
            </a:r>
            <a:r>
              <a:rPr lang="en" sz="1400" dirty="0">
                <a:solidFill>
                  <a:srgbClr val="000000"/>
                </a:solidFill>
                <a:latin typeface="Times New Roman"/>
                <a:ea typeface="Times New Roman"/>
                <a:cs typeface="Times New Roman"/>
                <a:sym typeface="Times New Roman"/>
              </a:rPr>
              <a:t>penyedia informasi (peminjaman buku) serta perantara bagi user penyedia buku (giver) dengan user peminjam buku (taker), sehingga aplikasi ini dapat menjadi solusi bagi user yang sedang mencari buku tetapi terkendala biaya untuk membelinya.</a:t>
            </a:r>
            <a:endParaRPr sz="1400" dirty="0">
              <a:solidFill>
                <a:srgbClr val="000000"/>
              </a:solidFill>
              <a:latin typeface="Times New Roman"/>
              <a:ea typeface="Times New Roman"/>
              <a:cs typeface="Times New Roman"/>
              <a:sym typeface="Times New Roman"/>
            </a:endParaRPr>
          </a:p>
          <a:p>
            <a:pPr marL="0" lvl="0" indent="0" rtl="0">
              <a:spcBef>
                <a:spcPts val="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arn(inVertical)">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3">
                                            <p:txEl>
                                              <p:pRg st="0" end="0"/>
                                            </p:txEl>
                                          </p:spTgt>
                                        </p:tgtEl>
                                        <p:attrNameLst>
                                          <p:attrName>style.visibility</p:attrName>
                                        </p:attrNameLst>
                                      </p:cBhvr>
                                      <p:to>
                                        <p:strVal val="visible"/>
                                      </p:to>
                                    </p:set>
                                    <p:animEffect transition="in" filter="barn(inVertical)">
                                      <p:cBhvr>
                                        <p:cTn id="12" dur="500"/>
                                        <p:tgtEl>
                                          <p:spTgt spid="1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barn(inVertical)">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1">
                                            <p:txEl>
                                              <p:pRg st="0" end="0"/>
                                            </p:txEl>
                                          </p:spTgt>
                                        </p:tgtEl>
                                        <p:attrNameLst>
                                          <p:attrName>style.visibility</p:attrName>
                                        </p:attrNameLst>
                                      </p:cBhvr>
                                      <p:to>
                                        <p:strVal val="visible"/>
                                      </p:to>
                                    </p:set>
                                    <p:animEffect transition="in" filter="barn(inVertical)">
                                      <p:cBhvr>
                                        <p:cTn id="22" dur="500"/>
                                        <p:tgtEl>
                                          <p:spTgt spid="14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1">
                                            <p:txEl>
                                              <p:pRg st="1" end="1"/>
                                            </p:txEl>
                                          </p:spTgt>
                                        </p:tgtEl>
                                        <p:attrNameLst>
                                          <p:attrName>style.visibility</p:attrName>
                                        </p:attrNameLst>
                                      </p:cBhvr>
                                      <p:to>
                                        <p:strVal val="visible"/>
                                      </p:to>
                                    </p:set>
                                    <p:animEffect transition="in" filter="barn(inVertical)">
                                      <p:cBhvr>
                                        <p:cTn id="27" dur="500"/>
                                        <p:tgtEl>
                                          <p:spTgt spid="1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build="p"/>
      <p:bldP spid="142" grpId="0"/>
      <p:bldP spid="1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a:t>
            </a:r>
            <a:endParaRPr lang="id-ID" dirty="0"/>
          </a:p>
        </p:txBody>
      </p:sp>
      <p:sp>
        <p:nvSpPr>
          <p:cNvPr id="3" name="Text Placeholder 2"/>
          <p:cNvSpPr>
            <a:spLocks noGrp="1"/>
          </p:cNvSpPr>
          <p:nvPr>
            <p:ph type="body" idx="1"/>
          </p:nvPr>
        </p:nvSpPr>
        <p:spPr>
          <a:xfrm>
            <a:off x="819150" y="1479479"/>
            <a:ext cx="7505700" cy="2959246"/>
          </a:xfrm>
        </p:spPr>
        <p:txBody>
          <a:bodyPr/>
          <a:lstStyle/>
          <a:p>
            <a:r>
              <a:rPr lang="id-ID" sz="1600" dirty="0" smtClean="0"/>
              <a:t>BOOKQ adalah aplikasi berbasis web untuk meminjam buku yang dimiliki oleh seseorang dengan fitur chat sehingga masing-masing pengguna bisa saling bertemu untuk meminjam buku atau mengirimnya ke alamat yang disepakati bersama. Dalam aplikasi ini, pengguna juga bisa megelompokkan buku sesuai jenis dan genre buku yang dicari. Aplikasi ini sangat berguna bagi seseorang terutama mahasiswa yang ingin membaca buku tetapi tidak memiliki uang untuk membelinya. </a:t>
            </a:r>
            <a:endParaRPr lang="id-ID" sz="1600" dirty="0"/>
          </a:p>
        </p:txBody>
      </p:sp>
    </p:spTree>
    <p:extLst>
      <p:ext uri="{BB962C8B-B14F-4D97-AF65-F5344CB8AC3E}">
        <p14:creationId xmlns:p14="http://schemas.microsoft.com/office/powerpoint/2010/main" val="224368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Batasan Sistem</a:t>
            </a:r>
            <a:endParaRPr lang="id-ID" dirty="0"/>
          </a:p>
        </p:txBody>
      </p:sp>
      <p:sp>
        <p:nvSpPr>
          <p:cNvPr id="3" name="Text Placeholder 2"/>
          <p:cNvSpPr>
            <a:spLocks noGrp="1"/>
          </p:cNvSpPr>
          <p:nvPr>
            <p:ph type="body" idx="1"/>
          </p:nvPr>
        </p:nvSpPr>
        <p:spPr>
          <a:xfrm>
            <a:off x="819150" y="1479479"/>
            <a:ext cx="7505700" cy="2959246"/>
          </a:xfrm>
        </p:spPr>
        <p:txBody>
          <a:bodyPr/>
          <a:lstStyle/>
          <a:p>
            <a:r>
              <a:rPr lang="id-ID" sz="2000" dirty="0" smtClean="0">
                <a:latin typeface="Calibri" panose="020F0502020204030204" pitchFamily="34" charset="0"/>
                <a:cs typeface="Calibri" panose="020F0502020204030204" pitchFamily="34" charset="0"/>
              </a:rPr>
              <a:t>Sistem ini hanya memfasilitasi untuk mempertemukan pemilik buku dengan peminjam buku</a:t>
            </a:r>
          </a:p>
          <a:p>
            <a:r>
              <a:rPr lang="id-ID" sz="2000" dirty="0" smtClean="0">
                <a:latin typeface="Calibri" panose="020F0502020204030204" pitchFamily="34" charset="0"/>
                <a:cs typeface="Calibri" panose="020F0502020204030204" pitchFamily="34" charset="0"/>
              </a:rPr>
              <a:t>Sistem ini tidak menyediakan fitur untuk menyewakan buku</a:t>
            </a:r>
          </a:p>
          <a:p>
            <a:r>
              <a:rPr lang="en" sz="2000" dirty="0">
                <a:solidFill>
                  <a:srgbClr val="000000"/>
                </a:solidFill>
                <a:latin typeface="Calibri" panose="020F0502020204030204" pitchFamily="34" charset="0"/>
                <a:ea typeface="Times New Roman"/>
                <a:cs typeface="Calibri" panose="020F0502020204030204" pitchFamily="34" charset="0"/>
                <a:sym typeface="Times New Roman"/>
              </a:rPr>
              <a:t>Kurangnya prospek bisnis, karena pada </a:t>
            </a:r>
            <a:r>
              <a:rPr lang="en" sz="2000" dirty="0" smtClean="0">
                <a:solidFill>
                  <a:srgbClr val="000000"/>
                </a:solidFill>
                <a:latin typeface="Calibri" panose="020F0502020204030204" pitchFamily="34" charset="0"/>
                <a:ea typeface="Times New Roman"/>
                <a:cs typeface="Calibri" panose="020F0502020204030204" pitchFamily="34" charset="0"/>
                <a:sym typeface="Times New Roman"/>
              </a:rPr>
              <a:t>dasarnya</a:t>
            </a:r>
            <a:r>
              <a:rPr lang="id-ID" sz="2000" dirty="0" smtClean="0">
                <a:solidFill>
                  <a:srgbClr val="000000"/>
                </a:solidFill>
                <a:latin typeface="Calibri" panose="020F0502020204030204" pitchFamily="34" charset="0"/>
                <a:ea typeface="Times New Roman"/>
                <a:cs typeface="Calibri" panose="020F0502020204030204" pitchFamily="34" charset="0"/>
                <a:sym typeface="Times New Roman"/>
              </a:rPr>
              <a:t> </a:t>
            </a:r>
            <a:r>
              <a:rPr lang="en" sz="2000" dirty="0" smtClean="0">
                <a:solidFill>
                  <a:srgbClr val="000000"/>
                </a:solidFill>
                <a:latin typeface="Calibri" panose="020F0502020204030204" pitchFamily="34" charset="0"/>
                <a:ea typeface="Times New Roman"/>
                <a:cs typeface="Calibri" panose="020F0502020204030204" pitchFamily="34" charset="0"/>
                <a:sym typeface="Times New Roman"/>
              </a:rPr>
              <a:t>aplikasi </a:t>
            </a:r>
            <a:r>
              <a:rPr lang="en" sz="2000" dirty="0">
                <a:solidFill>
                  <a:srgbClr val="000000"/>
                </a:solidFill>
                <a:latin typeface="Calibri" panose="020F0502020204030204" pitchFamily="34" charset="0"/>
                <a:ea typeface="Times New Roman"/>
                <a:cs typeface="Calibri" panose="020F0502020204030204" pitchFamily="34" charset="0"/>
                <a:sym typeface="Times New Roman"/>
              </a:rPr>
              <a:t>ini menerapkan sistem </a:t>
            </a:r>
            <a:r>
              <a:rPr lang="en" sz="2000" dirty="0" smtClean="0">
                <a:solidFill>
                  <a:srgbClr val="000000"/>
                </a:solidFill>
                <a:latin typeface="Calibri" panose="020F0502020204030204" pitchFamily="34" charset="0"/>
                <a:ea typeface="Times New Roman"/>
                <a:cs typeface="Calibri" panose="020F0502020204030204" pitchFamily="34" charset="0"/>
                <a:sym typeface="Times New Roman"/>
              </a:rPr>
              <a:t>sukarela</a:t>
            </a:r>
            <a:endParaRPr lang="id-ID" sz="2000" dirty="0" smtClean="0">
              <a:solidFill>
                <a:srgbClr val="000000"/>
              </a:solidFill>
              <a:latin typeface="Calibri" panose="020F0502020204030204" pitchFamily="34" charset="0"/>
              <a:ea typeface="Times New Roman"/>
              <a:cs typeface="Calibri" panose="020F0502020204030204" pitchFamily="34" charset="0"/>
              <a:sym typeface="Times New Roman"/>
            </a:endParaRPr>
          </a:p>
          <a:p>
            <a:r>
              <a:rPr lang="id-ID" sz="2000" dirty="0" smtClean="0">
                <a:solidFill>
                  <a:srgbClr val="000000"/>
                </a:solidFill>
                <a:latin typeface="Calibri" panose="020F0502020204030204" pitchFamily="34" charset="0"/>
                <a:cs typeface="Calibri" panose="020F0502020204030204" pitchFamily="34" charset="0"/>
                <a:sym typeface="Times New Roman"/>
              </a:rPr>
              <a:t>Jaminan untuk peminjam buku ditentukan secara pribadi</a:t>
            </a:r>
            <a:endParaRPr lang="id-ID" sz="2000" dirty="0" smtClean="0">
              <a:latin typeface="Calibri" panose="020F0502020204030204" pitchFamily="34" charset="0"/>
              <a:cs typeface="Calibri" panose="020F0502020204030204" pitchFamily="34" charset="0"/>
            </a:endParaRPr>
          </a:p>
          <a:p>
            <a:endParaRPr lang="id-ID" sz="1600" dirty="0"/>
          </a:p>
        </p:txBody>
      </p:sp>
    </p:spTree>
    <p:extLst>
      <p:ext uri="{BB962C8B-B14F-4D97-AF65-F5344CB8AC3E}">
        <p14:creationId xmlns:p14="http://schemas.microsoft.com/office/powerpoint/2010/main" val="115330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Kebutuhan Sistem</a:t>
            </a:r>
            <a:endParaRPr lang="id-ID" dirty="0"/>
          </a:p>
        </p:txBody>
      </p:sp>
      <p:sp>
        <p:nvSpPr>
          <p:cNvPr id="4" name="Text Placeholder 3"/>
          <p:cNvSpPr>
            <a:spLocks noGrp="1"/>
          </p:cNvSpPr>
          <p:nvPr>
            <p:ph type="body" idx="1"/>
          </p:nvPr>
        </p:nvSpPr>
        <p:spPr>
          <a:xfrm>
            <a:off x="819150" y="1479479"/>
            <a:ext cx="3686100" cy="2959246"/>
          </a:xfrm>
        </p:spPr>
        <p:txBody>
          <a:bodyPr/>
          <a:lstStyle/>
          <a:p>
            <a:pPr marL="146050" indent="0">
              <a:buNone/>
            </a:pPr>
            <a:r>
              <a:rPr lang="id-ID" sz="1600" dirty="0" smtClean="0"/>
              <a:t>Fungsional</a:t>
            </a:r>
          </a:p>
          <a:p>
            <a:r>
              <a:rPr lang="id-ID" sz="1600" dirty="0" smtClean="0"/>
              <a:t>Sistem dapat menampilkan deskripsi buku yang dipinjamkan</a:t>
            </a:r>
          </a:p>
          <a:p>
            <a:r>
              <a:rPr lang="id-ID" sz="1600" dirty="0" smtClean="0"/>
              <a:t>Sistem menyediakan fitur message</a:t>
            </a:r>
          </a:p>
          <a:p>
            <a:r>
              <a:rPr lang="id-ID" sz="1600" dirty="0" smtClean="0"/>
              <a:t>Sistem memungkinkan user untuk memberi rating dan review untuk buku yang dipinjam</a:t>
            </a:r>
          </a:p>
          <a:p>
            <a:r>
              <a:rPr lang="id-ID" sz="1600" dirty="0" smtClean="0"/>
              <a:t>Sistem mengelompokkan buku berdasarkan kategori</a:t>
            </a:r>
          </a:p>
          <a:p>
            <a:endParaRPr lang="id-ID" sz="1600" dirty="0" smtClean="0"/>
          </a:p>
        </p:txBody>
      </p:sp>
      <p:sp>
        <p:nvSpPr>
          <p:cNvPr id="5" name="Text Placeholder 4"/>
          <p:cNvSpPr>
            <a:spLocks noGrp="1"/>
          </p:cNvSpPr>
          <p:nvPr>
            <p:ph type="body" idx="2"/>
          </p:nvPr>
        </p:nvSpPr>
        <p:spPr>
          <a:xfrm>
            <a:off x="4638675" y="1479479"/>
            <a:ext cx="3686100" cy="2959246"/>
          </a:xfrm>
        </p:spPr>
        <p:txBody>
          <a:bodyPr/>
          <a:lstStyle/>
          <a:p>
            <a:pPr marL="146050" indent="0">
              <a:buNone/>
            </a:pPr>
            <a:r>
              <a:rPr lang="id-ID" sz="1600" dirty="0" smtClean="0"/>
              <a:t>Non Fungsional</a:t>
            </a:r>
          </a:p>
          <a:p>
            <a:r>
              <a:rPr lang="id-ID" sz="1600" dirty="0" smtClean="0"/>
              <a:t>Sistem berbasis web</a:t>
            </a:r>
          </a:p>
          <a:p>
            <a:r>
              <a:rPr lang="id-ID" sz="1600" dirty="0" smtClean="0"/>
              <a:t>Sistem tersedia dalam satu bahasa</a:t>
            </a:r>
            <a:endParaRPr lang="id-ID" sz="1600" dirty="0"/>
          </a:p>
        </p:txBody>
      </p:sp>
    </p:spTree>
    <p:extLst>
      <p:ext uri="{BB962C8B-B14F-4D97-AF65-F5344CB8AC3E}">
        <p14:creationId xmlns:p14="http://schemas.microsoft.com/office/powerpoint/2010/main" val="77023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l="27532" t="29166" r="38850" b="10094"/>
          <a:stretch/>
        </p:blipFill>
        <p:spPr>
          <a:xfrm>
            <a:off x="1958350" y="193625"/>
            <a:ext cx="4659399" cy="4732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p:cTn id="7" dur="500" fill="hold"/>
                                        <p:tgtEl>
                                          <p:spTgt spid="148"/>
                                        </p:tgtEl>
                                        <p:attrNameLst>
                                          <p:attrName>ppt_w</p:attrName>
                                        </p:attrNameLst>
                                      </p:cBhvr>
                                      <p:tavLst>
                                        <p:tav tm="0">
                                          <p:val>
                                            <p:fltVal val="0"/>
                                          </p:val>
                                        </p:tav>
                                        <p:tav tm="100000">
                                          <p:val>
                                            <p:strVal val="#ppt_w"/>
                                          </p:val>
                                        </p:tav>
                                      </p:tavLst>
                                    </p:anim>
                                    <p:anim calcmode="lin" valueType="num">
                                      <p:cBhvr>
                                        <p:cTn id="8" dur="500" fill="hold"/>
                                        <p:tgtEl>
                                          <p:spTgt spid="148"/>
                                        </p:tgtEl>
                                        <p:attrNameLst>
                                          <p:attrName>ppt_h</p:attrName>
                                        </p:attrNameLst>
                                      </p:cBhvr>
                                      <p:tavLst>
                                        <p:tav tm="0">
                                          <p:val>
                                            <p:fltVal val="0"/>
                                          </p:val>
                                        </p:tav>
                                        <p:tav tm="100000">
                                          <p:val>
                                            <p:strVal val="#ppt_h"/>
                                          </p:val>
                                        </p:tav>
                                      </p:tavLst>
                                    </p:anim>
                                    <p:animEffect transition="in" filter="fade">
                                      <p:cBhvr>
                                        <p:cTn id="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rot="1961017">
            <a:off x="6011763" y="1109766"/>
            <a:ext cx="3121669" cy="95451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PEMBAHASAN</a:t>
            </a:r>
            <a:endParaRPr dirty="0"/>
          </a:p>
        </p:txBody>
      </p:sp>
      <p:pic>
        <p:nvPicPr>
          <p:cNvPr id="154" name="Shape 154"/>
          <p:cNvPicPr preferRelativeResize="0"/>
          <p:nvPr/>
        </p:nvPicPr>
        <p:blipFill>
          <a:blip r:embed="rId3">
            <a:alphaModFix/>
          </a:blip>
          <a:stretch>
            <a:fillRect/>
          </a:stretch>
        </p:blipFill>
        <p:spPr>
          <a:xfrm>
            <a:off x="0" y="0"/>
            <a:ext cx="6108391"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heel(1)">
                                      <p:cBhvr>
                                        <p:cTn id="7" dur="1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 calcmode="lin" valueType="num">
                                      <p:cBhvr>
                                        <p:cTn id="12" dur="500" fill="hold"/>
                                        <p:tgtEl>
                                          <p:spTgt spid="154"/>
                                        </p:tgtEl>
                                        <p:attrNameLst>
                                          <p:attrName>ppt_w</p:attrName>
                                        </p:attrNameLst>
                                      </p:cBhvr>
                                      <p:tavLst>
                                        <p:tav tm="0">
                                          <p:val>
                                            <p:fltVal val="0"/>
                                          </p:val>
                                        </p:tav>
                                        <p:tav tm="100000">
                                          <p:val>
                                            <p:strVal val="#ppt_w"/>
                                          </p:val>
                                        </p:tav>
                                      </p:tavLst>
                                    </p:anim>
                                    <p:anim calcmode="lin" valueType="num">
                                      <p:cBhvr>
                                        <p:cTn id="13" dur="500" fill="hold"/>
                                        <p:tgtEl>
                                          <p:spTgt spid="154"/>
                                        </p:tgtEl>
                                        <p:attrNameLst>
                                          <p:attrName>ppt_h</p:attrName>
                                        </p:attrNameLst>
                                      </p:cBhvr>
                                      <p:tavLst>
                                        <p:tav tm="0">
                                          <p:val>
                                            <p:fltVal val="0"/>
                                          </p:val>
                                        </p:tav>
                                        <p:tav tm="100000">
                                          <p:val>
                                            <p:strVal val="#ppt_h"/>
                                          </p:val>
                                        </p:tav>
                                      </p:tavLst>
                                    </p:anim>
                                    <p:animEffect transition="in" filter="fade">
                                      <p:cBhvr>
                                        <p:cTn id="14"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424" y="146958"/>
            <a:ext cx="7505700" cy="954600"/>
          </a:xfrm>
        </p:spPr>
        <p:txBody>
          <a:bodyPr/>
          <a:lstStyle/>
          <a:p>
            <a:pPr algn="ctr"/>
            <a:r>
              <a:rPr lang="id-ID" sz="2000" dirty="0" smtClean="0"/>
              <a:t>USECASE DIAGRAM</a:t>
            </a:r>
            <a:endParaRPr lang="id-ID" sz="2000" dirty="0"/>
          </a:p>
        </p:txBody>
      </p:sp>
      <p:sp>
        <p:nvSpPr>
          <p:cNvPr id="4" name="Rectangle 3"/>
          <p:cNvSpPr/>
          <p:nvPr/>
        </p:nvSpPr>
        <p:spPr>
          <a:xfrm>
            <a:off x="2948683" y="624258"/>
            <a:ext cx="3119490" cy="41918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5" name="Oval 4"/>
          <p:cNvSpPr/>
          <p:nvPr/>
        </p:nvSpPr>
        <p:spPr>
          <a:xfrm>
            <a:off x="3262044" y="719191"/>
            <a:ext cx="2640459" cy="493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Register dan Login</a:t>
            </a:r>
            <a:endParaRPr lang="id-ID" dirty="0"/>
          </a:p>
        </p:txBody>
      </p:sp>
      <p:sp>
        <p:nvSpPr>
          <p:cNvPr id="6" name="Oval 5"/>
          <p:cNvSpPr/>
          <p:nvPr/>
        </p:nvSpPr>
        <p:spPr>
          <a:xfrm>
            <a:off x="3262044" y="1214817"/>
            <a:ext cx="2640459" cy="493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Lend Book</a:t>
            </a:r>
            <a:endParaRPr lang="id-ID" dirty="0"/>
          </a:p>
        </p:txBody>
      </p:sp>
      <p:sp>
        <p:nvSpPr>
          <p:cNvPr id="7" name="Oval 6"/>
          <p:cNvSpPr/>
          <p:nvPr/>
        </p:nvSpPr>
        <p:spPr>
          <a:xfrm>
            <a:off x="3262044" y="1707977"/>
            <a:ext cx="2640459" cy="493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Borrow Book</a:t>
            </a:r>
            <a:endParaRPr lang="id-ID" dirty="0"/>
          </a:p>
        </p:txBody>
      </p:sp>
      <p:sp>
        <p:nvSpPr>
          <p:cNvPr id="8" name="Oval 7"/>
          <p:cNvSpPr/>
          <p:nvPr/>
        </p:nvSpPr>
        <p:spPr>
          <a:xfrm>
            <a:off x="3262044" y="2227026"/>
            <a:ext cx="2640459" cy="493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Send Message</a:t>
            </a:r>
            <a:endParaRPr lang="id-ID" dirty="0"/>
          </a:p>
        </p:txBody>
      </p:sp>
      <p:sp>
        <p:nvSpPr>
          <p:cNvPr id="9" name="Oval 8"/>
          <p:cNvSpPr/>
          <p:nvPr/>
        </p:nvSpPr>
        <p:spPr>
          <a:xfrm>
            <a:off x="3027769" y="2746075"/>
            <a:ext cx="2971800" cy="493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Give Rating and Review</a:t>
            </a:r>
            <a:endParaRPr lang="id-ID" dirty="0"/>
          </a:p>
        </p:txBody>
      </p:sp>
      <p:sp>
        <p:nvSpPr>
          <p:cNvPr id="10" name="Oval 9"/>
          <p:cNvSpPr/>
          <p:nvPr/>
        </p:nvSpPr>
        <p:spPr>
          <a:xfrm>
            <a:off x="3206819" y="3284856"/>
            <a:ext cx="2750907" cy="493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Send Report</a:t>
            </a:r>
            <a:endParaRPr lang="id-ID" dirty="0"/>
          </a:p>
        </p:txBody>
      </p:sp>
      <p:sp>
        <p:nvSpPr>
          <p:cNvPr id="11" name="Oval 10"/>
          <p:cNvSpPr/>
          <p:nvPr/>
        </p:nvSpPr>
        <p:spPr>
          <a:xfrm>
            <a:off x="3248663" y="3821579"/>
            <a:ext cx="2750907" cy="493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Ban user and book</a:t>
            </a:r>
            <a:endParaRPr lang="id-ID" dirty="0"/>
          </a:p>
        </p:txBody>
      </p:sp>
      <p:sp>
        <p:nvSpPr>
          <p:cNvPr id="13" name="Oval 12"/>
          <p:cNvSpPr/>
          <p:nvPr/>
        </p:nvSpPr>
        <p:spPr>
          <a:xfrm>
            <a:off x="3248662" y="4322955"/>
            <a:ext cx="2750907" cy="493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smtClean="0"/>
              <a:t>Edit and Delete Book</a:t>
            </a:r>
            <a:endParaRPr lang="id-ID" dirty="0"/>
          </a:p>
        </p:txBody>
      </p:sp>
    </p:spTree>
    <p:extLst>
      <p:ext uri="{BB962C8B-B14F-4D97-AF65-F5344CB8AC3E}">
        <p14:creationId xmlns:p14="http://schemas.microsoft.com/office/powerpoint/2010/main" val="3532875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778</Words>
  <Application>Microsoft Office PowerPoint</Application>
  <PresentationFormat>On-screen Show (16:9)</PresentationFormat>
  <Paragraphs>66</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Nunito</vt:lpstr>
      <vt:lpstr>Noto Sans Symbols</vt:lpstr>
      <vt:lpstr>Arial</vt:lpstr>
      <vt:lpstr>Calibri</vt:lpstr>
      <vt:lpstr>Shift</vt:lpstr>
      <vt:lpstr>KOM 331 Rekayasa Perangkat Lunak BOOKQ</vt:lpstr>
      <vt:lpstr>Teknologi sebagai pendukung pendidikan</vt:lpstr>
      <vt:lpstr>TUJUAN</vt:lpstr>
      <vt:lpstr>Deskripsi</vt:lpstr>
      <vt:lpstr>Batasan Sistem</vt:lpstr>
      <vt:lpstr>Kebutuhan Sistem</vt:lpstr>
      <vt:lpstr>PowerPoint Presentation</vt:lpstr>
      <vt:lpstr>PEMBAHASAN</vt:lpstr>
      <vt:lpstr>USECASE DIAGRAM</vt:lpstr>
      <vt:lpstr>ACTIVITY DIAGRAM</vt:lpstr>
      <vt:lpstr>KESIMPULAN </vt:lpstr>
      <vt:lpstr>SARAN</vt:lpstr>
      <vt:lpstr>DEMO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 205 Basis Data BOOKQ</dc:title>
  <dc:creator>Notbook</dc:creator>
  <cp:lastModifiedBy>Notbook</cp:lastModifiedBy>
  <cp:revision>10</cp:revision>
  <dcterms:modified xsi:type="dcterms:W3CDTF">2018-07-04T15:46:53Z</dcterms:modified>
</cp:coreProperties>
</file>