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uli"/>
      <p:regular r:id="rId22"/>
      <p:bold r:id="rId23"/>
      <p:italic r:id="rId24"/>
      <p:boldItalic r:id="rId25"/>
    </p:embeddedFont>
    <p:embeddedFont>
      <p:font typeface="Amatic SC"/>
      <p:regular r:id="rId26"/>
      <p:bold r:id="rId27"/>
    </p:embeddedFont>
    <p:embeddedFont>
      <p:font typeface="Source Code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uli-regular.fntdata"/><Relationship Id="rId21" Type="http://schemas.openxmlformats.org/officeDocument/2006/relationships/slide" Target="slides/slide16.xml"/><Relationship Id="rId24" Type="http://schemas.openxmlformats.org/officeDocument/2006/relationships/font" Target="fonts/Muli-italic.fntdata"/><Relationship Id="rId23" Type="http://schemas.openxmlformats.org/officeDocument/2006/relationships/font" Target="fonts/Muli-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regular.fntdata"/><Relationship Id="rId25" Type="http://schemas.openxmlformats.org/officeDocument/2006/relationships/font" Target="fonts/Muli-boldItalic.fntdata"/><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Ss buat di hp nya tambahin ya dil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Project Rekayasa Perangkat Lunak</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EmergencyPal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34" name="Shape 134"/>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Tampilan halaman utama dari EmergencyPal yang menampilkan peta dan lokasi rumah sakit terdekat.</a:t>
            </a:r>
            <a:endParaRPr sz="1800">
              <a:latin typeface="Muli"/>
              <a:ea typeface="Muli"/>
              <a:cs typeface="Muli"/>
              <a:sym typeface="Muli"/>
            </a:endParaRPr>
          </a:p>
        </p:txBody>
      </p:sp>
      <p:pic>
        <p:nvPicPr>
          <p:cNvPr id="135" name="Shape 135"/>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36" name="Shape 136"/>
          <p:cNvPicPr preferRelativeResize="0"/>
          <p:nvPr/>
        </p:nvPicPr>
        <p:blipFill>
          <a:blip r:embed="rId4">
            <a:alphaModFix/>
          </a:blip>
          <a:stretch>
            <a:fillRect/>
          </a:stretch>
        </p:blipFill>
        <p:spPr>
          <a:xfrm>
            <a:off x="6117275" y="1037075"/>
            <a:ext cx="1675975" cy="2963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42" name="Shape 142"/>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Tampilan review pengguna terhadap rumah sakit.</a:t>
            </a:r>
            <a:endParaRPr sz="1800">
              <a:latin typeface="Muli"/>
              <a:ea typeface="Muli"/>
              <a:cs typeface="Muli"/>
              <a:sym typeface="Muli"/>
            </a:endParaRPr>
          </a:p>
        </p:txBody>
      </p:sp>
      <p:pic>
        <p:nvPicPr>
          <p:cNvPr id="143" name="Shape 143"/>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44" name="Shape 144"/>
          <p:cNvPicPr preferRelativeResize="0"/>
          <p:nvPr/>
        </p:nvPicPr>
        <p:blipFill>
          <a:blip r:embed="rId4">
            <a:alphaModFix/>
          </a:blip>
          <a:stretch>
            <a:fillRect/>
          </a:stretch>
        </p:blipFill>
        <p:spPr>
          <a:xfrm>
            <a:off x="6112650" y="1037100"/>
            <a:ext cx="1673275" cy="29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50" name="Shape 150"/>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Artikel-artikel terkait P3K yang tersedia di EmergencyPal.</a:t>
            </a:r>
            <a:endParaRPr sz="1800">
              <a:latin typeface="Muli"/>
              <a:ea typeface="Muli"/>
              <a:cs typeface="Muli"/>
              <a:sym typeface="Muli"/>
            </a:endParaRPr>
          </a:p>
        </p:txBody>
      </p:sp>
      <p:pic>
        <p:nvPicPr>
          <p:cNvPr id="151" name="Shape 151"/>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52" name="Shape 152"/>
          <p:cNvPicPr preferRelativeResize="0"/>
          <p:nvPr/>
        </p:nvPicPr>
        <p:blipFill>
          <a:blip r:embed="rId4">
            <a:alphaModFix/>
          </a:blip>
          <a:stretch>
            <a:fillRect/>
          </a:stretch>
        </p:blipFill>
        <p:spPr>
          <a:xfrm>
            <a:off x="6120675" y="1037075"/>
            <a:ext cx="1672125" cy="2963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58" name="Shape 158"/>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Pengguna dapat menyunting profil pribadi dalam EmergencyPal.</a:t>
            </a:r>
            <a:endParaRPr sz="1800">
              <a:latin typeface="Muli"/>
              <a:ea typeface="Muli"/>
              <a:cs typeface="Muli"/>
              <a:sym typeface="Muli"/>
            </a:endParaRPr>
          </a:p>
        </p:txBody>
      </p:sp>
      <p:pic>
        <p:nvPicPr>
          <p:cNvPr id="159" name="Shape 159"/>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60" name="Shape 160"/>
          <p:cNvPicPr preferRelativeResize="0"/>
          <p:nvPr/>
        </p:nvPicPr>
        <p:blipFill>
          <a:blip r:embed="rId4">
            <a:alphaModFix/>
          </a:blip>
          <a:stretch>
            <a:fillRect/>
          </a:stretch>
        </p:blipFill>
        <p:spPr>
          <a:xfrm>
            <a:off x="6109225" y="1037075"/>
            <a:ext cx="1692500" cy="297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66" name="Shape 166"/>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Pengguna dapat logout apabila ingin masuk dengan akun lain.</a:t>
            </a:r>
            <a:endParaRPr sz="1800">
              <a:latin typeface="Muli"/>
              <a:ea typeface="Muli"/>
              <a:cs typeface="Muli"/>
              <a:sym typeface="Muli"/>
            </a:endParaRPr>
          </a:p>
        </p:txBody>
      </p:sp>
      <p:pic>
        <p:nvPicPr>
          <p:cNvPr id="167" name="Shape 167"/>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68" name="Shape 168"/>
          <p:cNvPicPr preferRelativeResize="0"/>
          <p:nvPr/>
        </p:nvPicPr>
        <p:blipFill>
          <a:blip r:embed="rId4">
            <a:alphaModFix/>
          </a:blip>
          <a:stretch>
            <a:fillRect/>
          </a:stretch>
        </p:blipFill>
        <p:spPr>
          <a:xfrm>
            <a:off x="6115850" y="1037075"/>
            <a:ext cx="1677650" cy="296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Demonstrasi Aplikasi</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490250" y="526350"/>
            <a:ext cx="81609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Latar Belakang</a:t>
            </a:r>
            <a:endParaRPr/>
          </a:p>
        </p:txBody>
      </p:sp>
      <p:sp>
        <p:nvSpPr>
          <p:cNvPr id="63" name="Shape 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666666"/>
              </a:buClr>
              <a:buSzPts val="1600"/>
              <a:buFont typeface="Source Code Pro"/>
              <a:buChar char="●"/>
            </a:pPr>
            <a:r>
              <a:rPr lang="en" sz="1600">
                <a:solidFill>
                  <a:srgbClr val="666666"/>
                </a:solidFill>
                <a:latin typeface="Source Code Pro"/>
                <a:ea typeface="Source Code Pro"/>
                <a:cs typeface="Source Code Pro"/>
                <a:sym typeface="Source Code Pro"/>
              </a:rPr>
              <a:t>Kecelakaan lalu lintas sering terjadi dan menjadi salah satu penyebab tingginya angka kematian di daerah perkotaan</a:t>
            </a:r>
            <a:r>
              <a:rPr lang="en" sz="1600">
                <a:solidFill>
                  <a:srgbClr val="666666"/>
                </a:solidFill>
                <a:latin typeface="Source Code Pro"/>
                <a:ea typeface="Source Code Pro"/>
                <a:cs typeface="Source Code Pro"/>
                <a:sym typeface="Source Code Pro"/>
              </a:rPr>
              <a:t>.</a:t>
            </a:r>
            <a:endParaRPr sz="1600">
              <a:solidFill>
                <a:srgbClr val="666666"/>
              </a:solidFill>
              <a:latin typeface="Source Code Pro"/>
              <a:ea typeface="Source Code Pro"/>
              <a:cs typeface="Source Code Pro"/>
              <a:sym typeface="Source Code Pro"/>
            </a:endParaRPr>
          </a:p>
          <a:p>
            <a:pPr indent="-330200" lvl="0" marL="457200" rtl="0">
              <a:spcBef>
                <a:spcPts val="0"/>
              </a:spcBef>
              <a:spcAft>
                <a:spcPts val="0"/>
              </a:spcAft>
              <a:buClr>
                <a:srgbClr val="666666"/>
              </a:buClr>
              <a:buSzPts val="1600"/>
              <a:buFont typeface="Source Code Pro"/>
              <a:buChar char="●"/>
            </a:pPr>
            <a:r>
              <a:rPr lang="en" sz="1600">
                <a:solidFill>
                  <a:srgbClr val="666666"/>
                </a:solidFill>
                <a:latin typeface="Source Code Pro"/>
                <a:ea typeface="Source Code Pro"/>
                <a:cs typeface="Source Code Pro"/>
                <a:sym typeface="Source Code Pro"/>
              </a:rPr>
              <a:t>Beberapa korban dan saksi kecelakaan, tidak mengetahui rumah sakit terdekat dari lokasi kejadian</a:t>
            </a:r>
            <a:r>
              <a:rPr lang="en" sz="1600">
                <a:solidFill>
                  <a:srgbClr val="666666"/>
                </a:solidFill>
                <a:latin typeface="Source Code Pro"/>
                <a:ea typeface="Source Code Pro"/>
                <a:cs typeface="Source Code Pro"/>
                <a:sym typeface="Source Code Pro"/>
              </a:rPr>
              <a:t>.</a:t>
            </a:r>
            <a:endParaRPr sz="1600">
              <a:solidFill>
                <a:srgbClr val="666666"/>
              </a:solidFill>
              <a:latin typeface="Source Code Pro"/>
              <a:ea typeface="Source Code Pro"/>
              <a:cs typeface="Source Code Pro"/>
              <a:sym typeface="Source Code Pro"/>
            </a:endParaRPr>
          </a:p>
          <a:p>
            <a:pPr indent="-330200" lvl="0" marL="457200" rtl="0">
              <a:spcBef>
                <a:spcPts val="0"/>
              </a:spcBef>
              <a:spcAft>
                <a:spcPts val="0"/>
              </a:spcAft>
              <a:buClr>
                <a:srgbClr val="666666"/>
              </a:buClr>
              <a:buSzPts val="1600"/>
              <a:buFont typeface="Source Code Pro"/>
              <a:buChar char="●"/>
            </a:pPr>
            <a:r>
              <a:rPr lang="en" sz="1600">
                <a:solidFill>
                  <a:srgbClr val="666666"/>
                </a:solidFill>
                <a:latin typeface="Source Code Pro"/>
                <a:ea typeface="Source Code Pro"/>
                <a:cs typeface="Source Code Pro"/>
                <a:sym typeface="Source Code Pro"/>
              </a:rPr>
              <a:t>Ketika kecelakaan terjadi, saksi kecelakaan biasanya enggan memberikan pertolongan pertama kepada korban karena takut dan tidak mengerti cara menanganinya</a:t>
            </a:r>
            <a:r>
              <a:rPr lang="en" sz="1600">
                <a:solidFill>
                  <a:srgbClr val="666666"/>
                </a:solidFill>
                <a:latin typeface="Source Code Pro"/>
                <a:ea typeface="Source Code Pro"/>
                <a:cs typeface="Source Code Pro"/>
                <a:sym typeface="Source Code Pro"/>
              </a:rPr>
              <a:t>.</a:t>
            </a:r>
            <a:endParaRPr sz="1600">
              <a:solidFill>
                <a:srgbClr val="666666"/>
              </a:solidFill>
              <a:latin typeface="Source Code Pro"/>
              <a:ea typeface="Source Code Pro"/>
              <a:cs typeface="Source Code Pro"/>
              <a:sym typeface="Source Code Pro"/>
            </a:endParaRPr>
          </a:p>
          <a:p>
            <a:pPr indent="-330200" lvl="0" marL="457200" rtl="0">
              <a:spcBef>
                <a:spcPts val="0"/>
              </a:spcBef>
              <a:spcAft>
                <a:spcPts val="0"/>
              </a:spcAft>
              <a:buClr>
                <a:srgbClr val="666666"/>
              </a:buClr>
              <a:buSzPts val="1600"/>
              <a:buFont typeface="Source Code Pro"/>
              <a:buChar char="●"/>
            </a:pPr>
            <a:r>
              <a:rPr lang="en" sz="1600">
                <a:solidFill>
                  <a:srgbClr val="666666"/>
                </a:solidFill>
                <a:latin typeface="Source Code Pro"/>
                <a:ea typeface="Source Code Pro"/>
                <a:cs typeface="Source Code Pro"/>
                <a:sym typeface="Source Code Pro"/>
              </a:rPr>
              <a:t>Padahal pertolongan pertama yang dilakukan dengan tepat dapat meningkatkan angka kesempatan hidup korban sebelum ditangani oleh dokter rumah sakit</a:t>
            </a:r>
            <a:r>
              <a:rPr lang="en" sz="1600">
                <a:solidFill>
                  <a:srgbClr val="666666"/>
                </a:solidFill>
                <a:latin typeface="Source Code Pro"/>
                <a:ea typeface="Source Code Pro"/>
                <a:cs typeface="Source Code Pro"/>
                <a:sym typeface="Source Code Pro"/>
              </a:rPr>
              <a:t>.</a:t>
            </a:r>
            <a:endParaRPr sz="1600">
              <a:solidFill>
                <a:srgbClr val="666666"/>
              </a:solidFill>
              <a:latin typeface="Source Code Pro"/>
              <a:ea typeface="Source Code Pro"/>
              <a:cs typeface="Source Code Pro"/>
              <a:sym typeface="Source Code Pro"/>
            </a:endParaRPr>
          </a:p>
          <a:p>
            <a:pPr indent="0" lvl="0" marL="0">
              <a:spcBef>
                <a:spcPts val="1600"/>
              </a:spcBef>
              <a:spcAft>
                <a:spcPts val="1600"/>
              </a:spcAft>
              <a:buNone/>
            </a:pPr>
            <a:r>
              <a:t/>
            </a:r>
            <a:endParaRPr sz="1600">
              <a:solidFill>
                <a:srgbClr val="666666"/>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Tujuan</a:t>
            </a:r>
            <a:endParaRPr/>
          </a:p>
        </p:txBody>
      </p:sp>
      <p:sp>
        <p:nvSpPr>
          <p:cNvPr id="69" name="Shape 6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Font typeface="Source Code Pro"/>
              <a:buChar char="●"/>
            </a:pPr>
            <a:r>
              <a:rPr lang="en">
                <a:solidFill>
                  <a:srgbClr val="666666"/>
                </a:solidFill>
                <a:latin typeface="Source Code Pro"/>
                <a:ea typeface="Source Code Pro"/>
                <a:cs typeface="Source Code Pro"/>
                <a:sym typeface="Source Code Pro"/>
              </a:rPr>
              <a:t>Masyarakat dapat mencari kontak dan lokasi rumah sakit terdekat dengan mudah.</a:t>
            </a:r>
            <a:endParaRPr>
              <a:solidFill>
                <a:srgbClr val="666666"/>
              </a:solidFill>
              <a:latin typeface="Source Code Pro"/>
              <a:ea typeface="Source Code Pro"/>
              <a:cs typeface="Source Code Pro"/>
              <a:sym typeface="Source Code Pro"/>
            </a:endParaRPr>
          </a:p>
          <a:p>
            <a:pPr indent="-342900" lvl="0" marL="457200" rtl="0">
              <a:spcBef>
                <a:spcPts val="0"/>
              </a:spcBef>
              <a:spcAft>
                <a:spcPts val="0"/>
              </a:spcAft>
              <a:buClr>
                <a:srgbClr val="666666"/>
              </a:buClr>
              <a:buSzPts val="1800"/>
              <a:buFont typeface="Source Code Pro"/>
              <a:buChar char="●"/>
            </a:pPr>
            <a:r>
              <a:rPr lang="en">
                <a:solidFill>
                  <a:srgbClr val="666666"/>
                </a:solidFill>
                <a:latin typeface="Source Code Pro"/>
                <a:ea typeface="Source Code Pro"/>
                <a:cs typeface="Source Code Pro"/>
                <a:sym typeface="Source Code Pro"/>
              </a:rPr>
              <a:t>Meningkatkan kesadaran masyarakat mengenai pentingnya pertolongan pertama pada korban kecelakaan sehingga dapat mengurangi jumlah korban yang tidak terselamatkan.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Deskripsi</a:t>
            </a:r>
            <a:endParaRPr/>
          </a:p>
        </p:txBody>
      </p:sp>
      <p:sp>
        <p:nvSpPr>
          <p:cNvPr id="75" name="Shape 7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latin typeface="Source Code Pro"/>
                <a:ea typeface="Source Code Pro"/>
                <a:cs typeface="Source Code Pro"/>
                <a:sym typeface="Source Code Pro"/>
              </a:rPr>
              <a:t>EmergencyPal adalah sebuah aplikasi berbasis </a:t>
            </a:r>
            <a:r>
              <a:rPr i="1" lang="en">
                <a:latin typeface="Source Code Pro"/>
                <a:ea typeface="Source Code Pro"/>
                <a:cs typeface="Source Code Pro"/>
                <a:sym typeface="Source Code Pro"/>
              </a:rPr>
              <a:t>mobile</a:t>
            </a:r>
            <a:r>
              <a:rPr lang="en">
                <a:latin typeface="Source Code Pro"/>
                <a:ea typeface="Source Code Pro"/>
                <a:cs typeface="Source Code Pro"/>
                <a:sym typeface="Source Code Pro"/>
              </a:rPr>
              <a:t> yang dapat digunakan pada saat keadaan darurat oleh pengguna untuk mengetahui lokasi rumah sakit terdekat. Pengguna juga diberi tips untuk melakukan Pertolongan Pertama Pada Kecelakaan (P3K) yang dapat digunakan jika pengguna mengalami kecelakaan kerja atau menolong orang lain yang membutuhkan pertolongan cepat.</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Batasan Sistem</a:t>
            </a:r>
            <a:endParaRPr/>
          </a:p>
        </p:txBody>
      </p:sp>
      <p:sp>
        <p:nvSpPr>
          <p:cNvPr id="81" name="Shape 8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tidak bisa digunakan sebagai tempat sarana berkomunikasi antara pengguna dan pihak rumah sakit.</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Pengguna tidak dapat memberikan masukan tips P3K ke dalam sistem.</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hanya tersedia dalam satu bahasa.</a:t>
            </a:r>
            <a:endParaRPr>
              <a:latin typeface="Source Code Pro"/>
              <a:ea typeface="Source Code Pro"/>
              <a:cs typeface="Source Code Pro"/>
              <a:sym typeface="Source Code Pro"/>
            </a:endParaRPr>
          </a:p>
          <a:p>
            <a:pPr indent="-342900" lvl="0" marL="457200">
              <a:spcBef>
                <a:spcPts val="0"/>
              </a:spcBef>
              <a:spcAft>
                <a:spcPts val="0"/>
              </a:spcAft>
              <a:buSzPts val="1800"/>
              <a:buFont typeface="Source Code Pro"/>
              <a:buChar char="●"/>
            </a:pPr>
            <a:r>
              <a:rPr lang="en">
                <a:latin typeface="Source Code Pro"/>
                <a:ea typeface="Source Code Pro"/>
                <a:cs typeface="Source Code Pro"/>
                <a:sym typeface="Source Code Pro"/>
              </a:rPr>
              <a:t>Sistem dikhususkan hanya untuk daerah Provinsi Jakarta.</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Kebutuhan Sistem</a:t>
            </a:r>
            <a:endParaRPr/>
          </a:p>
        </p:txBody>
      </p:sp>
      <p:sp>
        <p:nvSpPr>
          <p:cNvPr id="87" name="Shape 8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menampilkan peta dan rumah sakit terdekat dari lokasi pengguna.</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mendeteksi lokasi pengguna secara </a:t>
            </a:r>
            <a:r>
              <a:rPr i="1" lang="en">
                <a:latin typeface="Source Code Pro"/>
                <a:ea typeface="Source Code Pro"/>
                <a:cs typeface="Source Code Pro"/>
                <a:sym typeface="Source Code Pro"/>
              </a:rPr>
              <a:t>real-time</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dapat dijalankan di platform android.</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Sistem bersifat </a:t>
            </a:r>
            <a:r>
              <a:rPr i="1" lang="en">
                <a:latin typeface="Source Code Pro"/>
                <a:ea typeface="Source Code Pro"/>
                <a:cs typeface="Source Code Pro"/>
                <a:sym typeface="Source Code Pro"/>
              </a:rPr>
              <a:t>real-time</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Diagram</a:t>
            </a:r>
            <a:endParaRPr/>
          </a:p>
        </p:txBody>
      </p:sp>
      <p:sp>
        <p:nvSpPr>
          <p:cNvPr id="93" name="Shape 93"/>
          <p:cNvSpPr txBox="1"/>
          <p:nvPr/>
        </p:nvSpPr>
        <p:spPr>
          <a:xfrm>
            <a:off x="64363" y="3361425"/>
            <a:ext cx="3000000" cy="58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latin typeface="Source Code Pro"/>
                <a:ea typeface="Source Code Pro"/>
                <a:cs typeface="Source Code Pro"/>
                <a:sym typeface="Source Code Pro"/>
              </a:rPr>
              <a:t>User</a:t>
            </a:r>
            <a:endParaRPr/>
          </a:p>
        </p:txBody>
      </p:sp>
      <p:sp>
        <p:nvSpPr>
          <p:cNvPr id="94" name="Shape 94"/>
          <p:cNvSpPr txBox="1"/>
          <p:nvPr/>
        </p:nvSpPr>
        <p:spPr>
          <a:xfrm>
            <a:off x="6098850" y="3361425"/>
            <a:ext cx="3000000" cy="58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latin typeface="Source Code Pro"/>
                <a:ea typeface="Source Code Pro"/>
                <a:cs typeface="Source Code Pro"/>
                <a:sym typeface="Source Code Pro"/>
              </a:rPr>
              <a:t>Admin</a:t>
            </a:r>
            <a:endParaRPr/>
          </a:p>
        </p:txBody>
      </p:sp>
      <p:pic>
        <p:nvPicPr>
          <p:cNvPr id="95" name="Shape 95"/>
          <p:cNvPicPr preferRelativeResize="0"/>
          <p:nvPr/>
        </p:nvPicPr>
        <p:blipFill>
          <a:blip r:embed="rId3">
            <a:alphaModFix/>
          </a:blip>
          <a:stretch>
            <a:fillRect/>
          </a:stretch>
        </p:blipFill>
        <p:spPr>
          <a:xfrm>
            <a:off x="750425" y="1733550"/>
            <a:ext cx="1627875" cy="1627875"/>
          </a:xfrm>
          <a:prstGeom prst="rect">
            <a:avLst/>
          </a:prstGeom>
          <a:noFill/>
          <a:ln>
            <a:noFill/>
          </a:ln>
        </p:spPr>
      </p:pic>
      <p:pic>
        <p:nvPicPr>
          <p:cNvPr id="96" name="Shape 96"/>
          <p:cNvPicPr preferRelativeResize="0"/>
          <p:nvPr/>
        </p:nvPicPr>
        <p:blipFill>
          <a:blip r:embed="rId3">
            <a:alphaModFix/>
          </a:blip>
          <a:stretch>
            <a:fillRect/>
          </a:stretch>
        </p:blipFill>
        <p:spPr>
          <a:xfrm>
            <a:off x="6784913" y="1733550"/>
            <a:ext cx="1627875" cy="1627875"/>
          </a:xfrm>
          <a:prstGeom prst="rect">
            <a:avLst/>
          </a:prstGeom>
          <a:noFill/>
          <a:ln>
            <a:noFill/>
          </a:ln>
        </p:spPr>
      </p:pic>
      <p:sp>
        <p:nvSpPr>
          <p:cNvPr id="97" name="Shape 97"/>
          <p:cNvSpPr/>
          <p:nvPr/>
        </p:nvSpPr>
        <p:spPr>
          <a:xfrm>
            <a:off x="3360600" y="1217375"/>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Lihat map</a:t>
            </a:r>
            <a:endParaRPr/>
          </a:p>
        </p:txBody>
      </p:sp>
      <p:sp>
        <p:nvSpPr>
          <p:cNvPr id="98" name="Shape 98"/>
          <p:cNvSpPr/>
          <p:nvPr/>
        </p:nvSpPr>
        <p:spPr>
          <a:xfrm>
            <a:off x="3360600" y="1671475"/>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Baca artikel</a:t>
            </a:r>
            <a:endParaRPr/>
          </a:p>
        </p:txBody>
      </p:sp>
      <p:sp>
        <p:nvSpPr>
          <p:cNvPr id="99" name="Shape 99"/>
          <p:cNvSpPr/>
          <p:nvPr/>
        </p:nvSpPr>
        <p:spPr>
          <a:xfrm>
            <a:off x="3340613" y="4484663"/>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Beri</a:t>
            </a:r>
            <a:r>
              <a:rPr lang="en"/>
              <a:t> komentar</a:t>
            </a:r>
            <a:endParaRPr/>
          </a:p>
        </p:txBody>
      </p:sp>
      <p:sp>
        <p:nvSpPr>
          <p:cNvPr id="100" name="Shape 100"/>
          <p:cNvSpPr/>
          <p:nvPr/>
        </p:nvSpPr>
        <p:spPr>
          <a:xfrm>
            <a:off x="3360600" y="2588200"/>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Sunting profil</a:t>
            </a:r>
            <a:endParaRPr/>
          </a:p>
        </p:txBody>
      </p:sp>
      <p:sp>
        <p:nvSpPr>
          <p:cNvPr id="101" name="Shape 101"/>
          <p:cNvSpPr/>
          <p:nvPr/>
        </p:nvSpPr>
        <p:spPr>
          <a:xfrm>
            <a:off x="3356300" y="3576475"/>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Menghubungi rumah sakit</a:t>
            </a:r>
            <a:endParaRPr/>
          </a:p>
        </p:txBody>
      </p:sp>
      <p:sp>
        <p:nvSpPr>
          <p:cNvPr id="102" name="Shape 102"/>
          <p:cNvSpPr/>
          <p:nvPr/>
        </p:nvSpPr>
        <p:spPr>
          <a:xfrm>
            <a:off x="3348463" y="2129838"/>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Tambah artikel</a:t>
            </a:r>
            <a:endParaRPr/>
          </a:p>
        </p:txBody>
      </p:sp>
      <p:sp>
        <p:nvSpPr>
          <p:cNvPr id="103" name="Shape 103"/>
          <p:cNvSpPr/>
          <p:nvPr/>
        </p:nvSpPr>
        <p:spPr>
          <a:xfrm>
            <a:off x="3344163" y="4030575"/>
            <a:ext cx="2466300" cy="37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rumah sakit</a:t>
            </a:r>
            <a:endParaRPr/>
          </a:p>
        </p:txBody>
      </p:sp>
      <p:sp>
        <p:nvSpPr>
          <p:cNvPr id="104" name="Shape 104"/>
          <p:cNvSpPr/>
          <p:nvPr/>
        </p:nvSpPr>
        <p:spPr>
          <a:xfrm>
            <a:off x="3350238" y="3046538"/>
            <a:ext cx="2466300" cy="4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Recover password akun pengguna</a:t>
            </a:r>
            <a:endParaRPr/>
          </a:p>
        </p:txBody>
      </p:sp>
      <p:cxnSp>
        <p:nvCxnSpPr>
          <p:cNvPr id="105" name="Shape 105"/>
          <p:cNvCxnSpPr>
            <a:stCxn id="95" idx="3"/>
            <a:endCxn id="97" idx="1"/>
          </p:cNvCxnSpPr>
          <p:nvPr/>
        </p:nvCxnSpPr>
        <p:spPr>
          <a:xfrm flipH="1" rot="10800000">
            <a:off x="2378300" y="1403288"/>
            <a:ext cx="982200" cy="1144200"/>
          </a:xfrm>
          <a:prstGeom prst="straightConnector1">
            <a:avLst/>
          </a:prstGeom>
          <a:noFill/>
          <a:ln cap="flat" cmpd="sng" w="9525">
            <a:solidFill>
              <a:schemeClr val="dk2"/>
            </a:solidFill>
            <a:prstDash val="solid"/>
            <a:round/>
            <a:headEnd len="med" w="med" type="none"/>
            <a:tailEnd len="med" w="med" type="none"/>
          </a:ln>
        </p:spPr>
      </p:cxnSp>
      <p:cxnSp>
        <p:nvCxnSpPr>
          <p:cNvPr id="106" name="Shape 106"/>
          <p:cNvCxnSpPr>
            <a:stCxn id="95" idx="3"/>
            <a:endCxn id="98" idx="1"/>
          </p:cNvCxnSpPr>
          <p:nvPr/>
        </p:nvCxnSpPr>
        <p:spPr>
          <a:xfrm flipH="1" rot="10800000">
            <a:off x="2378300" y="1857188"/>
            <a:ext cx="982200" cy="690300"/>
          </a:xfrm>
          <a:prstGeom prst="straightConnector1">
            <a:avLst/>
          </a:prstGeom>
          <a:noFill/>
          <a:ln cap="flat" cmpd="sng" w="9525">
            <a:solidFill>
              <a:schemeClr val="dk2"/>
            </a:solidFill>
            <a:prstDash val="solid"/>
            <a:round/>
            <a:headEnd len="med" w="med" type="none"/>
            <a:tailEnd len="med" w="med" type="none"/>
          </a:ln>
        </p:spPr>
      </p:cxnSp>
      <p:cxnSp>
        <p:nvCxnSpPr>
          <p:cNvPr id="107" name="Shape 107"/>
          <p:cNvCxnSpPr>
            <a:stCxn id="95" idx="3"/>
            <a:endCxn id="99" idx="1"/>
          </p:cNvCxnSpPr>
          <p:nvPr/>
        </p:nvCxnSpPr>
        <p:spPr>
          <a:xfrm>
            <a:off x="2378300" y="2547488"/>
            <a:ext cx="962400" cy="2123100"/>
          </a:xfrm>
          <a:prstGeom prst="straightConnector1">
            <a:avLst/>
          </a:prstGeom>
          <a:noFill/>
          <a:ln cap="flat" cmpd="sng" w="9525">
            <a:solidFill>
              <a:schemeClr val="dk2"/>
            </a:solidFill>
            <a:prstDash val="solid"/>
            <a:round/>
            <a:headEnd len="med" w="med" type="none"/>
            <a:tailEnd len="med" w="med" type="none"/>
          </a:ln>
        </p:spPr>
      </p:cxnSp>
      <p:cxnSp>
        <p:nvCxnSpPr>
          <p:cNvPr id="108" name="Shape 108"/>
          <p:cNvCxnSpPr>
            <a:endCxn id="100" idx="1"/>
          </p:cNvCxnSpPr>
          <p:nvPr/>
        </p:nvCxnSpPr>
        <p:spPr>
          <a:xfrm>
            <a:off x="2378400" y="2547550"/>
            <a:ext cx="982200" cy="226500"/>
          </a:xfrm>
          <a:prstGeom prst="straightConnector1">
            <a:avLst/>
          </a:prstGeom>
          <a:noFill/>
          <a:ln cap="flat" cmpd="sng" w="9525">
            <a:solidFill>
              <a:schemeClr val="dk2"/>
            </a:solidFill>
            <a:prstDash val="solid"/>
            <a:round/>
            <a:headEnd len="med" w="med" type="none"/>
            <a:tailEnd len="med" w="med" type="none"/>
          </a:ln>
        </p:spPr>
      </p:cxnSp>
      <p:cxnSp>
        <p:nvCxnSpPr>
          <p:cNvPr id="109" name="Shape 109"/>
          <p:cNvCxnSpPr>
            <a:stCxn id="95" idx="3"/>
            <a:endCxn id="101" idx="1"/>
          </p:cNvCxnSpPr>
          <p:nvPr/>
        </p:nvCxnSpPr>
        <p:spPr>
          <a:xfrm>
            <a:off x="2378300" y="2547488"/>
            <a:ext cx="978000" cy="1214700"/>
          </a:xfrm>
          <a:prstGeom prst="straightConnector1">
            <a:avLst/>
          </a:prstGeom>
          <a:noFill/>
          <a:ln cap="flat" cmpd="sng" w="9525">
            <a:solidFill>
              <a:schemeClr val="dk2"/>
            </a:solidFill>
            <a:prstDash val="solid"/>
            <a:round/>
            <a:headEnd len="med" w="med" type="none"/>
            <a:tailEnd len="med" w="med" type="none"/>
          </a:ln>
        </p:spPr>
      </p:cxnSp>
      <p:cxnSp>
        <p:nvCxnSpPr>
          <p:cNvPr id="110" name="Shape 110"/>
          <p:cNvCxnSpPr>
            <a:stCxn id="96" idx="1"/>
            <a:endCxn id="102" idx="3"/>
          </p:cNvCxnSpPr>
          <p:nvPr/>
        </p:nvCxnSpPr>
        <p:spPr>
          <a:xfrm rot="10800000">
            <a:off x="5814713" y="2315588"/>
            <a:ext cx="970200" cy="231900"/>
          </a:xfrm>
          <a:prstGeom prst="straightConnector1">
            <a:avLst/>
          </a:prstGeom>
          <a:noFill/>
          <a:ln cap="flat" cmpd="sng" w="9525">
            <a:solidFill>
              <a:schemeClr val="dk2"/>
            </a:solidFill>
            <a:prstDash val="solid"/>
            <a:round/>
            <a:headEnd len="med" w="med" type="none"/>
            <a:tailEnd len="med" w="med" type="none"/>
          </a:ln>
        </p:spPr>
      </p:cxnSp>
      <p:cxnSp>
        <p:nvCxnSpPr>
          <p:cNvPr id="111" name="Shape 111"/>
          <p:cNvCxnSpPr>
            <a:stCxn id="96" idx="1"/>
            <a:endCxn id="103" idx="3"/>
          </p:cNvCxnSpPr>
          <p:nvPr/>
        </p:nvCxnSpPr>
        <p:spPr>
          <a:xfrm flipH="1">
            <a:off x="5810513" y="2547488"/>
            <a:ext cx="974400" cy="1668900"/>
          </a:xfrm>
          <a:prstGeom prst="straightConnector1">
            <a:avLst/>
          </a:prstGeom>
          <a:noFill/>
          <a:ln cap="flat" cmpd="sng" w="9525">
            <a:solidFill>
              <a:schemeClr val="dk2"/>
            </a:solidFill>
            <a:prstDash val="solid"/>
            <a:round/>
            <a:headEnd len="med" w="med" type="none"/>
            <a:tailEnd len="med" w="med" type="none"/>
          </a:ln>
        </p:spPr>
      </p:cxnSp>
      <p:cxnSp>
        <p:nvCxnSpPr>
          <p:cNvPr id="112" name="Shape 112"/>
          <p:cNvCxnSpPr>
            <a:stCxn id="96" idx="1"/>
            <a:endCxn id="104" idx="3"/>
          </p:cNvCxnSpPr>
          <p:nvPr/>
        </p:nvCxnSpPr>
        <p:spPr>
          <a:xfrm flipH="1">
            <a:off x="5816513" y="2547488"/>
            <a:ext cx="968400" cy="73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000"/>
              <a:t>Implementasi User</a:t>
            </a:r>
            <a:endParaRPr sz="3000"/>
          </a:p>
        </p:txBody>
      </p:sp>
      <p:sp>
        <p:nvSpPr>
          <p:cNvPr id="118" name="Shape 118"/>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Pengguna</a:t>
            </a:r>
            <a:r>
              <a:rPr lang="en" sz="1800">
                <a:latin typeface="Muli"/>
                <a:ea typeface="Muli"/>
                <a:cs typeface="Muli"/>
                <a:sym typeface="Muli"/>
              </a:rPr>
              <a:t> dapat melakukan login. Jika belum terdaftar, pengguna akan melakukan registrasi terlebih dahulu.</a:t>
            </a:r>
            <a:endParaRPr sz="1800">
              <a:latin typeface="Muli"/>
              <a:ea typeface="Muli"/>
              <a:cs typeface="Muli"/>
              <a:sym typeface="Muli"/>
            </a:endParaRPr>
          </a:p>
        </p:txBody>
      </p:sp>
      <p:pic>
        <p:nvPicPr>
          <p:cNvPr id="119" name="Shape 119"/>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20" name="Shape 120"/>
          <p:cNvPicPr preferRelativeResize="0"/>
          <p:nvPr/>
        </p:nvPicPr>
        <p:blipFill>
          <a:blip r:embed="rId4">
            <a:alphaModFix/>
          </a:blip>
          <a:stretch>
            <a:fillRect/>
          </a:stretch>
        </p:blipFill>
        <p:spPr>
          <a:xfrm>
            <a:off x="6113875" y="1025050"/>
            <a:ext cx="1685125" cy="297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279200" y="238450"/>
            <a:ext cx="40452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Implementasi User</a:t>
            </a:r>
            <a:endParaRPr sz="3000"/>
          </a:p>
        </p:txBody>
      </p:sp>
      <p:sp>
        <p:nvSpPr>
          <p:cNvPr id="126" name="Shape 126"/>
          <p:cNvSpPr txBox="1"/>
          <p:nvPr/>
        </p:nvSpPr>
        <p:spPr>
          <a:xfrm>
            <a:off x="302100" y="1026400"/>
            <a:ext cx="3965100" cy="135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Muli"/>
                <a:ea typeface="Muli"/>
                <a:cs typeface="Muli"/>
                <a:sym typeface="Muli"/>
              </a:rPr>
              <a:t>Pengguna yang belum terdaftar akan melakukan registrasi.</a:t>
            </a:r>
            <a:endParaRPr sz="1800">
              <a:latin typeface="Muli"/>
              <a:ea typeface="Muli"/>
              <a:cs typeface="Muli"/>
              <a:sym typeface="Muli"/>
            </a:endParaRPr>
          </a:p>
        </p:txBody>
      </p:sp>
      <p:pic>
        <p:nvPicPr>
          <p:cNvPr id="127" name="Shape 127"/>
          <p:cNvPicPr preferRelativeResize="0"/>
          <p:nvPr/>
        </p:nvPicPr>
        <p:blipFill>
          <a:blip r:embed="rId3">
            <a:alphaModFix/>
          </a:blip>
          <a:stretch>
            <a:fillRect/>
          </a:stretch>
        </p:blipFill>
        <p:spPr>
          <a:xfrm>
            <a:off x="6019350" y="706425"/>
            <a:ext cx="1859887" cy="3730650"/>
          </a:xfrm>
          <a:prstGeom prst="rect">
            <a:avLst/>
          </a:prstGeom>
          <a:noFill/>
          <a:ln>
            <a:noFill/>
          </a:ln>
        </p:spPr>
      </p:pic>
      <p:pic>
        <p:nvPicPr>
          <p:cNvPr id="128" name="Shape 128"/>
          <p:cNvPicPr preferRelativeResize="0"/>
          <p:nvPr/>
        </p:nvPicPr>
        <p:blipFill>
          <a:blip r:embed="rId4">
            <a:alphaModFix/>
          </a:blip>
          <a:stretch>
            <a:fillRect/>
          </a:stretch>
        </p:blipFill>
        <p:spPr>
          <a:xfrm>
            <a:off x="6121075" y="1024450"/>
            <a:ext cx="1681100" cy="2980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