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889" r:id="rId2"/>
  </p:sldMasterIdLst>
  <p:notesMasterIdLst>
    <p:notesMasterId r:id="rId13"/>
  </p:notesMasterIdLst>
  <p:sldIdLst>
    <p:sldId id="257" r:id="rId3"/>
    <p:sldId id="258" r:id="rId4"/>
    <p:sldId id="259" r:id="rId5"/>
    <p:sldId id="260" r:id="rId6"/>
    <p:sldId id="264" r:id="rId7"/>
    <p:sldId id="265" r:id="rId8"/>
    <p:sldId id="267" r:id="rId9"/>
    <p:sldId id="268" r:id="rId10"/>
    <p:sldId id="269" r:id="rId11"/>
    <p:sldId id="270"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Roboto" panose="020B0604020202020204" charset="0"/>
      <p:regular r:id="rId20"/>
      <p:bold r:id="rId21"/>
      <p:italic r:id="rId22"/>
      <p:boldItalic r:id="rId23"/>
    </p:embeddedFont>
    <p:embeddedFont>
      <p:font typeface="Roboto Black" panose="020B0604020202020204" charset="0"/>
      <p:bold r:id="rId24"/>
      <p:boldItalic r:id="rId25"/>
    </p:embeddedFont>
    <p:embeddedFont>
      <p:font typeface="Roboto Thin" panose="020B060402020202020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62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28B589-4659-4227-9C68-565DD4A46BFE}">
  <a:tblStyle styleId="{8628B589-4659-4227-9C68-565DD4A46BF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744"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Shape 29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96" name="Shape 29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1192541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Shape 3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2" name="Shape 30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Shape 3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08" name="Shape 30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15595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09397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65210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230642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Shape 31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13" name="Shape 31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extLst>
      <p:ext uri="{BB962C8B-B14F-4D97-AF65-F5344CB8AC3E}">
        <p14:creationId xmlns:p14="http://schemas.microsoft.com/office/powerpoint/2010/main" val="3703173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669D-59FA-4D0D-B065-443D3A46D6F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2D20E5AB-9874-4BAF-BC0A-567761A3615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740F0040-8AF4-4485-806E-AD67E433F6AF}"/>
              </a:ext>
            </a:extLst>
          </p:cNvPr>
          <p:cNvSpPr>
            <a:spLocks noGrp="1"/>
          </p:cNvSpPr>
          <p:nvPr>
            <p:ph type="dt" sz="half" idx="10"/>
          </p:nvPr>
        </p:nvSpPr>
        <p:spPr/>
        <p:txBody>
          <a:bodyPr/>
          <a:lstStyle/>
          <a:p>
            <a:fld id="{B61BEF0D-F0BB-DE4B-95CE-6DB70DBA9567}" type="datetimeFigureOut">
              <a:rPr lang="en-US" smtClean="0"/>
              <a:pPr/>
              <a:t>7/17/2018</a:t>
            </a:fld>
            <a:endParaRPr lang="en-US" dirty="0"/>
          </a:p>
        </p:txBody>
      </p:sp>
      <p:sp>
        <p:nvSpPr>
          <p:cNvPr id="5" name="Footer Placeholder 4">
            <a:extLst>
              <a:ext uri="{FF2B5EF4-FFF2-40B4-BE49-F238E27FC236}">
                <a16:creationId xmlns:a16="http://schemas.microsoft.com/office/drawing/2014/main" id="{1FFE264D-D3A3-4DB4-9D7B-F4FA0657C21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8BBAA2E-32DC-4826-A3E2-E177300146D5}"/>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6380365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95D80-0330-4687-AA95-66968E38A8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E4D0F2-D38E-4C45-860E-4969C7D7E7F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9388F-BABA-4D2E-901F-FA7BB0AB2F6A}"/>
              </a:ext>
            </a:extLst>
          </p:cNvPr>
          <p:cNvSpPr>
            <a:spLocks noGrp="1"/>
          </p:cNvSpPr>
          <p:nvPr>
            <p:ph type="dt" sz="half" idx="10"/>
          </p:nvPr>
        </p:nvSpPr>
        <p:spPr/>
        <p:txBody>
          <a:bodyPr/>
          <a:lstStyle/>
          <a:p>
            <a:fld id="{B61BEF0D-F0BB-DE4B-95CE-6DB70DBA9567}" type="datetimeFigureOut">
              <a:rPr lang="en-US" smtClean="0"/>
              <a:pPr/>
              <a:t>7/17/2018</a:t>
            </a:fld>
            <a:endParaRPr lang="en-US" dirty="0"/>
          </a:p>
        </p:txBody>
      </p:sp>
      <p:sp>
        <p:nvSpPr>
          <p:cNvPr id="5" name="Footer Placeholder 4">
            <a:extLst>
              <a:ext uri="{FF2B5EF4-FFF2-40B4-BE49-F238E27FC236}">
                <a16:creationId xmlns:a16="http://schemas.microsoft.com/office/drawing/2014/main" id="{8B4E9248-99EF-4FD8-92CC-79334F6C5A3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65BB695-32EF-4223-AD38-F2C57F0EDA0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8590403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7841-2657-4E4F-B5EF-8ADA7404598F}"/>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EE93A44-A70F-4F24-8620-1AF6C0A905D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AA44E76-A97C-4412-A27D-8D0F64987799}"/>
              </a:ext>
            </a:extLst>
          </p:cNvPr>
          <p:cNvSpPr>
            <a:spLocks noGrp="1"/>
          </p:cNvSpPr>
          <p:nvPr>
            <p:ph type="dt" sz="half" idx="10"/>
          </p:nvPr>
        </p:nvSpPr>
        <p:spPr/>
        <p:txBody>
          <a:bodyPr/>
          <a:lstStyle/>
          <a:p>
            <a:fld id="{B61BEF0D-F0BB-DE4B-95CE-6DB70DBA9567}" type="datetimeFigureOut">
              <a:rPr lang="en-US" smtClean="0"/>
              <a:pPr/>
              <a:t>7/17/2018</a:t>
            </a:fld>
            <a:endParaRPr lang="en-US" dirty="0"/>
          </a:p>
        </p:txBody>
      </p:sp>
      <p:sp>
        <p:nvSpPr>
          <p:cNvPr id="5" name="Footer Placeholder 4">
            <a:extLst>
              <a:ext uri="{FF2B5EF4-FFF2-40B4-BE49-F238E27FC236}">
                <a16:creationId xmlns:a16="http://schemas.microsoft.com/office/drawing/2014/main" id="{EB6F0788-7D3D-4432-A91C-42FD145161F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03F6DD2-1D37-4E6B-8EED-657982BE7FB7}"/>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2590812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1A57-65AE-4E4E-8CDD-1E9E0D9464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29644-9ED8-4EE6-8D1C-ED3D30F9046F}"/>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72047A-F7C0-4F66-9D57-901F2E6A3AF5}"/>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D211E3-9055-43EA-8CC0-8B61B6D1A196}"/>
              </a:ext>
            </a:extLst>
          </p:cNvPr>
          <p:cNvSpPr>
            <a:spLocks noGrp="1"/>
          </p:cNvSpPr>
          <p:nvPr>
            <p:ph type="dt" sz="half" idx="10"/>
          </p:nvPr>
        </p:nvSpPr>
        <p:spPr/>
        <p:txBody>
          <a:bodyPr/>
          <a:lstStyle/>
          <a:p>
            <a:fld id="{EB712588-04B1-427B-82EE-E8DB90309F08}" type="datetimeFigureOut">
              <a:rPr lang="en-US" smtClean="0"/>
              <a:t>7/17/2018</a:t>
            </a:fld>
            <a:endParaRPr lang="en-US" dirty="0"/>
          </a:p>
        </p:txBody>
      </p:sp>
      <p:sp>
        <p:nvSpPr>
          <p:cNvPr id="6" name="Footer Placeholder 5">
            <a:extLst>
              <a:ext uri="{FF2B5EF4-FFF2-40B4-BE49-F238E27FC236}">
                <a16:creationId xmlns:a16="http://schemas.microsoft.com/office/drawing/2014/main" id="{87C837F9-82AB-4BD4-ACC8-28F408EF7DC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47BECA0-D025-4B01-B21F-23891C603098}"/>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6916826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19B5B-052F-4CC9-935F-453FC7265F1F}"/>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7A4FCA-5C51-46A7-9FA9-CDBC40E5283A}"/>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3A4598-3230-404B-A7FD-D0791615F2A6}"/>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989015-6917-4D07-9617-82FD1724CE6A}"/>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21ED95F-0F7F-44A7-93BA-9229C2AA6D34}"/>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89485A-064C-474E-B192-17462E94A1C1}"/>
              </a:ext>
            </a:extLst>
          </p:cNvPr>
          <p:cNvSpPr>
            <a:spLocks noGrp="1"/>
          </p:cNvSpPr>
          <p:nvPr>
            <p:ph type="dt" sz="half" idx="10"/>
          </p:nvPr>
        </p:nvSpPr>
        <p:spPr/>
        <p:txBody>
          <a:bodyPr/>
          <a:lstStyle/>
          <a:p>
            <a:fld id="{B61BEF0D-F0BB-DE4B-95CE-6DB70DBA9567}" type="datetimeFigureOut">
              <a:rPr lang="en-US" smtClean="0"/>
              <a:pPr/>
              <a:t>7/17/2018</a:t>
            </a:fld>
            <a:endParaRPr lang="en-US" dirty="0"/>
          </a:p>
        </p:txBody>
      </p:sp>
      <p:sp>
        <p:nvSpPr>
          <p:cNvPr id="8" name="Footer Placeholder 7">
            <a:extLst>
              <a:ext uri="{FF2B5EF4-FFF2-40B4-BE49-F238E27FC236}">
                <a16:creationId xmlns:a16="http://schemas.microsoft.com/office/drawing/2014/main" id="{6A659B4E-0E69-491F-92BB-F37DD466F22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30FAA1-A31B-4EE7-A98C-34E87C1E3FAA}"/>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0625550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24BC-38AC-46B5-BD6B-6089790A92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FF4432-842C-4340-B032-A39DDED51F39}"/>
              </a:ext>
            </a:extLst>
          </p:cNvPr>
          <p:cNvSpPr>
            <a:spLocks noGrp="1"/>
          </p:cNvSpPr>
          <p:nvPr>
            <p:ph type="dt" sz="half" idx="10"/>
          </p:nvPr>
        </p:nvSpPr>
        <p:spPr/>
        <p:txBody>
          <a:bodyPr/>
          <a:lstStyle/>
          <a:p>
            <a:fld id="{B61BEF0D-F0BB-DE4B-95CE-6DB70DBA9567}" type="datetimeFigureOut">
              <a:rPr lang="en-US" smtClean="0"/>
              <a:pPr/>
              <a:t>7/17/2018</a:t>
            </a:fld>
            <a:endParaRPr lang="en-US" dirty="0"/>
          </a:p>
        </p:txBody>
      </p:sp>
      <p:sp>
        <p:nvSpPr>
          <p:cNvPr id="4" name="Footer Placeholder 3">
            <a:extLst>
              <a:ext uri="{FF2B5EF4-FFF2-40B4-BE49-F238E27FC236}">
                <a16:creationId xmlns:a16="http://schemas.microsoft.com/office/drawing/2014/main" id="{8D607BE9-3871-4573-AB82-6E5B20DBE9E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4C22223-FAEF-4619-BD12-AF022C112DCE}"/>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9228661"/>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FB7996-0BF7-496E-8E10-34FF2A43721E}"/>
              </a:ext>
            </a:extLst>
          </p:cNvPr>
          <p:cNvSpPr>
            <a:spLocks noGrp="1"/>
          </p:cNvSpPr>
          <p:nvPr>
            <p:ph type="dt" sz="half" idx="10"/>
          </p:nvPr>
        </p:nvSpPr>
        <p:spPr/>
        <p:txBody>
          <a:bodyPr/>
          <a:lstStyle/>
          <a:p>
            <a:fld id="{B61BEF0D-F0BB-DE4B-95CE-6DB70DBA9567}" type="datetimeFigureOut">
              <a:rPr lang="en-US" smtClean="0"/>
              <a:pPr/>
              <a:t>7/17/2018</a:t>
            </a:fld>
            <a:endParaRPr lang="en-US" dirty="0"/>
          </a:p>
        </p:txBody>
      </p:sp>
      <p:sp>
        <p:nvSpPr>
          <p:cNvPr id="3" name="Footer Placeholder 2">
            <a:extLst>
              <a:ext uri="{FF2B5EF4-FFF2-40B4-BE49-F238E27FC236}">
                <a16:creationId xmlns:a16="http://schemas.microsoft.com/office/drawing/2014/main" id="{350A18A4-4B34-4CFE-B77D-38E7479D664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29DB1229-FEA8-4C8F-AA91-D07E4BB28371}"/>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527995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58A1-D18F-47C8-86B5-51280DF81C73}"/>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7AD8829-59F9-423C-AB67-DA4BC89B0A7A}"/>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C2F62D-D69E-4A27-92CB-E0BB7859AB2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BF5E7A30-D7D2-47DA-8148-DFC2B31A7D92}"/>
              </a:ext>
            </a:extLst>
          </p:cNvPr>
          <p:cNvSpPr>
            <a:spLocks noGrp="1"/>
          </p:cNvSpPr>
          <p:nvPr>
            <p:ph type="dt" sz="half" idx="10"/>
          </p:nvPr>
        </p:nvSpPr>
        <p:spPr/>
        <p:txBody>
          <a:bodyPr/>
          <a:lstStyle/>
          <a:p>
            <a:fld id="{42A54C80-263E-416B-A8E0-580EDEADCBDC}" type="datetimeFigureOut">
              <a:rPr lang="en-US" smtClean="0"/>
              <a:t>7/17/2018</a:t>
            </a:fld>
            <a:endParaRPr lang="en-US" dirty="0"/>
          </a:p>
        </p:txBody>
      </p:sp>
      <p:sp>
        <p:nvSpPr>
          <p:cNvPr id="6" name="Footer Placeholder 5">
            <a:extLst>
              <a:ext uri="{FF2B5EF4-FFF2-40B4-BE49-F238E27FC236}">
                <a16:creationId xmlns:a16="http://schemas.microsoft.com/office/drawing/2014/main" id="{0C6525DA-9256-40D3-95FD-CBF3498AD18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E17567-AAE3-407B-963C-BDECF2DF231B}"/>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4007581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5E05-8042-45DB-B372-5F221C504D5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991D69C-2C21-491B-BC78-67A0B203B96B}"/>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0EB77FB4-1142-435D-82DE-1F30CFFE23F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7C92339D-C0D2-4D58-ADBC-99420A256272}"/>
              </a:ext>
            </a:extLst>
          </p:cNvPr>
          <p:cNvSpPr>
            <a:spLocks noGrp="1"/>
          </p:cNvSpPr>
          <p:nvPr>
            <p:ph type="dt" sz="half" idx="10"/>
          </p:nvPr>
        </p:nvSpPr>
        <p:spPr/>
        <p:txBody>
          <a:bodyPr/>
          <a:lstStyle/>
          <a:p>
            <a:fld id="{B61BEF0D-F0BB-DE4B-95CE-6DB70DBA9567}" type="datetimeFigureOut">
              <a:rPr lang="en-US" smtClean="0"/>
              <a:pPr/>
              <a:t>7/17/2018</a:t>
            </a:fld>
            <a:endParaRPr lang="en-US" dirty="0"/>
          </a:p>
        </p:txBody>
      </p:sp>
      <p:sp>
        <p:nvSpPr>
          <p:cNvPr id="6" name="Footer Placeholder 5">
            <a:extLst>
              <a:ext uri="{FF2B5EF4-FFF2-40B4-BE49-F238E27FC236}">
                <a16:creationId xmlns:a16="http://schemas.microsoft.com/office/drawing/2014/main" id="{0BB22F02-023E-44C9-91E5-8AD91A51BD5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C90336-D107-45FC-8D22-9E6EADC45436}"/>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756722159"/>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A91D6-94E4-44D8-AE72-C4FD555A07A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C25926-CD11-4584-8F8B-C61D4BAB532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A10133-FF89-4E1E-BCD3-1CA04D9DCDFB}"/>
              </a:ext>
            </a:extLst>
          </p:cNvPr>
          <p:cNvSpPr>
            <a:spLocks noGrp="1"/>
          </p:cNvSpPr>
          <p:nvPr>
            <p:ph type="dt" sz="half" idx="10"/>
          </p:nvPr>
        </p:nvSpPr>
        <p:spPr/>
        <p:txBody>
          <a:bodyPr/>
          <a:lstStyle/>
          <a:p>
            <a:fld id="{55C6B4A9-1611-4792-9094-5F34BCA07E0B}" type="datetimeFigureOut">
              <a:rPr lang="en-US" smtClean="0"/>
              <a:t>7/17/2018</a:t>
            </a:fld>
            <a:endParaRPr lang="en-US" dirty="0"/>
          </a:p>
        </p:txBody>
      </p:sp>
      <p:sp>
        <p:nvSpPr>
          <p:cNvPr id="5" name="Footer Placeholder 4">
            <a:extLst>
              <a:ext uri="{FF2B5EF4-FFF2-40B4-BE49-F238E27FC236}">
                <a16:creationId xmlns:a16="http://schemas.microsoft.com/office/drawing/2014/main" id="{4EF82A2F-A608-408B-BAF1-F6A4EA5EA9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4059C7F-EAB6-4203-86CB-3AAB728D425D}"/>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5199068"/>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D36512-D17D-4522-BA38-BFC3080EA99E}"/>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65E284-5EA6-4215-AED9-1C03B9983EC6}"/>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31253-4449-4AC0-A05B-3369C301C8B6}"/>
              </a:ext>
            </a:extLst>
          </p:cNvPr>
          <p:cNvSpPr>
            <a:spLocks noGrp="1"/>
          </p:cNvSpPr>
          <p:nvPr>
            <p:ph type="dt" sz="half" idx="10"/>
          </p:nvPr>
        </p:nvSpPr>
        <p:spPr/>
        <p:txBody>
          <a:bodyPr/>
          <a:lstStyle/>
          <a:p>
            <a:fld id="{B61BEF0D-F0BB-DE4B-95CE-6DB70DBA9567}" type="datetimeFigureOut">
              <a:rPr lang="en-US" smtClean="0"/>
              <a:pPr/>
              <a:t>7/17/2018</a:t>
            </a:fld>
            <a:endParaRPr lang="en-US" dirty="0"/>
          </a:p>
        </p:txBody>
      </p:sp>
      <p:sp>
        <p:nvSpPr>
          <p:cNvPr id="5" name="Footer Placeholder 4">
            <a:extLst>
              <a:ext uri="{FF2B5EF4-FFF2-40B4-BE49-F238E27FC236}">
                <a16:creationId xmlns:a16="http://schemas.microsoft.com/office/drawing/2014/main" id="{69E1DE07-CBF4-4B0C-8BA7-069CEA6ED1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AF55C4-B1DA-4DCD-AF0C-6071EF9CFD63}"/>
              </a:ext>
            </a:extLst>
          </p:cNvPr>
          <p:cNvSpPr>
            <a:spLocks noGrp="1"/>
          </p:cNvSpPr>
          <p:nvPr>
            <p:ph type="sldNum" sz="quarter" idx="12"/>
          </p:nvPr>
        </p:nvSpPr>
        <p:spPr/>
        <p:txBody>
          <a:body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71866836"/>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4"/>
        <p:cNvGrpSpPr/>
        <p:nvPr/>
      </p:nvGrpSpPr>
      <p:grpSpPr>
        <a:xfrm>
          <a:off x="0" y="0"/>
          <a:ext cx="0" cy="0"/>
          <a:chOff x="0" y="0"/>
          <a:chExt cx="0" cy="0"/>
        </a:xfrm>
      </p:grpSpPr>
      <p:sp>
        <p:nvSpPr>
          <p:cNvPr id="255" name="Shape 2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rtl="0">
              <a:spcBef>
                <a:spcPts val="0"/>
              </a:spcBef>
              <a:spcAft>
                <a:spcPts val="0"/>
              </a:spcAft>
              <a:buSzPts val="2800"/>
              <a:buFont typeface="Roboto"/>
              <a:buNone/>
              <a:defRPr>
                <a:latin typeface="Roboto"/>
                <a:ea typeface="Roboto"/>
                <a:cs typeface="Roboto"/>
                <a:sym typeface="Roboto"/>
              </a:defRPr>
            </a:lvl1pPr>
            <a:lvl2pPr lvl="1" rtl="0">
              <a:spcBef>
                <a:spcPts val="0"/>
              </a:spcBef>
              <a:spcAft>
                <a:spcPts val="0"/>
              </a:spcAft>
              <a:buSzPts val="2800"/>
              <a:buFont typeface="Roboto"/>
              <a:buNone/>
              <a:defRPr>
                <a:latin typeface="Roboto"/>
                <a:ea typeface="Roboto"/>
                <a:cs typeface="Roboto"/>
                <a:sym typeface="Roboto"/>
              </a:defRPr>
            </a:lvl2pPr>
            <a:lvl3pPr lvl="2" rtl="0">
              <a:spcBef>
                <a:spcPts val="0"/>
              </a:spcBef>
              <a:spcAft>
                <a:spcPts val="0"/>
              </a:spcAft>
              <a:buSzPts val="2800"/>
              <a:buFont typeface="Roboto"/>
              <a:buNone/>
              <a:defRPr>
                <a:latin typeface="Roboto"/>
                <a:ea typeface="Roboto"/>
                <a:cs typeface="Roboto"/>
                <a:sym typeface="Roboto"/>
              </a:defRPr>
            </a:lvl3pPr>
            <a:lvl4pPr lvl="3" rtl="0">
              <a:spcBef>
                <a:spcPts val="0"/>
              </a:spcBef>
              <a:spcAft>
                <a:spcPts val="0"/>
              </a:spcAft>
              <a:buSzPts val="2800"/>
              <a:buFont typeface="Roboto"/>
              <a:buNone/>
              <a:defRPr>
                <a:latin typeface="Roboto"/>
                <a:ea typeface="Roboto"/>
                <a:cs typeface="Roboto"/>
                <a:sym typeface="Roboto"/>
              </a:defRPr>
            </a:lvl4pPr>
            <a:lvl5pPr lvl="4" rtl="0">
              <a:spcBef>
                <a:spcPts val="0"/>
              </a:spcBef>
              <a:spcAft>
                <a:spcPts val="0"/>
              </a:spcAft>
              <a:buSzPts val="2800"/>
              <a:buFont typeface="Roboto"/>
              <a:buNone/>
              <a:defRPr>
                <a:latin typeface="Roboto"/>
                <a:ea typeface="Roboto"/>
                <a:cs typeface="Roboto"/>
                <a:sym typeface="Roboto"/>
              </a:defRPr>
            </a:lvl5pPr>
            <a:lvl6pPr lvl="5" rtl="0">
              <a:spcBef>
                <a:spcPts val="0"/>
              </a:spcBef>
              <a:spcAft>
                <a:spcPts val="0"/>
              </a:spcAft>
              <a:buSzPts val="2800"/>
              <a:buFont typeface="Roboto"/>
              <a:buNone/>
              <a:defRPr>
                <a:latin typeface="Roboto"/>
                <a:ea typeface="Roboto"/>
                <a:cs typeface="Roboto"/>
                <a:sym typeface="Roboto"/>
              </a:defRPr>
            </a:lvl6pPr>
            <a:lvl7pPr lvl="6" rtl="0">
              <a:spcBef>
                <a:spcPts val="0"/>
              </a:spcBef>
              <a:spcAft>
                <a:spcPts val="0"/>
              </a:spcAft>
              <a:buSzPts val="2800"/>
              <a:buFont typeface="Roboto"/>
              <a:buNone/>
              <a:defRPr>
                <a:latin typeface="Roboto"/>
                <a:ea typeface="Roboto"/>
                <a:cs typeface="Roboto"/>
                <a:sym typeface="Roboto"/>
              </a:defRPr>
            </a:lvl7pPr>
            <a:lvl8pPr lvl="7" rtl="0">
              <a:spcBef>
                <a:spcPts val="0"/>
              </a:spcBef>
              <a:spcAft>
                <a:spcPts val="0"/>
              </a:spcAft>
              <a:buSzPts val="2800"/>
              <a:buFont typeface="Roboto"/>
              <a:buNone/>
              <a:defRPr>
                <a:latin typeface="Roboto"/>
                <a:ea typeface="Roboto"/>
                <a:cs typeface="Roboto"/>
                <a:sym typeface="Roboto"/>
              </a:defRPr>
            </a:lvl8pPr>
            <a:lvl9pPr lvl="8" rtl="0">
              <a:spcBef>
                <a:spcPts val="0"/>
              </a:spcBef>
              <a:spcAft>
                <a:spcPts val="0"/>
              </a:spcAft>
              <a:buSzPts val="2800"/>
              <a:buFont typeface="Roboto"/>
              <a:buNone/>
              <a:defRPr>
                <a:latin typeface="Roboto"/>
                <a:ea typeface="Roboto"/>
                <a:cs typeface="Roboto"/>
                <a:sym typeface="Roboto"/>
              </a:defRPr>
            </a:lvl9pPr>
          </a:lstStyle>
          <a:p>
            <a:endParaRPr/>
          </a:p>
        </p:txBody>
      </p:sp>
      <p:sp>
        <p:nvSpPr>
          <p:cNvPr id="256" name="Shape 2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rtl="0">
              <a:spcBef>
                <a:spcPts val="0"/>
              </a:spcBef>
              <a:spcAft>
                <a:spcPts val="0"/>
              </a:spcAft>
              <a:buSzPts val="1800"/>
              <a:buFont typeface="Roboto"/>
              <a:buChar char="●"/>
              <a:defRPr>
                <a:latin typeface="Roboto"/>
                <a:ea typeface="Roboto"/>
                <a:cs typeface="Roboto"/>
                <a:sym typeface="Roboto"/>
              </a:defRPr>
            </a:lvl1pPr>
            <a:lvl2pPr marL="914400" lvl="1" indent="-317500" rtl="0">
              <a:spcBef>
                <a:spcPts val="1600"/>
              </a:spcBef>
              <a:spcAft>
                <a:spcPts val="0"/>
              </a:spcAft>
              <a:buSzPts val="1400"/>
              <a:buFont typeface="Roboto"/>
              <a:buChar char="○"/>
              <a:defRPr>
                <a:latin typeface="Roboto"/>
                <a:ea typeface="Roboto"/>
                <a:cs typeface="Roboto"/>
                <a:sym typeface="Roboto"/>
              </a:defRPr>
            </a:lvl2pPr>
            <a:lvl3pPr marL="1371600" lvl="2" indent="-317500" rtl="0">
              <a:spcBef>
                <a:spcPts val="1600"/>
              </a:spcBef>
              <a:spcAft>
                <a:spcPts val="0"/>
              </a:spcAft>
              <a:buSzPts val="1400"/>
              <a:buFont typeface="Roboto"/>
              <a:buChar char="■"/>
              <a:defRPr>
                <a:latin typeface="Roboto"/>
                <a:ea typeface="Roboto"/>
                <a:cs typeface="Roboto"/>
                <a:sym typeface="Roboto"/>
              </a:defRPr>
            </a:lvl3pPr>
            <a:lvl4pPr marL="1828800" lvl="3" indent="-317500" rtl="0">
              <a:spcBef>
                <a:spcPts val="1600"/>
              </a:spcBef>
              <a:spcAft>
                <a:spcPts val="0"/>
              </a:spcAft>
              <a:buSzPts val="1400"/>
              <a:buFont typeface="Roboto"/>
              <a:buChar char="●"/>
              <a:defRPr>
                <a:latin typeface="Roboto"/>
                <a:ea typeface="Roboto"/>
                <a:cs typeface="Roboto"/>
                <a:sym typeface="Roboto"/>
              </a:defRPr>
            </a:lvl4pPr>
            <a:lvl5pPr marL="2286000" lvl="4" indent="-317500" rtl="0">
              <a:spcBef>
                <a:spcPts val="1600"/>
              </a:spcBef>
              <a:spcAft>
                <a:spcPts val="0"/>
              </a:spcAft>
              <a:buSzPts val="1400"/>
              <a:buFont typeface="Roboto"/>
              <a:buChar char="○"/>
              <a:defRPr>
                <a:latin typeface="Roboto"/>
                <a:ea typeface="Roboto"/>
                <a:cs typeface="Roboto"/>
                <a:sym typeface="Roboto"/>
              </a:defRPr>
            </a:lvl5pPr>
            <a:lvl6pPr marL="2743200" lvl="5" indent="-317500" rtl="0">
              <a:spcBef>
                <a:spcPts val="1600"/>
              </a:spcBef>
              <a:spcAft>
                <a:spcPts val="0"/>
              </a:spcAft>
              <a:buSzPts val="1400"/>
              <a:buFont typeface="Roboto"/>
              <a:buChar char="■"/>
              <a:defRPr>
                <a:latin typeface="Roboto"/>
                <a:ea typeface="Roboto"/>
                <a:cs typeface="Roboto"/>
                <a:sym typeface="Roboto"/>
              </a:defRPr>
            </a:lvl6pPr>
            <a:lvl7pPr marL="3200400" lvl="6" indent="-317500" rtl="0">
              <a:spcBef>
                <a:spcPts val="1600"/>
              </a:spcBef>
              <a:spcAft>
                <a:spcPts val="0"/>
              </a:spcAft>
              <a:buSzPts val="1400"/>
              <a:buFont typeface="Roboto"/>
              <a:buChar char="●"/>
              <a:defRPr>
                <a:latin typeface="Roboto"/>
                <a:ea typeface="Roboto"/>
                <a:cs typeface="Roboto"/>
                <a:sym typeface="Roboto"/>
              </a:defRPr>
            </a:lvl7pPr>
            <a:lvl8pPr marL="3657600" lvl="7" indent="-317500" rtl="0">
              <a:spcBef>
                <a:spcPts val="1600"/>
              </a:spcBef>
              <a:spcAft>
                <a:spcPts val="0"/>
              </a:spcAft>
              <a:buSzPts val="1400"/>
              <a:buFont typeface="Roboto"/>
              <a:buChar char="○"/>
              <a:defRPr>
                <a:latin typeface="Roboto"/>
                <a:ea typeface="Roboto"/>
                <a:cs typeface="Roboto"/>
                <a:sym typeface="Roboto"/>
              </a:defRPr>
            </a:lvl8pPr>
            <a:lvl9pPr marL="4114800" lvl="8" indent="-317500" rtl="0">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257" name="Shape 2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27327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2CFA29-8EB0-4BE0-876E-E9087EC66F3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BCDEA-7B55-478F-B6D0-0DBA8CF1D77B}"/>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2CC1A2-2144-4905-B6D3-6FB95CAC72F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DFB4BEE-6C58-4C6B-9E2C-5A830A53D147}" type="datetimeFigureOut">
              <a:rPr lang="en-US" smtClean="0"/>
              <a:t>7/17/2018</a:t>
            </a:fld>
            <a:endParaRPr lang="en-US"/>
          </a:p>
        </p:txBody>
      </p:sp>
      <p:sp>
        <p:nvSpPr>
          <p:cNvPr id="5" name="Footer Placeholder 4">
            <a:extLst>
              <a:ext uri="{FF2B5EF4-FFF2-40B4-BE49-F238E27FC236}">
                <a16:creationId xmlns:a16="http://schemas.microsoft.com/office/drawing/2014/main" id="{69F525BE-F2B4-42BF-AF09-A0990BC8268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E9E517-6389-4FA7-B4A1-A6F9EFC81C1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82399376"/>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 id="2147483896" r:id="rId7"/>
    <p:sldLayoutId id="2147483897" r:id="rId8"/>
    <p:sldLayoutId id="2147483898" r:id="rId9"/>
    <p:sldLayoutId id="2147483899" r:id="rId10"/>
    <p:sldLayoutId id="2147483900" r:id="rId11"/>
    <p:sldLayoutId id="214748390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95269"/>
        </a:solidFill>
        <a:effectLst/>
      </p:bgPr>
    </p:bg>
    <p:spTree>
      <p:nvGrpSpPr>
        <p:cNvPr id="1" name="Shape 297"/>
        <p:cNvGrpSpPr/>
        <p:nvPr/>
      </p:nvGrpSpPr>
      <p:grpSpPr>
        <a:xfrm>
          <a:off x="0" y="0"/>
          <a:ext cx="0" cy="0"/>
          <a:chOff x="0" y="0"/>
          <a:chExt cx="0" cy="0"/>
        </a:xfrm>
      </p:grpSpPr>
      <p:sp>
        <p:nvSpPr>
          <p:cNvPr id="298" name="Shape 298"/>
          <p:cNvSpPr/>
          <p:nvPr/>
        </p:nvSpPr>
        <p:spPr>
          <a:xfrm>
            <a:off x="466813" y="2994050"/>
            <a:ext cx="8210374" cy="1561464"/>
          </a:xfrm>
          <a:custGeom>
            <a:avLst/>
            <a:gdLst/>
            <a:ahLst/>
            <a:cxnLst/>
            <a:rect l="0" t="0" r="0" b="0"/>
            <a:pathLst>
              <a:path w="21599" h="21600" extrusionOk="0">
                <a:moveTo>
                  <a:pt x="0" y="0"/>
                </a:moveTo>
                <a:lnTo>
                  <a:pt x="21599" y="0"/>
                </a:lnTo>
                <a:lnTo>
                  <a:pt x="21599" y="21600"/>
                </a:lnTo>
                <a:lnTo>
                  <a:pt x="0" y="21600"/>
                </a:lnTo>
                <a:lnTo>
                  <a:pt x="0" y="0"/>
                </a:lnTo>
                <a:close/>
              </a:path>
            </a:pathLst>
          </a:custGeom>
          <a:noFill/>
          <a:ln>
            <a:noFill/>
          </a:ln>
        </p:spPr>
        <p:txBody>
          <a:bodyPr spcFirstLastPara="1" wrap="square" lIns="35725" tIns="35725" rIns="35725" bIns="35725" anchor="ctr" anchorCtr="0">
            <a:noAutofit/>
          </a:bodyPr>
          <a:lstStyle/>
          <a:p>
            <a:pPr marL="0" marR="0" lvl="0" indent="0" algn="l" rtl="0">
              <a:lnSpc>
                <a:spcPct val="100000"/>
              </a:lnSpc>
              <a:spcBef>
                <a:spcPts val="0"/>
              </a:spcBef>
              <a:spcAft>
                <a:spcPts val="0"/>
              </a:spcAft>
              <a:buClr>
                <a:srgbClr val="295269"/>
              </a:buClr>
              <a:buFont typeface="Arial"/>
              <a:buNone/>
            </a:pPr>
            <a:r>
              <a:rPr lang="en-US" sz="5600" dirty="0">
                <a:solidFill>
                  <a:schemeClr val="lt1"/>
                </a:solidFill>
                <a:latin typeface="Roboto Black"/>
                <a:ea typeface="Roboto Black"/>
                <a:cs typeface="Roboto Black"/>
                <a:sym typeface="Roboto Black"/>
              </a:rPr>
              <a:t>Capstone Project</a:t>
            </a:r>
            <a:endParaRPr sz="1200" dirty="0">
              <a:solidFill>
                <a:schemeClr val="lt1"/>
              </a:solidFill>
            </a:endParaRPr>
          </a:p>
          <a:p>
            <a:pPr marL="0" lvl="0" indent="0" algn="l" rtl="0">
              <a:spcBef>
                <a:spcPts val="0"/>
              </a:spcBef>
              <a:spcAft>
                <a:spcPts val="0"/>
              </a:spcAft>
              <a:buClr>
                <a:schemeClr val="dk1"/>
              </a:buClr>
              <a:buSzPts val="1100"/>
              <a:buFont typeface="Arial"/>
              <a:buNone/>
            </a:pPr>
            <a:r>
              <a:rPr lang="en" sz="2800" dirty="0">
                <a:solidFill>
                  <a:srgbClr val="EFEFEF"/>
                </a:solidFill>
                <a:latin typeface="Roboto Thin"/>
                <a:ea typeface="Roboto Thin"/>
                <a:cs typeface="Roboto Thin"/>
                <a:sym typeface="Roboto Thin"/>
              </a:rPr>
              <a:t>Learn SQL from Scratch</a:t>
            </a:r>
            <a:endParaRPr sz="2800" dirty="0">
              <a:solidFill>
                <a:srgbClr val="EFEFEF"/>
              </a:solidFill>
              <a:latin typeface="Roboto Thin"/>
              <a:ea typeface="Roboto Thin"/>
              <a:cs typeface="Roboto Thin"/>
              <a:sym typeface="Roboto Thin"/>
            </a:endParaRPr>
          </a:p>
          <a:p>
            <a:pPr marL="0" lvl="0" indent="0" algn="l" rtl="0">
              <a:spcBef>
                <a:spcPts val="0"/>
              </a:spcBef>
              <a:spcAft>
                <a:spcPts val="0"/>
              </a:spcAft>
              <a:buClr>
                <a:schemeClr val="dk1"/>
              </a:buClr>
              <a:buSzPts val="1100"/>
              <a:buFont typeface="Arial"/>
              <a:buNone/>
            </a:pPr>
            <a:r>
              <a:rPr lang="en-US" sz="2800" dirty="0">
                <a:solidFill>
                  <a:srgbClr val="EFEFEF"/>
                </a:solidFill>
                <a:latin typeface="Roboto Thin"/>
                <a:ea typeface="Roboto Thin"/>
                <a:cs typeface="Roboto Thin"/>
                <a:sym typeface="Roboto Thin"/>
              </a:rPr>
              <a:t>Victoria </a:t>
            </a:r>
            <a:r>
              <a:rPr lang="en" sz="2800" dirty="0">
                <a:solidFill>
                  <a:srgbClr val="EFEFEF"/>
                </a:solidFill>
                <a:latin typeface="Roboto Thin"/>
                <a:ea typeface="Roboto Thin"/>
                <a:cs typeface="Roboto Thin"/>
                <a:sym typeface="Roboto Thin"/>
              </a:rPr>
              <a:t> </a:t>
            </a:r>
            <a:r>
              <a:rPr lang="en-US" sz="2800" dirty="0" err="1">
                <a:solidFill>
                  <a:srgbClr val="EFEFEF"/>
                </a:solidFill>
                <a:latin typeface="Roboto Thin"/>
                <a:ea typeface="Roboto Thin"/>
                <a:cs typeface="Roboto Thin"/>
                <a:sym typeface="Roboto Thin"/>
              </a:rPr>
              <a:t>Adejinle</a:t>
            </a:r>
            <a:endParaRPr sz="2800" dirty="0">
              <a:solidFill>
                <a:srgbClr val="EFEFEF"/>
              </a:solidFill>
              <a:latin typeface="Roboto Thin"/>
              <a:ea typeface="Roboto Thin"/>
              <a:cs typeface="Roboto Thin"/>
              <a:sym typeface="Roboto Thin"/>
            </a:endParaRPr>
          </a:p>
          <a:p>
            <a:pPr marL="0" lvl="0" indent="0" algn="l" rtl="0">
              <a:spcBef>
                <a:spcPts val="0"/>
              </a:spcBef>
              <a:spcAft>
                <a:spcPts val="0"/>
              </a:spcAft>
              <a:buClr>
                <a:schemeClr val="dk1"/>
              </a:buClr>
              <a:buSzPts val="1100"/>
              <a:buFont typeface="Arial"/>
              <a:buNone/>
            </a:pPr>
            <a:r>
              <a:rPr lang="en" sz="2800" dirty="0">
                <a:solidFill>
                  <a:srgbClr val="EFEFEF"/>
                </a:solidFill>
                <a:latin typeface="Roboto Thin"/>
                <a:ea typeface="Roboto Thin"/>
                <a:cs typeface="Roboto Thin"/>
                <a:sym typeface="Roboto Thin"/>
              </a:rPr>
              <a:t>7/17/2018</a:t>
            </a:r>
            <a:endParaRPr sz="2800" dirty="0">
              <a:solidFill>
                <a:srgbClr val="EFEFEF"/>
              </a:solidFill>
              <a:latin typeface="Roboto Thin"/>
              <a:ea typeface="Roboto Thin"/>
              <a:cs typeface="Roboto Thin"/>
              <a:sym typeface="Roboto Thin"/>
            </a:endParaRPr>
          </a:p>
        </p:txBody>
      </p:sp>
      <p:pic>
        <p:nvPicPr>
          <p:cNvPr id="299" name="Shape 299"/>
          <p:cNvPicPr preferRelativeResize="0"/>
          <p:nvPr/>
        </p:nvPicPr>
        <p:blipFill>
          <a:blip r:embed="rId3">
            <a:alphaModFix/>
          </a:blip>
          <a:stretch>
            <a:fillRect/>
          </a:stretch>
        </p:blipFill>
        <p:spPr>
          <a:xfrm>
            <a:off x="466824" y="661700"/>
            <a:ext cx="2024775" cy="4258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77975" y="595"/>
            <a:ext cx="8654325" cy="837600"/>
          </a:xfrm>
          <a:prstGeom prst="rect">
            <a:avLst/>
          </a:prstGeom>
          <a:noFill/>
          <a:ln>
            <a:noFill/>
          </a:ln>
        </p:spPr>
        <p:txBody>
          <a:bodyPr spcFirstLastPara="1" wrap="square" lIns="91425" tIns="91425" rIns="91425" bIns="91425" anchor="b" anchorCtr="0">
            <a:noAutofit/>
          </a:bodyPr>
          <a:lstStyle/>
          <a:p>
            <a:pPr lvl="0"/>
            <a:r>
              <a:rPr lang="en-US" sz="2400" b="1" dirty="0">
                <a:solidFill>
                  <a:srgbClr val="295269"/>
                </a:solidFill>
                <a:latin typeface="Roboto"/>
                <a:ea typeface="Roboto"/>
                <a:cs typeface="Roboto"/>
                <a:sym typeface="Roboto"/>
              </a:rPr>
              <a:t>6.1 Insights:</a:t>
            </a:r>
            <a:endParaRPr sz="2400" b="1" dirty="0">
              <a:solidFill>
                <a:srgbClr val="295269"/>
              </a:solidFill>
              <a:latin typeface="Roboto"/>
              <a:ea typeface="Roboto"/>
              <a:cs typeface="Roboto"/>
              <a:sym typeface="Roboto"/>
            </a:endParaRPr>
          </a:p>
        </p:txBody>
      </p:sp>
      <p:sp>
        <p:nvSpPr>
          <p:cNvPr id="316" name="Shape 316"/>
          <p:cNvSpPr txBox="1"/>
          <p:nvPr/>
        </p:nvSpPr>
        <p:spPr>
          <a:xfrm>
            <a:off x="177975" y="838195"/>
            <a:ext cx="8575688" cy="2209805"/>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342900" lvl="0" indent="-342900">
              <a:lnSpc>
                <a:spcPct val="150000"/>
              </a:lnSpc>
              <a:buClr>
                <a:schemeClr val="dk1"/>
              </a:buClr>
              <a:buSzPts val="1100"/>
              <a:buFont typeface="+mj-lt"/>
              <a:buAutoNum type="arabicPeriod"/>
            </a:pPr>
            <a:r>
              <a:rPr lang="en-US" dirty="0">
                <a:latin typeface="Roboto"/>
                <a:ea typeface="Roboto"/>
                <a:cs typeface="Roboto"/>
                <a:sym typeface="Roboto"/>
              </a:rPr>
              <a:t>What are some actionable insights for Warby Parker?</a:t>
            </a:r>
          </a:p>
          <a:p>
            <a:pPr lvl="0">
              <a:lnSpc>
                <a:spcPct val="150000"/>
              </a:lnSpc>
              <a:buClr>
                <a:schemeClr val="dk1"/>
              </a:buClr>
              <a:buSzPts val="1100"/>
            </a:pPr>
            <a:r>
              <a:rPr lang="en-US" dirty="0">
                <a:latin typeface="Roboto"/>
                <a:ea typeface="Roboto"/>
                <a:cs typeface="Roboto"/>
                <a:sym typeface="Roboto"/>
              </a:rPr>
              <a:t>Some actionable insights for Warby Parker would be to perhaps change the format of the survey and word the questions in a more understandable fashion. </a:t>
            </a:r>
          </a:p>
          <a:p>
            <a:pPr lvl="0">
              <a:lnSpc>
                <a:spcPct val="150000"/>
              </a:lnSpc>
              <a:buClr>
                <a:schemeClr val="dk1"/>
              </a:buClr>
              <a:buSzPts val="1100"/>
            </a:pPr>
            <a:r>
              <a:rPr lang="en-US" dirty="0">
                <a:latin typeface="Roboto"/>
                <a:ea typeface="Roboto"/>
                <a:cs typeface="Roboto"/>
                <a:sym typeface="Roboto"/>
              </a:rPr>
              <a:t>The quiz included a skip button for a question. If the quiz is made to assist a person to find the perfect style, it shouldn’t include a skippable question. It deems the question unnecessary and one might lose interest in it.  </a:t>
            </a:r>
          </a:p>
        </p:txBody>
      </p:sp>
    </p:spTree>
    <p:extLst>
      <p:ext uri="{BB962C8B-B14F-4D97-AF65-F5344CB8AC3E}">
        <p14:creationId xmlns:p14="http://schemas.microsoft.com/office/powerpoint/2010/main" val="196863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Shape 30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dirty="0">
                <a:solidFill>
                  <a:srgbClr val="295269"/>
                </a:solidFill>
              </a:rPr>
              <a:t>Table of Contents</a:t>
            </a:r>
            <a:endParaRPr b="1" dirty="0">
              <a:solidFill>
                <a:srgbClr val="295269"/>
              </a:solidFill>
              <a:latin typeface="Roboto"/>
              <a:ea typeface="Roboto"/>
              <a:cs typeface="Roboto"/>
              <a:sym typeface="Roboto"/>
            </a:endParaRPr>
          </a:p>
        </p:txBody>
      </p:sp>
      <p:sp>
        <p:nvSpPr>
          <p:cNvPr id="305" name="Shape 305"/>
          <p:cNvSpPr txBox="1"/>
          <p:nvPr/>
        </p:nvSpPr>
        <p:spPr>
          <a:xfrm>
            <a:off x="311700" y="1265275"/>
            <a:ext cx="8061300" cy="3256500"/>
          </a:xfrm>
          <a:prstGeom prst="rect">
            <a:avLst/>
          </a:prstGeom>
          <a:noFill/>
          <a:ln>
            <a:noFill/>
          </a:ln>
        </p:spPr>
        <p:txBody>
          <a:bodyPr spcFirstLastPara="1" wrap="square" lIns="91425" tIns="91425" rIns="91425" bIns="91425" anchor="ctr" anchorCtr="0">
            <a:noAutofit/>
          </a:bodyPr>
          <a:lstStyle/>
          <a:p>
            <a:pPr marL="457200" lvl="0" indent="-381000">
              <a:lnSpc>
                <a:spcPct val="115000"/>
              </a:lnSpc>
              <a:spcBef>
                <a:spcPts val="1100"/>
              </a:spcBef>
              <a:buClr>
                <a:srgbClr val="222222"/>
              </a:buClr>
              <a:buSzPts val="2400"/>
              <a:buFont typeface="Roboto"/>
              <a:buAutoNum type="arabicPeriod"/>
            </a:pPr>
            <a:r>
              <a:rPr lang="en-US" sz="2400" dirty="0">
                <a:solidFill>
                  <a:srgbClr val="222222"/>
                </a:solidFill>
                <a:highlight>
                  <a:srgbClr val="FFFFFF"/>
                </a:highlight>
                <a:latin typeface="Roboto"/>
                <a:ea typeface="Roboto"/>
                <a:cs typeface="Roboto"/>
                <a:sym typeface="Roboto"/>
              </a:rPr>
              <a:t>Quiz Funnel</a:t>
            </a:r>
          </a:p>
          <a:p>
            <a:pPr marL="457200" lvl="0" indent="-381000">
              <a:lnSpc>
                <a:spcPct val="115000"/>
              </a:lnSpc>
              <a:spcBef>
                <a:spcPts val="1100"/>
              </a:spcBef>
              <a:buClr>
                <a:srgbClr val="222222"/>
              </a:buClr>
              <a:buSzPts val="2400"/>
              <a:buFont typeface="Roboto"/>
              <a:buAutoNum type="arabicPeriod"/>
            </a:pPr>
            <a:r>
              <a:rPr lang="en-US" sz="2400" dirty="0">
                <a:solidFill>
                  <a:srgbClr val="222222"/>
                </a:solidFill>
                <a:highlight>
                  <a:srgbClr val="FFFFFF"/>
                </a:highlight>
                <a:latin typeface="Roboto"/>
                <a:ea typeface="Roboto"/>
                <a:cs typeface="Roboto"/>
                <a:sym typeface="Roboto"/>
              </a:rPr>
              <a:t>Number of responses</a:t>
            </a:r>
          </a:p>
          <a:p>
            <a:pPr marL="457200" lvl="0" indent="-381000">
              <a:lnSpc>
                <a:spcPct val="115000"/>
              </a:lnSpc>
              <a:spcBef>
                <a:spcPts val="1100"/>
              </a:spcBef>
              <a:buClr>
                <a:srgbClr val="222222"/>
              </a:buClr>
              <a:buSzPts val="2400"/>
              <a:buFont typeface="Roboto"/>
              <a:buAutoNum type="arabicPeriod"/>
            </a:pPr>
            <a:r>
              <a:rPr lang="en-US" sz="2400" dirty="0">
                <a:solidFill>
                  <a:srgbClr val="222222"/>
                </a:solidFill>
                <a:highlight>
                  <a:srgbClr val="FFFFFF"/>
                </a:highlight>
                <a:latin typeface="Roboto"/>
                <a:ea typeface="Roboto"/>
                <a:cs typeface="Roboto"/>
                <a:sym typeface="Roboto"/>
              </a:rPr>
              <a:t>User “give up” rate</a:t>
            </a:r>
          </a:p>
          <a:p>
            <a:pPr marL="457200" lvl="0" indent="-381000">
              <a:lnSpc>
                <a:spcPct val="115000"/>
              </a:lnSpc>
              <a:spcBef>
                <a:spcPts val="1100"/>
              </a:spcBef>
              <a:buClr>
                <a:srgbClr val="222222"/>
              </a:buClr>
              <a:buSzPts val="2400"/>
              <a:buFont typeface="Roboto"/>
              <a:buAutoNum type="arabicPeriod"/>
            </a:pPr>
            <a:r>
              <a:rPr lang="en-US" sz="2400" dirty="0">
                <a:solidFill>
                  <a:srgbClr val="222222"/>
                </a:solidFill>
                <a:latin typeface="Roboto"/>
                <a:ea typeface="Roboto"/>
                <a:cs typeface="Roboto"/>
                <a:sym typeface="Roboto"/>
              </a:rPr>
              <a:t>Home Try-On and Purchase Funnel</a:t>
            </a:r>
          </a:p>
          <a:p>
            <a:pPr marL="457200" lvl="0" indent="-381000">
              <a:lnSpc>
                <a:spcPct val="115000"/>
              </a:lnSpc>
              <a:spcBef>
                <a:spcPts val="1100"/>
              </a:spcBef>
              <a:buClr>
                <a:srgbClr val="222222"/>
              </a:buClr>
              <a:buSzPts val="2400"/>
              <a:buFont typeface="Roboto"/>
              <a:buAutoNum type="arabicPeriod"/>
            </a:pPr>
            <a:r>
              <a:rPr lang="en-US" sz="2400" dirty="0">
                <a:solidFill>
                  <a:srgbClr val="222222"/>
                </a:solidFill>
                <a:latin typeface="Roboto"/>
                <a:ea typeface="Roboto"/>
                <a:cs typeface="Roboto"/>
                <a:sym typeface="Roboto"/>
              </a:rPr>
              <a:t>Left Join</a:t>
            </a:r>
          </a:p>
          <a:p>
            <a:pPr marL="457200" lvl="0" indent="-381000">
              <a:lnSpc>
                <a:spcPct val="115000"/>
              </a:lnSpc>
              <a:spcBef>
                <a:spcPts val="1100"/>
              </a:spcBef>
              <a:buClr>
                <a:srgbClr val="222222"/>
              </a:buClr>
              <a:buSzPts val="2400"/>
              <a:buFont typeface="Roboto"/>
              <a:buAutoNum type="arabicPeriod"/>
            </a:pPr>
            <a:r>
              <a:rPr lang="en-US" sz="2400" dirty="0">
                <a:solidFill>
                  <a:srgbClr val="222222"/>
                </a:solidFill>
                <a:latin typeface="Roboto"/>
                <a:ea typeface="Roboto"/>
                <a:cs typeface="Roboto"/>
                <a:sym typeface="Roboto"/>
              </a:rPr>
              <a:t>Insights </a:t>
            </a:r>
            <a:endParaRPr lang="en-US" sz="2400" dirty="0">
              <a:solidFill>
                <a:srgbClr val="222222"/>
              </a:solidFill>
              <a:highlight>
                <a:srgbClr val="FFFFFF"/>
              </a:highlight>
              <a:latin typeface="Roboto"/>
              <a:ea typeface="Roboto"/>
              <a:cs typeface="Roboto"/>
              <a:sym typeface="Roboto"/>
            </a:endParaRPr>
          </a:p>
          <a:p>
            <a:pPr marL="457200" lvl="0" indent="-381000">
              <a:lnSpc>
                <a:spcPct val="115000"/>
              </a:lnSpc>
              <a:spcBef>
                <a:spcPts val="1100"/>
              </a:spcBef>
              <a:buClr>
                <a:srgbClr val="222222"/>
              </a:buClr>
              <a:buSzPts val="2400"/>
              <a:buFont typeface="Roboto"/>
              <a:buAutoNum type="arabicPeriod"/>
            </a:pPr>
            <a:endParaRPr sz="2400" dirty="0">
              <a:solidFill>
                <a:srgbClr val="222222"/>
              </a:solidFill>
              <a:highlight>
                <a:srgbClr val="FFFFFF"/>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04056">
            <a:alpha val="82490"/>
          </a:srgbClr>
        </a:solidFill>
        <a:effectLst/>
      </p:bgPr>
    </p:bg>
    <p:spTree>
      <p:nvGrpSpPr>
        <p:cNvPr id="1" name="Shape 309"/>
        <p:cNvGrpSpPr/>
        <p:nvPr/>
      </p:nvGrpSpPr>
      <p:grpSpPr>
        <a:xfrm>
          <a:off x="0" y="0"/>
          <a:ext cx="0" cy="0"/>
          <a:chOff x="0" y="0"/>
          <a:chExt cx="0" cy="0"/>
        </a:xfrm>
      </p:grpSpPr>
      <p:sp>
        <p:nvSpPr>
          <p:cNvPr id="310" name="Shape 310"/>
          <p:cNvSpPr txBox="1"/>
          <p:nvPr/>
        </p:nvSpPr>
        <p:spPr>
          <a:xfrm>
            <a:off x="753000" y="1543050"/>
            <a:ext cx="7638000" cy="2057400"/>
          </a:xfrm>
          <a:prstGeom prst="rect">
            <a:avLst/>
          </a:prstGeom>
          <a:noFill/>
          <a:ln>
            <a:noFill/>
          </a:ln>
        </p:spPr>
        <p:txBody>
          <a:bodyPr spcFirstLastPara="1" wrap="square" lIns="91425" tIns="91425" rIns="91425" bIns="91425" anchor="ctr" anchorCtr="0">
            <a:noAutofit/>
          </a:bodyPr>
          <a:lstStyle/>
          <a:p>
            <a:pPr lvl="0" algn="ctr"/>
            <a:r>
              <a:rPr lang="en" sz="4800" dirty="0">
                <a:solidFill>
                  <a:schemeClr val="lt1"/>
                </a:solidFill>
                <a:latin typeface="Roboto Black"/>
                <a:ea typeface="Roboto Black"/>
                <a:cs typeface="Roboto Black"/>
                <a:sym typeface="Roboto Black"/>
              </a:rPr>
              <a:t>1. </a:t>
            </a:r>
            <a:r>
              <a:rPr lang="en-US" sz="4800" dirty="0">
                <a:solidFill>
                  <a:schemeClr val="lt1"/>
                </a:solidFill>
                <a:latin typeface="Roboto Black"/>
                <a:ea typeface="Roboto Black"/>
                <a:cs typeface="Roboto Black"/>
                <a:sym typeface="Roboto Black"/>
              </a:rPr>
              <a:t>Usage Funnels with Warby Parker</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77975" y="-101003"/>
            <a:ext cx="8654325"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a:solidFill>
                  <a:srgbClr val="295269"/>
                </a:solidFill>
                <a:latin typeface="Roboto"/>
                <a:ea typeface="Roboto"/>
                <a:cs typeface="Roboto"/>
                <a:sym typeface="Roboto"/>
              </a:rPr>
              <a:t>1.1 </a:t>
            </a:r>
            <a:r>
              <a:rPr lang="en-US" sz="2400" b="1" dirty="0">
                <a:solidFill>
                  <a:srgbClr val="295269"/>
                </a:solidFill>
                <a:latin typeface="Roboto"/>
                <a:ea typeface="Roboto"/>
                <a:cs typeface="Roboto"/>
                <a:sym typeface="Roboto"/>
              </a:rPr>
              <a:t>Quiz Funnel:</a:t>
            </a:r>
            <a:endParaRPr sz="2400" b="1" dirty="0">
              <a:solidFill>
                <a:srgbClr val="295269"/>
              </a:solidFill>
              <a:latin typeface="Roboto"/>
              <a:ea typeface="Roboto"/>
              <a:cs typeface="Roboto"/>
              <a:sym typeface="Roboto"/>
            </a:endParaRPr>
          </a:p>
        </p:txBody>
      </p:sp>
      <p:sp>
        <p:nvSpPr>
          <p:cNvPr id="316" name="Shape 316"/>
          <p:cNvSpPr txBox="1"/>
          <p:nvPr/>
        </p:nvSpPr>
        <p:spPr>
          <a:xfrm>
            <a:off x="215539" y="753530"/>
            <a:ext cx="4894627" cy="303107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US" dirty="0">
                <a:latin typeface="Roboto"/>
                <a:ea typeface="Roboto"/>
                <a:cs typeface="Roboto"/>
                <a:sym typeface="Roboto"/>
              </a:rPr>
              <a:t>To help users find their perfect frame, Warby Parker has a Style Quiz that has the following questions:</a:t>
            </a:r>
          </a:p>
          <a:p>
            <a:pPr lvl="0">
              <a:lnSpc>
                <a:spcPct val="115000"/>
              </a:lnSpc>
              <a:buClr>
                <a:schemeClr val="dk1"/>
              </a:buClr>
              <a:buSzPts val="1100"/>
            </a:pPr>
            <a:endParaRPr lang="en-US" dirty="0">
              <a:latin typeface="Roboto"/>
              <a:ea typeface="Roboto"/>
              <a:cs typeface="Roboto"/>
              <a:sym typeface="Roboto"/>
            </a:endParaRPr>
          </a:p>
          <a:p>
            <a:pPr lvl="0">
              <a:lnSpc>
                <a:spcPct val="115000"/>
              </a:lnSpc>
              <a:buClr>
                <a:schemeClr val="dk1"/>
              </a:buClr>
              <a:buSzPts val="1100"/>
            </a:pPr>
            <a:r>
              <a:rPr lang="en-US" dirty="0">
                <a:latin typeface="Roboto"/>
                <a:ea typeface="Roboto"/>
                <a:cs typeface="Roboto"/>
                <a:sym typeface="Roboto"/>
              </a:rPr>
              <a:t>"What are you looking for?"</a:t>
            </a:r>
          </a:p>
          <a:p>
            <a:pPr lvl="0">
              <a:lnSpc>
                <a:spcPct val="115000"/>
              </a:lnSpc>
              <a:buClr>
                <a:schemeClr val="dk1"/>
              </a:buClr>
              <a:buSzPts val="1100"/>
            </a:pPr>
            <a:r>
              <a:rPr lang="en-US" dirty="0">
                <a:latin typeface="Roboto"/>
                <a:ea typeface="Roboto"/>
                <a:cs typeface="Roboto"/>
                <a:sym typeface="Roboto"/>
              </a:rPr>
              <a:t>"What's your fit?"</a:t>
            </a:r>
          </a:p>
          <a:p>
            <a:pPr lvl="0">
              <a:lnSpc>
                <a:spcPct val="115000"/>
              </a:lnSpc>
              <a:buClr>
                <a:schemeClr val="dk1"/>
              </a:buClr>
              <a:buSzPts val="1100"/>
            </a:pPr>
            <a:r>
              <a:rPr lang="en-US" dirty="0">
                <a:latin typeface="Roboto"/>
                <a:ea typeface="Roboto"/>
                <a:cs typeface="Roboto"/>
                <a:sym typeface="Roboto"/>
              </a:rPr>
              <a:t>"Which shapes do you like?"</a:t>
            </a:r>
          </a:p>
          <a:p>
            <a:pPr lvl="0">
              <a:lnSpc>
                <a:spcPct val="115000"/>
              </a:lnSpc>
              <a:buClr>
                <a:schemeClr val="dk1"/>
              </a:buClr>
              <a:buSzPts val="1100"/>
            </a:pPr>
            <a:r>
              <a:rPr lang="en-US" dirty="0">
                <a:latin typeface="Roboto"/>
                <a:ea typeface="Roboto"/>
                <a:cs typeface="Roboto"/>
                <a:sym typeface="Roboto"/>
              </a:rPr>
              <a:t>"Which colors do you like?"</a:t>
            </a:r>
          </a:p>
          <a:p>
            <a:pPr lvl="0">
              <a:lnSpc>
                <a:spcPct val="115000"/>
              </a:lnSpc>
              <a:buClr>
                <a:schemeClr val="dk1"/>
              </a:buClr>
              <a:buSzPts val="1100"/>
            </a:pPr>
            <a:r>
              <a:rPr lang="en-US" dirty="0">
                <a:latin typeface="Roboto"/>
                <a:ea typeface="Roboto"/>
                <a:cs typeface="Roboto"/>
                <a:sym typeface="Roboto"/>
              </a:rPr>
              <a:t>"When was your last eye exam?“</a:t>
            </a:r>
          </a:p>
          <a:p>
            <a:pPr lvl="0">
              <a:lnSpc>
                <a:spcPct val="115000"/>
              </a:lnSpc>
              <a:buClr>
                <a:schemeClr val="dk1"/>
              </a:buClr>
              <a:buSzPts val="1100"/>
            </a:pPr>
            <a:endParaRPr lang="en-US" dirty="0">
              <a:latin typeface="Roboto"/>
              <a:ea typeface="Roboto"/>
              <a:cs typeface="Roboto"/>
              <a:sym typeface="Roboto"/>
            </a:endParaRPr>
          </a:p>
          <a:p>
            <a:pPr lvl="0">
              <a:lnSpc>
                <a:spcPct val="115000"/>
              </a:lnSpc>
              <a:buClr>
                <a:schemeClr val="dk1"/>
              </a:buClr>
              <a:buSzPts val="1100"/>
            </a:pPr>
            <a:r>
              <a:rPr lang="en-US" dirty="0">
                <a:latin typeface="Roboto"/>
                <a:ea typeface="Roboto"/>
                <a:cs typeface="Roboto"/>
                <a:sym typeface="Roboto"/>
              </a:rPr>
              <a:t>The users' responses are stored in a table called survey.</a:t>
            </a:r>
          </a:p>
          <a:p>
            <a:pPr lvl="0">
              <a:lnSpc>
                <a:spcPct val="115000"/>
              </a:lnSpc>
              <a:buClr>
                <a:schemeClr val="dk1"/>
              </a:buClr>
              <a:buSzPts val="1100"/>
            </a:pPr>
            <a:r>
              <a:rPr lang="en-US" dirty="0">
                <a:latin typeface="Roboto"/>
                <a:ea typeface="Roboto"/>
                <a:cs typeface="Roboto"/>
                <a:sym typeface="Roboto"/>
              </a:rPr>
              <a:t>Select all columns from the first 10 rows. What columns does the table have ?</a:t>
            </a:r>
            <a:endParaRPr dirty="0">
              <a:latin typeface="Roboto"/>
              <a:ea typeface="Roboto"/>
              <a:cs typeface="Roboto"/>
              <a:sym typeface="Roboto"/>
            </a:endParaRPr>
          </a:p>
        </p:txBody>
      </p:sp>
      <p:sp>
        <p:nvSpPr>
          <p:cNvPr id="5" name="Shape 323">
            <a:extLst>
              <a:ext uri="{FF2B5EF4-FFF2-40B4-BE49-F238E27FC236}">
                <a16:creationId xmlns:a16="http://schemas.microsoft.com/office/drawing/2014/main" id="{ACB997C3-5CD6-45E8-B286-DF8326A2C0F3}"/>
              </a:ext>
            </a:extLst>
          </p:cNvPr>
          <p:cNvSpPr txBox="1"/>
          <p:nvPr/>
        </p:nvSpPr>
        <p:spPr>
          <a:xfrm>
            <a:off x="5110166" y="753530"/>
            <a:ext cx="3743167" cy="3031070"/>
          </a:xfrm>
          <a:prstGeom prst="rect">
            <a:avLst/>
          </a:prstGeom>
          <a:solidFill>
            <a:srgbClr val="D9D9D9"/>
          </a:solidFill>
          <a:ln>
            <a:noFill/>
          </a:ln>
        </p:spPr>
        <p:txBody>
          <a:bodyPr spcFirstLastPara="1" wrap="square" lIns="91425" tIns="91425" rIns="91425" bIns="91425" anchor="t" anchorCtr="0">
            <a:noAutofit/>
          </a:bodyPr>
          <a:lstStyle/>
          <a:p>
            <a:pPr lvl="0"/>
            <a:r>
              <a:rPr lang="en-US" sz="1100" dirty="0">
                <a:latin typeface="Courier New"/>
                <a:ea typeface="Courier New"/>
                <a:cs typeface="Courier New"/>
                <a:sym typeface="Courier New"/>
              </a:rPr>
              <a:t>SELECT *</a:t>
            </a:r>
          </a:p>
          <a:p>
            <a:pPr lvl="0"/>
            <a:r>
              <a:rPr lang="en-US" sz="1100" dirty="0">
                <a:latin typeface="Courier New"/>
                <a:ea typeface="Courier New"/>
                <a:cs typeface="Courier New"/>
                <a:sym typeface="Courier New"/>
              </a:rPr>
              <a:t>FROM survey</a:t>
            </a:r>
          </a:p>
          <a:p>
            <a:pPr lvl="0"/>
            <a:r>
              <a:rPr lang="en-US" sz="1100" dirty="0">
                <a:latin typeface="Courier New"/>
                <a:ea typeface="Courier New"/>
                <a:cs typeface="Courier New"/>
                <a:sym typeface="Courier New"/>
              </a:rPr>
              <a:t>LIMIT 10;</a:t>
            </a:r>
            <a:endParaRPr sz="1100" dirty="0">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211667" y="-101003"/>
            <a:ext cx="8654325" cy="837600"/>
          </a:xfrm>
          <a:prstGeom prst="rect">
            <a:avLst/>
          </a:prstGeom>
          <a:noFill/>
          <a:ln>
            <a:noFill/>
          </a:ln>
        </p:spPr>
        <p:txBody>
          <a:bodyPr spcFirstLastPara="1" wrap="square" lIns="91425" tIns="91425" rIns="91425" bIns="91425" anchor="b" anchorCtr="0">
            <a:noAutofit/>
          </a:bodyPr>
          <a:lstStyle/>
          <a:p>
            <a:pPr marL="0" lvl="0" indent="0" rtl="0">
              <a:spcBef>
                <a:spcPts val="0"/>
              </a:spcBef>
              <a:spcAft>
                <a:spcPts val="0"/>
              </a:spcAft>
              <a:buNone/>
            </a:pPr>
            <a:r>
              <a:rPr lang="en" sz="2400" b="1" dirty="0">
                <a:solidFill>
                  <a:srgbClr val="295269"/>
                </a:solidFill>
                <a:latin typeface="Roboto"/>
                <a:ea typeface="Roboto"/>
                <a:cs typeface="Roboto"/>
                <a:sym typeface="Roboto"/>
              </a:rPr>
              <a:t>1.2 </a:t>
            </a:r>
            <a:r>
              <a:rPr lang="en-US" sz="2400" b="1" dirty="0">
                <a:solidFill>
                  <a:srgbClr val="295269"/>
                </a:solidFill>
                <a:latin typeface="Roboto"/>
                <a:ea typeface="Roboto"/>
                <a:cs typeface="Roboto"/>
                <a:sym typeface="Roboto"/>
              </a:rPr>
              <a:t>Quiz Funnel: Column Data</a:t>
            </a:r>
            <a:endParaRPr sz="2400" b="1" dirty="0">
              <a:solidFill>
                <a:srgbClr val="295269"/>
              </a:solidFill>
              <a:latin typeface="Roboto"/>
              <a:ea typeface="Roboto"/>
              <a:cs typeface="Roboto"/>
              <a:sym typeface="Roboto"/>
            </a:endParaRPr>
          </a:p>
        </p:txBody>
      </p:sp>
      <p:graphicFrame>
        <p:nvGraphicFramePr>
          <p:cNvPr id="317" name="Shape 317"/>
          <p:cNvGraphicFramePr/>
          <p:nvPr>
            <p:extLst>
              <p:ext uri="{D42A27DB-BD31-4B8C-83A1-F6EECF244321}">
                <p14:modId xmlns:p14="http://schemas.microsoft.com/office/powerpoint/2010/main" val="2557643697"/>
              </p:ext>
            </p:extLst>
          </p:nvPr>
        </p:nvGraphicFramePr>
        <p:xfrm>
          <a:off x="211667" y="736597"/>
          <a:ext cx="8716794" cy="3119355"/>
        </p:xfrm>
        <a:graphic>
          <a:graphicData uri="http://schemas.openxmlformats.org/drawingml/2006/table">
            <a:tbl>
              <a:tblPr>
                <a:noFill/>
                <a:tableStyleId>{8628B589-4659-4227-9C68-565DD4A46BFE}</a:tableStyleId>
              </a:tblPr>
              <a:tblGrid>
                <a:gridCol w="2542602">
                  <a:extLst>
                    <a:ext uri="{9D8B030D-6E8A-4147-A177-3AD203B41FA5}">
                      <a16:colId xmlns:a16="http://schemas.microsoft.com/office/drawing/2014/main" val="20000"/>
                    </a:ext>
                  </a:extLst>
                </a:gridCol>
                <a:gridCol w="3087096">
                  <a:extLst>
                    <a:ext uri="{9D8B030D-6E8A-4147-A177-3AD203B41FA5}">
                      <a16:colId xmlns:a16="http://schemas.microsoft.com/office/drawing/2014/main" val="20001"/>
                    </a:ext>
                  </a:extLst>
                </a:gridCol>
                <a:gridCol w="3087096">
                  <a:extLst>
                    <a:ext uri="{9D8B030D-6E8A-4147-A177-3AD203B41FA5}">
                      <a16:colId xmlns:a16="http://schemas.microsoft.com/office/drawing/2014/main" val="20002"/>
                    </a:ext>
                  </a:extLst>
                </a:gridCol>
              </a:tblGrid>
              <a:tr h="0">
                <a:tc>
                  <a:txBody>
                    <a:bodyPr/>
                    <a:lstStyle/>
                    <a:p>
                      <a:pPr marL="0" lvl="0" indent="0" rtl="0">
                        <a:spcBef>
                          <a:spcPts val="0"/>
                        </a:spcBef>
                        <a:spcAft>
                          <a:spcPts val="0"/>
                        </a:spcAft>
                        <a:buNone/>
                      </a:pPr>
                      <a:r>
                        <a:rPr lang="en-US" sz="1000" b="1" dirty="0">
                          <a:solidFill>
                            <a:srgbClr val="FFFFFF"/>
                          </a:solidFill>
                        </a:rPr>
                        <a:t>Questions</a:t>
                      </a:r>
                      <a:endParaRPr sz="1000" b="1" dirty="0">
                        <a:solidFill>
                          <a:srgbClr val="FFFFFF"/>
                        </a:solidFill>
                      </a:endParaRPr>
                    </a:p>
                  </a:txBody>
                  <a:tcPr marL="91425" marR="91425" marT="91425" marB="91425">
                    <a:solidFill>
                      <a:srgbClr val="476274"/>
                    </a:solidFill>
                  </a:tcPr>
                </a:tc>
                <a:tc>
                  <a:txBody>
                    <a:bodyPr/>
                    <a:lstStyle/>
                    <a:p>
                      <a:pPr marL="0" lvl="0" indent="0" rtl="0">
                        <a:spcBef>
                          <a:spcPts val="0"/>
                        </a:spcBef>
                        <a:spcAft>
                          <a:spcPts val="0"/>
                        </a:spcAft>
                        <a:buNone/>
                      </a:pPr>
                      <a:r>
                        <a:rPr lang="en-US" sz="1000" b="1" dirty="0" err="1">
                          <a:solidFill>
                            <a:srgbClr val="FFFFFF"/>
                          </a:solidFill>
                        </a:rPr>
                        <a:t>User_id</a:t>
                      </a:r>
                      <a:endParaRPr sz="1000" b="1" dirty="0">
                        <a:solidFill>
                          <a:srgbClr val="FFFFFF"/>
                        </a:solidFill>
                      </a:endParaRPr>
                    </a:p>
                  </a:txBody>
                  <a:tcPr marL="91425" marR="91425" marT="91425" marB="91425">
                    <a:solidFill>
                      <a:srgbClr val="204056">
                        <a:alpha val="82490"/>
                      </a:srgbClr>
                    </a:solidFill>
                  </a:tcPr>
                </a:tc>
                <a:tc>
                  <a:txBody>
                    <a:bodyPr/>
                    <a:lstStyle/>
                    <a:p>
                      <a:pPr marL="0" lvl="0" indent="0" rtl="0">
                        <a:spcBef>
                          <a:spcPts val="0"/>
                        </a:spcBef>
                        <a:spcAft>
                          <a:spcPts val="0"/>
                        </a:spcAft>
                        <a:buNone/>
                      </a:pPr>
                      <a:r>
                        <a:rPr lang="en-US" sz="1000" b="1" dirty="0">
                          <a:solidFill>
                            <a:srgbClr val="FFFFFF"/>
                          </a:solidFill>
                        </a:rPr>
                        <a:t>Response</a:t>
                      </a:r>
                      <a:endParaRPr sz="1000" b="1" dirty="0">
                        <a:solidFill>
                          <a:srgbClr val="FFFFFF"/>
                        </a:solidFill>
                      </a:endParaRPr>
                    </a:p>
                  </a:txBody>
                  <a:tcPr marL="91425" marR="91425" marT="91425" marB="91425">
                    <a:solidFill>
                      <a:srgbClr val="204056">
                        <a:alpha val="82490"/>
                      </a:srgbClr>
                    </a:solidFill>
                  </a:tcPr>
                </a:tc>
                <a:extLst>
                  <a:ext uri="{0D108BD9-81ED-4DB2-BD59-A6C34878D82A}">
                    <a16:rowId xmlns:a16="http://schemas.microsoft.com/office/drawing/2014/main" val="10000"/>
                  </a:ext>
                </a:extLst>
              </a:tr>
              <a:tr h="278865">
                <a:tc>
                  <a:txBody>
                    <a:bodyPr/>
                    <a:lstStyle/>
                    <a:p>
                      <a:pPr algn="ctr"/>
                      <a:r>
                        <a:rPr lang="en-US" sz="1200" baseline="0" dirty="0">
                          <a:solidFill>
                            <a:srgbClr val="525252"/>
                          </a:solidFill>
                          <a:effectLst/>
                        </a:rPr>
                        <a:t>1. What are you looking for?</a:t>
                      </a:r>
                    </a:p>
                  </a:txBody>
                  <a:tcPr anchor="ctr"/>
                </a:tc>
                <a:tc>
                  <a:txBody>
                    <a:bodyPr/>
                    <a:lstStyle/>
                    <a:p>
                      <a:pPr algn="ctr"/>
                      <a:r>
                        <a:rPr lang="en-US" sz="1200" baseline="0">
                          <a:solidFill>
                            <a:srgbClr val="525252"/>
                          </a:solidFill>
                          <a:effectLst/>
                        </a:rPr>
                        <a:t>005e7f99-d48c-4fce-b605-10506c85aaf7</a:t>
                      </a:r>
                    </a:p>
                  </a:txBody>
                  <a:tcPr anchor="ctr"/>
                </a:tc>
                <a:tc>
                  <a:txBody>
                    <a:bodyPr/>
                    <a:lstStyle/>
                    <a:p>
                      <a:pPr algn="ctr"/>
                      <a:r>
                        <a:rPr lang="en-US" sz="1200" baseline="0">
                          <a:solidFill>
                            <a:srgbClr val="525252"/>
                          </a:solidFill>
                          <a:effectLst/>
                        </a:rPr>
                        <a:t>Women's Styles</a:t>
                      </a:r>
                    </a:p>
                  </a:txBody>
                  <a:tcPr anchor="ctr"/>
                </a:tc>
                <a:extLst>
                  <a:ext uri="{0D108BD9-81ED-4DB2-BD59-A6C34878D82A}">
                    <a16:rowId xmlns:a16="http://schemas.microsoft.com/office/drawing/2014/main" val="10001"/>
                  </a:ext>
                </a:extLst>
              </a:tr>
              <a:tr h="278865">
                <a:tc>
                  <a:txBody>
                    <a:bodyPr/>
                    <a:lstStyle/>
                    <a:p>
                      <a:pPr algn="ctr"/>
                      <a:r>
                        <a:rPr lang="en-US" sz="1200" baseline="0" dirty="0">
                          <a:solidFill>
                            <a:srgbClr val="525252"/>
                          </a:solidFill>
                          <a:effectLst/>
                        </a:rPr>
                        <a:t>2. What's your fit?</a:t>
                      </a:r>
                    </a:p>
                  </a:txBody>
                  <a:tcPr anchor="ctr"/>
                </a:tc>
                <a:tc>
                  <a:txBody>
                    <a:bodyPr/>
                    <a:lstStyle/>
                    <a:p>
                      <a:pPr algn="ctr"/>
                      <a:r>
                        <a:rPr lang="en-US" sz="1200" baseline="0">
                          <a:solidFill>
                            <a:srgbClr val="525252"/>
                          </a:solidFill>
                          <a:effectLst/>
                        </a:rPr>
                        <a:t>005e7f99-d48c-4fce-b605-10506c85aaf7</a:t>
                      </a:r>
                    </a:p>
                  </a:txBody>
                  <a:tcPr anchor="ctr"/>
                </a:tc>
                <a:tc>
                  <a:txBody>
                    <a:bodyPr/>
                    <a:lstStyle/>
                    <a:p>
                      <a:pPr algn="ctr"/>
                      <a:r>
                        <a:rPr lang="en-US" sz="1200" baseline="0">
                          <a:solidFill>
                            <a:srgbClr val="525252"/>
                          </a:solidFill>
                          <a:effectLst/>
                        </a:rPr>
                        <a:t>Medium</a:t>
                      </a:r>
                    </a:p>
                  </a:txBody>
                  <a:tcPr anchor="ctr"/>
                </a:tc>
                <a:extLst>
                  <a:ext uri="{0D108BD9-81ED-4DB2-BD59-A6C34878D82A}">
                    <a16:rowId xmlns:a16="http://schemas.microsoft.com/office/drawing/2014/main" val="10002"/>
                  </a:ext>
                </a:extLst>
              </a:tr>
              <a:tr h="117466">
                <a:tc>
                  <a:txBody>
                    <a:bodyPr/>
                    <a:lstStyle/>
                    <a:p>
                      <a:pPr algn="ctr"/>
                      <a:r>
                        <a:rPr lang="en-US" sz="1200" baseline="0">
                          <a:solidFill>
                            <a:srgbClr val="525252"/>
                          </a:solidFill>
                          <a:effectLst/>
                        </a:rPr>
                        <a:t>3. Which shapes do you like?</a:t>
                      </a:r>
                    </a:p>
                  </a:txBody>
                  <a:tcPr anchor="ctr"/>
                </a:tc>
                <a:tc>
                  <a:txBody>
                    <a:bodyPr/>
                    <a:lstStyle/>
                    <a:p>
                      <a:pPr algn="ctr"/>
                      <a:r>
                        <a:rPr lang="en-US" sz="1200" baseline="0">
                          <a:solidFill>
                            <a:srgbClr val="525252"/>
                          </a:solidFill>
                          <a:effectLst/>
                        </a:rPr>
                        <a:t>00a556ed-f13e-4c67-8704-27e3573684cd</a:t>
                      </a:r>
                    </a:p>
                  </a:txBody>
                  <a:tcPr anchor="ctr"/>
                </a:tc>
                <a:tc>
                  <a:txBody>
                    <a:bodyPr/>
                    <a:lstStyle/>
                    <a:p>
                      <a:pPr algn="ctr"/>
                      <a:r>
                        <a:rPr lang="en-US" sz="1200" baseline="0">
                          <a:solidFill>
                            <a:srgbClr val="525252"/>
                          </a:solidFill>
                          <a:effectLst/>
                        </a:rPr>
                        <a:t>Round</a:t>
                      </a:r>
                    </a:p>
                  </a:txBody>
                  <a:tcPr anchor="ctr"/>
                </a:tc>
                <a:extLst>
                  <a:ext uri="{0D108BD9-81ED-4DB2-BD59-A6C34878D82A}">
                    <a16:rowId xmlns:a16="http://schemas.microsoft.com/office/drawing/2014/main" val="10003"/>
                  </a:ext>
                </a:extLst>
              </a:tr>
              <a:tr h="278865">
                <a:tc>
                  <a:txBody>
                    <a:bodyPr/>
                    <a:lstStyle/>
                    <a:p>
                      <a:pPr algn="ctr"/>
                      <a:r>
                        <a:rPr lang="en-US" sz="1200" baseline="0" dirty="0">
                          <a:solidFill>
                            <a:srgbClr val="525252"/>
                          </a:solidFill>
                          <a:effectLst/>
                        </a:rPr>
                        <a:t>4. Which colors do you like?</a:t>
                      </a:r>
                    </a:p>
                  </a:txBody>
                  <a:tcPr anchor="ctr"/>
                </a:tc>
                <a:tc>
                  <a:txBody>
                    <a:bodyPr/>
                    <a:lstStyle/>
                    <a:p>
                      <a:pPr algn="ctr"/>
                      <a:r>
                        <a:rPr lang="en-US" sz="1200" baseline="0">
                          <a:solidFill>
                            <a:srgbClr val="525252"/>
                          </a:solidFill>
                          <a:effectLst/>
                        </a:rPr>
                        <a:t>00a556ed-f13e-4c67-8704-27e3573684cd</a:t>
                      </a:r>
                    </a:p>
                  </a:txBody>
                  <a:tcPr anchor="ctr"/>
                </a:tc>
                <a:tc>
                  <a:txBody>
                    <a:bodyPr/>
                    <a:lstStyle/>
                    <a:p>
                      <a:pPr algn="ctr"/>
                      <a:r>
                        <a:rPr lang="en-US" sz="1200" baseline="0">
                          <a:solidFill>
                            <a:srgbClr val="525252"/>
                          </a:solidFill>
                          <a:effectLst/>
                        </a:rPr>
                        <a:t>Two-Tone</a:t>
                      </a:r>
                    </a:p>
                  </a:txBody>
                  <a:tcPr anchor="ctr"/>
                </a:tc>
                <a:extLst>
                  <a:ext uri="{0D108BD9-81ED-4DB2-BD59-A6C34878D82A}">
                    <a16:rowId xmlns:a16="http://schemas.microsoft.com/office/drawing/2014/main" val="10004"/>
                  </a:ext>
                </a:extLst>
              </a:tr>
              <a:tr h="278865">
                <a:tc>
                  <a:txBody>
                    <a:bodyPr/>
                    <a:lstStyle/>
                    <a:p>
                      <a:pPr algn="ctr"/>
                      <a:r>
                        <a:rPr lang="en-US" sz="1200" baseline="0">
                          <a:solidFill>
                            <a:srgbClr val="525252"/>
                          </a:solidFill>
                          <a:effectLst/>
                        </a:rPr>
                        <a:t>1. What are you looking for?</a:t>
                      </a:r>
                    </a:p>
                  </a:txBody>
                  <a:tcPr anchor="ctr"/>
                </a:tc>
                <a:tc>
                  <a:txBody>
                    <a:bodyPr/>
                    <a:lstStyle/>
                    <a:p>
                      <a:pPr algn="ctr"/>
                      <a:r>
                        <a:rPr lang="en-US" sz="1200" baseline="0">
                          <a:solidFill>
                            <a:srgbClr val="525252"/>
                          </a:solidFill>
                          <a:effectLst/>
                        </a:rPr>
                        <a:t>00a556ed-f13e-4c67-8704-27e3573684cd</a:t>
                      </a:r>
                    </a:p>
                  </a:txBody>
                  <a:tcPr anchor="ctr"/>
                </a:tc>
                <a:tc>
                  <a:txBody>
                    <a:bodyPr/>
                    <a:lstStyle/>
                    <a:p>
                      <a:pPr algn="ctr"/>
                      <a:r>
                        <a:rPr lang="en-US" sz="1200" baseline="0">
                          <a:solidFill>
                            <a:srgbClr val="525252"/>
                          </a:solidFill>
                          <a:effectLst/>
                        </a:rPr>
                        <a:t>I'm not sure. Let's skip it.</a:t>
                      </a:r>
                    </a:p>
                  </a:txBody>
                  <a:tcPr anchor="ctr"/>
                </a:tc>
                <a:extLst>
                  <a:ext uri="{0D108BD9-81ED-4DB2-BD59-A6C34878D82A}">
                    <a16:rowId xmlns:a16="http://schemas.microsoft.com/office/drawing/2014/main" val="3214984331"/>
                  </a:ext>
                </a:extLst>
              </a:tr>
              <a:tr h="278865">
                <a:tc>
                  <a:txBody>
                    <a:bodyPr/>
                    <a:lstStyle/>
                    <a:p>
                      <a:pPr algn="ctr"/>
                      <a:r>
                        <a:rPr lang="en-US" sz="1200" baseline="0">
                          <a:solidFill>
                            <a:srgbClr val="525252"/>
                          </a:solidFill>
                          <a:effectLst/>
                        </a:rPr>
                        <a:t>2. What's your fit?</a:t>
                      </a:r>
                    </a:p>
                  </a:txBody>
                  <a:tcPr anchor="ctr"/>
                </a:tc>
                <a:tc>
                  <a:txBody>
                    <a:bodyPr/>
                    <a:lstStyle/>
                    <a:p>
                      <a:pPr algn="ctr"/>
                      <a:r>
                        <a:rPr lang="en-US" sz="1200" baseline="0">
                          <a:solidFill>
                            <a:srgbClr val="525252"/>
                          </a:solidFill>
                          <a:effectLst/>
                        </a:rPr>
                        <a:t>00a556ed-f13e-4c67-8704-27e3573684cd</a:t>
                      </a:r>
                    </a:p>
                  </a:txBody>
                  <a:tcPr anchor="ctr"/>
                </a:tc>
                <a:tc>
                  <a:txBody>
                    <a:bodyPr/>
                    <a:lstStyle/>
                    <a:p>
                      <a:pPr algn="ctr"/>
                      <a:r>
                        <a:rPr lang="en-US" sz="1200" baseline="0" dirty="0">
                          <a:solidFill>
                            <a:srgbClr val="525252"/>
                          </a:solidFill>
                          <a:effectLst/>
                        </a:rPr>
                        <a:t>Narrow</a:t>
                      </a:r>
                    </a:p>
                  </a:txBody>
                  <a:tcPr anchor="ctr"/>
                </a:tc>
                <a:extLst>
                  <a:ext uri="{0D108BD9-81ED-4DB2-BD59-A6C34878D82A}">
                    <a16:rowId xmlns:a16="http://schemas.microsoft.com/office/drawing/2014/main" val="3388145341"/>
                  </a:ext>
                </a:extLst>
              </a:tr>
              <a:tr h="278865">
                <a:tc>
                  <a:txBody>
                    <a:bodyPr/>
                    <a:lstStyle/>
                    <a:p>
                      <a:pPr algn="ctr"/>
                      <a:r>
                        <a:rPr lang="en-US" sz="1200" baseline="0">
                          <a:solidFill>
                            <a:srgbClr val="525252"/>
                          </a:solidFill>
                          <a:effectLst/>
                        </a:rPr>
                        <a:t>5. When was your last eye exam?</a:t>
                      </a:r>
                    </a:p>
                  </a:txBody>
                  <a:tcPr anchor="ctr"/>
                </a:tc>
                <a:tc>
                  <a:txBody>
                    <a:bodyPr/>
                    <a:lstStyle/>
                    <a:p>
                      <a:pPr algn="ctr"/>
                      <a:r>
                        <a:rPr lang="en-US" sz="1200" baseline="0">
                          <a:solidFill>
                            <a:srgbClr val="525252"/>
                          </a:solidFill>
                          <a:effectLst/>
                        </a:rPr>
                        <a:t>00a556ed-f13e-4c67-8704-27e3573684cd</a:t>
                      </a:r>
                    </a:p>
                  </a:txBody>
                  <a:tcPr anchor="ctr"/>
                </a:tc>
                <a:tc>
                  <a:txBody>
                    <a:bodyPr/>
                    <a:lstStyle/>
                    <a:p>
                      <a:pPr algn="ctr"/>
                      <a:r>
                        <a:rPr lang="en-US" sz="1200" baseline="0">
                          <a:solidFill>
                            <a:srgbClr val="525252"/>
                          </a:solidFill>
                          <a:effectLst/>
                        </a:rPr>
                        <a:t>&lt;1 Year</a:t>
                      </a:r>
                    </a:p>
                  </a:txBody>
                  <a:tcPr anchor="ctr"/>
                </a:tc>
                <a:extLst>
                  <a:ext uri="{0D108BD9-81ED-4DB2-BD59-A6C34878D82A}">
                    <a16:rowId xmlns:a16="http://schemas.microsoft.com/office/drawing/2014/main" val="1780807450"/>
                  </a:ext>
                </a:extLst>
              </a:tr>
              <a:tr h="278865">
                <a:tc>
                  <a:txBody>
                    <a:bodyPr/>
                    <a:lstStyle/>
                    <a:p>
                      <a:pPr algn="ctr"/>
                      <a:r>
                        <a:rPr lang="en-US" sz="1200" baseline="0">
                          <a:solidFill>
                            <a:srgbClr val="525252"/>
                          </a:solidFill>
                          <a:effectLst/>
                        </a:rPr>
                        <a:t>3. Which shapes do you like?</a:t>
                      </a:r>
                    </a:p>
                  </a:txBody>
                  <a:tcPr anchor="ctr"/>
                </a:tc>
                <a:tc>
                  <a:txBody>
                    <a:bodyPr/>
                    <a:lstStyle/>
                    <a:p>
                      <a:pPr algn="ctr"/>
                      <a:r>
                        <a:rPr lang="en-US" sz="1200" baseline="0" dirty="0">
                          <a:solidFill>
                            <a:srgbClr val="525252"/>
                          </a:solidFill>
                          <a:effectLst/>
                        </a:rPr>
                        <a:t>00bf9d63-0999-43a3-9e5b-9c372e6890d2</a:t>
                      </a:r>
                    </a:p>
                  </a:txBody>
                  <a:tcPr anchor="ctr"/>
                </a:tc>
                <a:tc>
                  <a:txBody>
                    <a:bodyPr/>
                    <a:lstStyle/>
                    <a:p>
                      <a:pPr algn="ctr"/>
                      <a:r>
                        <a:rPr lang="en-US" sz="1200" baseline="0">
                          <a:solidFill>
                            <a:srgbClr val="525252"/>
                          </a:solidFill>
                          <a:effectLst/>
                        </a:rPr>
                        <a:t>Square</a:t>
                      </a:r>
                    </a:p>
                  </a:txBody>
                  <a:tcPr anchor="ctr"/>
                </a:tc>
                <a:extLst>
                  <a:ext uri="{0D108BD9-81ED-4DB2-BD59-A6C34878D82A}">
                    <a16:rowId xmlns:a16="http://schemas.microsoft.com/office/drawing/2014/main" val="4016628211"/>
                  </a:ext>
                </a:extLst>
              </a:tr>
              <a:tr h="278865">
                <a:tc>
                  <a:txBody>
                    <a:bodyPr/>
                    <a:lstStyle/>
                    <a:p>
                      <a:pPr algn="ctr"/>
                      <a:r>
                        <a:rPr lang="en-US" sz="1200" baseline="0">
                          <a:solidFill>
                            <a:srgbClr val="525252"/>
                          </a:solidFill>
                          <a:effectLst/>
                        </a:rPr>
                        <a:t>5. When was your last eye exam?</a:t>
                      </a:r>
                    </a:p>
                  </a:txBody>
                  <a:tcPr anchor="ctr"/>
                </a:tc>
                <a:tc>
                  <a:txBody>
                    <a:bodyPr/>
                    <a:lstStyle/>
                    <a:p>
                      <a:pPr algn="ctr"/>
                      <a:r>
                        <a:rPr lang="en-US" sz="1200" baseline="0" dirty="0">
                          <a:solidFill>
                            <a:srgbClr val="525252"/>
                          </a:solidFill>
                          <a:effectLst/>
                        </a:rPr>
                        <a:t>00bf9d63-0999-43a3-9e5b-9c372e6890d2</a:t>
                      </a:r>
                    </a:p>
                  </a:txBody>
                  <a:tcPr anchor="ctr"/>
                </a:tc>
                <a:tc>
                  <a:txBody>
                    <a:bodyPr/>
                    <a:lstStyle/>
                    <a:p>
                      <a:pPr algn="ctr"/>
                      <a:r>
                        <a:rPr lang="en-US" sz="1200" baseline="0" dirty="0">
                          <a:solidFill>
                            <a:srgbClr val="525252"/>
                          </a:solidFill>
                          <a:effectLst/>
                        </a:rPr>
                        <a:t>&lt;1 Year</a:t>
                      </a:r>
                    </a:p>
                  </a:txBody>
                  <a:tcPr anchor="ctr"/>
                </a:tc>
                <a:extLst>
                  <a:ext uri="{0D108BD9-81ED-4DB2-BD59-A6C34878D82A}">
                    <a16:rowId xmlns:a16="http://schemas.microsoft.com/office/drawing/2014/main" val="1938171138"/>
                  </a:ext>
                </a:extLst>
              </a:tr>
              <a:tr h="278865">
                <a:tc>
                  <a:txBody>
                    <a:bodyPr/>
                    <a:lstStyle/>
                    <a:p>
                      <a:pPr algn="ctr"/>
                      <a:r>
                        <a:rPr lang="en-US" sz="1200" baseline="0">
                          <a:solidFill>
                            <a:srgbClr val="525252"/>
                          </a:solidFill>
                          <a:effectLst/>
                        </a:rPr>
                        <a:t>2. What's your fit?</a:t>
                      </a:r>
                    </a:p>
                  </a:txBody>
                  <a:tcPr anchor="ctr"/>
                </a:tc>
                <a:tc>
                  <a:txBody>
                    <a:bodyPr/>
                    <a:lstStyle/>
                    <a:p>
                      <a:pPr algn="ctr"/>
                      <a:r>
                        <a:rPr lang="en-US" sz="1200" baseline="0">
                          <a:solidFill>
                            <a:srgbClr val="525252"/>
                          </a:solidFill>
                          <a:effectLst/>
                        </a:rPr>
                        <a:t>00bf9d63-0999-43a3-9e5b-9c372e6890d2</a:t>
                      </a:r>
                    </a:p>
                  </a:txBody>
                  <a:tcPr anchor="ctr"/>
                </a:tc>
                <a:tc>
                  <a:txBody>
                    <a:bodyPr/>
                    <a:lstStyle/>
                    <a:p>
                      <a:pPr algn="ctr"/>
                      <a:r>
                        <a:rPr lang="en-US" sz="1200" baseline="0" dirty="0">
                          <a:solidFill>
                            <a:srgbClr val="525252"/>
                          </a:solidFill>
                          <a:effectLst/>
                        </a:rPr>
                        <a:t>Medium</a:t>
                      </a:r>
                    </a:p>
                  </a:txBody>
                  <a:tcPr anchor="ctr"/>
                </a:tc>
                <a:extLst>
                  <a:ext uri="{0D108BD9-81ED-4DB2-BD59-A6C34878D82A}">
                    <a16:rowId xmlns:a16="http://schemas.microsoft.com/office/drawing/2014/main" val="3412086137"/>
                  </a:ext>
                </a:extLst>
              </a:tr>
            </a:tbl>
          </a:graphicData>
        </a:graphic>
      </p:graphicFrame>
    </p:spTree>
    <p:extLst>
      <p:ext uri="{BB962C8B-B14F-4D97-AF65-F5344CB8AC3E}">
        <p14:creationId xmlns:p14="http://schemas.microsoft.com/office/powerpoint/2010/main" val="1268474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73608" y="279400"/>
            <a:ext cx="8654325" cy="474130"/>
          </a:xfrm>
          <a:prstGeom prst="rect">
            <a:avLst/>
          </a:prstGeom>
          <a:noFill/>
          <a:ln>
            <a:noFill/>
          </a:ln>
        </p:spPr>
        <p:txBody>
          <a:bodyPr spcFirstLastPara="1" wrap="square" lIns="91425" tIns="91425" rIns="91425" bIns="91425" anchor="b" anchorCtr="0">
            <a:noAutofit/>
          </a:bodyPr>
          <a:lstStyle/>
          <a:p>
            <a:pPr lvl="0"/>
            <a:r>
              <a:rPr lang="en" sz="2400" b="1" dirty="0">
                <a:solidFill>
                  <a:srgbClr val="295269"/>
                </a:solidFill>
                <a:latin typeface="Roboto"/>
                <a:ea typeface="Roboto"/>
                <a:cs typeface="Roboto"/>
                <a:sym typeface="Roboto"/>
              </a:rPr>
              <a:t>2.1 </a:t>
            </a:r>
            <a:r>
              <a:rPr lang="en-US" sz="2400" b="1" dirty="0">
                <a:solidFill>
                  <a:srgbClr val="295269"/>
                </a:solidFill>
                <a:latin typeface="Roboto"/>
                <a:ea typeface="Roboto"/>
                <a:cs typeface="Roboto"/>
                <a:sym typeface="Roboto"/>
              </a:rPr>
              <a:t>Number of responses :</a:t>
            </a:r>
          </a:p>
        </p:txBody>
      </p:sp>
      <p:sp>
        <p:nvSpPr>
          <p:cNvPr id="316" name="Shape 316"/>
          <p:cNvSpPr txBox="1"/>
          <p:nvPr/>
        </p:nvSpPr>
        <p:spPr>
          <a:xfrm>
            <a:off x="220133" y="753530"/>
            <a:ext cx="4890033" cy="1818220"/>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US" dirty="0">
                <a:latin typeface="Roboto"/>
                <a:ea typeface="Roboto"/>
                <a:cs typeface="Roboto"/>
                <a:sym typeface="Roboto"/>
              </a:rPr>
              <a:t>Users will "give up" at different points in the survey. Let's analyze how many users move from Question 1 to Question 2, etc.</a:t>
            </a:r>
          </a:p>
          <a:p>
            <a:pPr lvl="0">
              <a:lnSpc>
                <a:spcPct val="115000"/>
              </a:lnSpc>
              <a:buClr>
                <a:schemeClr val="dk1"/>
              </a:buClr>
              <a:buSzPts val="1100"/>
            </a:pPr>
            <a:endParaRPr lang="en-US" dirty="0">
              <a:latin typeface="Roboto"/>
              <a:ea typeface="Roboto"/>
              <a:cs typeface="Roboto"/>
              <a:sym typeface="Roboto"/>
            </a:endParaRPr>
          </a:p>
          <a:p>
            <a:pPr lvl="0">
              <a:lnSpc>
                <a:spcPct val="115000"/>
              </a:lnSpc>
              <a:buClr>
                <a:schemeClr val="dk1"/>
              </a:buClr>
              <a:buSzPts val="1100"/>
            </a:pPr>
            <a:r>
              <a:rPr lang="en-US" dirty="0">
                <a:latin typeface="Roboto"/>
                <a:ea typeface="Roboto"/>
                <a:cs typeface="Roboto"/>
                <a:sym typeface="Roboto"/>
              </a:rPr>
              <a:t>Create a quiz funnel using the GROUP BY command.</a:t>
            </a:r>
          </a:p>
          <a:p>
            <a:pPr lvl="0">
              <a:lnSpc>
                <a:spcPct val="115000"/>
              </a:lnSpc>
              <a:buClr>
                <a:schemeClr val="dk1"/>
              </a:buClr>
              <a:buSzPts val="1100"/>
            </a:pPr>
            <a:endParaRPr lang="en-US" dirty="0">
              <a:latin typeface="Roboto"/>
              <a:ea typeface="Roboto"/>
              <a:cs typeface="Roboto"/>
              <a:sym typeface="Roboto"/>
            </a:endParaRPr>
          </a:p>
          <a:p>
            <a:pPr lvl="0">
              <a:lnSpc>
                <a:spcPct val="115000"/>
              </a:lnSpc>
              <a:buClr>
                <a:schemeClr val="dk1"/>
              </a:buClr>
              <a:buSzPts val="1100"/>
            </a:pPr>
            <a:r>
              <a:rPr lang="en-US" dirty="0">
                <a:latin typeface="Roboto"/>
                <a:ea typeface="Roboto"/>
                <a:cs typeface="Roboto"/>
                <a:sym typeface="Roboto"/>
              </a:rPr>
              <a:t>What is the number of responses for each question?</a:t>
            </a:r>
            <a:endParaRPr dirty="0">
              <a:latin typeface="Roboto"/>
              <a:ea typeface="Roboto"/>
              <a:cs typeface="Roboto"/>
              <a:sym typeface="Roboto"/>
            </a:endParaRPr>
          </a:p>
        </p:txBody>
      </p:sp>
      <p:sp>
        <p:nvSpPr>
          <p:cNvPr id="5" name="Shape 323">
            <a:extLst>
              <a:ext uri="{FF2B5EF4-FFF2-40B4-BE49-F238E27FC236}">
                <a16:creationId xmlns:a16="http://schemas.microsoft.com/office/drawing/2014/main" id="{ACB997C3-5CD6-45E8-B286-DF8326A2C0F3}"/>
              </a:ext>
            </a:extLst>
          </p:cNvPr>
          <p:cNvSpPr txBox="1"/>
          <p:nvPr/>
        </p:nvSpPr>
        <p:spPr>
          <a:xfrm>
            <a:off x="5110166" y="753530"/>
            <a:ext cx="3743167" cy="1818220"/>
          </a:xfrm>
          <a:prstGeom prst="rect">
            <a:avLst/>
          </a:prstGeom>
          <a:solidFill>
            <a:srgbClr val="D9D9D9"/>
          </a:solidFill>
          <a:ln>
            <a:noFill/>
          </a:ln>
        </p:spPr>
        <p:txBody>
          <a:bodyPr spcFirstLastPara="1" wrap="square" lIns="91425" tIns="91425" rIns="91425" bIns="91425" anchor="t" anchorCtr="0">
            <a:noAutofit/>
          </a:bodyPr>
          <a:lstStyle/>
          <a:p>
            <a:pPr lvl="0"/>
            <a:r>
              <a:rPr lang="en-US" sz="1100" dirty="0">
                <a:latin typeface="Courier New"/>
                <a:ea typeface="Courier New"/>
                <a:cs typeface="Courier New"/>
                <a:sym typeface="Courier New"/>
              </a:rPr>
              <a:t>SELECT question,</a:t>
            </a:r>
          </a:p>
          <a:p>
            <a:pPr lvl="0"/>
            <a:r>
              <a:rPr lang="en-US" sz="1100" dirty="0">
                <a:latin typeface="Courier New"/>
                <a:ea typeface="Courier New"/>
                <a:cs typeface="Courier New"/>
                <a:sym typeface="Courier New"/>
              </a:rPr>
              <a:t>   COUNT(DISTINCT </a:t>
            </a:r>
            <a:r>
              <a:rPr lang="en-US" sz="1100" dirty="0" err="1">
                <a:latin typeface="Courier New"/>
                <a:ea typeface="Courier New"/>
                <a:cs typeface="Courier New"/>
                <a:sym typeface="Courier New"/>
              </a:rPr>
              <a:t>user_id</a:t>
            </a:r>
            <a:r>
              <a:rPr lang="en-US" sz="1100" dirty="0">
                <a:latin typeface="Courier New"/>
                <a:ea typeface="Courier New"/>
                <a:cs typeface="Courier New"/>
                <a:sym typeface="Courier New"/>
              </a:rPr>
              <a:t>)</a:t>
            </a:r>
          </a:p>
          <a:p>
            <a:pPr lvl="0"/>
            <a:r>
              <a:rPr lang="en-US" sz="1100" dirty="0">
                <a:latin typeface="Courier New"/>
                <a:ea typeface="Courier New"/>
                <a:cs typeface="Courier New"/>
                <a:sym typeface="Courier New"/>
              </a:rPr>
              <a:t>FROM survey</a:t>
            </a:r>
          </a:p>
          <a:p>
            <a:pPr lvl="0"/>
            <a:r>
              <a:rPr lang="en-US" sz="1100" dirty="0">
                <a:latin typeface="Courier New"/>
                <a:ea typeface="Courier New"/>
                <a:cs typeface="Courier New"/>
                <a:sym typeface="Courier New"/>
              </a:rPr>
              <a:t>GROUP BY question;</a:t>
            </a:r>
            <a:endParaRPr sz="1100" dirty="0">
              <a:latin typeface="Courier New"/>
              <a:ea typeface="Courier New"/>
              <a:cs typeface="Courier New"/>
              <a:sym typeface="Courier New"/>
            </a:endParaRPr>
          </a:p>
        </p:txBody>
      </p:sp>
      <p:graphicFrame>
        <p:nvGraphicFramePr>
          <p:cNvPr id="4" name="Table 3">
            <a:extLst>
              <a:ext uri="{FF2B5EF4-FFF2-40B4-BE49-F238E27FC236}">
                <a16:creationId xmlns:a16="http://schemas.microsoft.com/office/drawing/2014/main" id="{1CB009BB-5642-476E-9A82-742A4E3BCAE5}"/>
              </a:ext>
            </a:extLst>
          </p:cNvPr>
          <p:cNvGraphicFramePr>
            <a:graphicFrameLocks noGrp="1"/>
          </p:cNvGraphicFramePr>
          <p:nvPr>
            <p:extLst>
              <p:ext uri="{D42A27DB-BD31-4B8C-83A1-F6EECF244321}">
                <p14:modId xmlns:p14="http://schemas.microsoft.com/office/powerpoint/2010/main" val="1063580537"/>
              </p:ext>
            </p:extLst>
          </p:nvPr>
        </p:nvGraphicFramePr>
        <p:xfrm>
          <a:off x="220133" y="2749550"/>
          <a:ext cx="8633200" cy="2225040"/>
        </p:xfrm>
        <a:graphic>
          <a:graphicData uri="http://schemas.openxmlformats.org/drawingml/2006/table">
            <a:tbl>
              <a:tblPr firstRow="1" bandRow="1">
                <a:tableStyleId>{8628B589-4659-4227-9C68-565DD4A46BFE}</a:tableStyleId>
              </a:tblPr>
              <a:tblGrid>
                <a:gridCol w="4316600">
                  <a:extLst>
                    <a:ext uri="{9D8B030D-6E8A-4147-A177-3AD203B41FA5}">
                      <a16:colId xmlns:a16="http://schemas.microsoft.com/office/drawing/2014/main" val="2763040276"/>
                    </a:ext>
                  </a:extLst>
                </a:gridCol>
                <a:gridCol w="4316600">
                  <a:extLst>
                    <a:ext uri="{9D8B030D-6E8A-4147-A177-3AD203B41FA5}">
                      <a16:colId xmlns:a16="http://schemas.microsoft.com/office/drawing/2014/main" val="933782344"/>
                    </a:ext>
                  </a:extLst>
                </a:gridCol>
              </a:tblGrid>
              <a:tr h="370840">
                <a:tc>
                  <a:txBody>
                    <a:bodyPr/>
                    <a:lstStyle/>
                    <a:p>
                      <a:pPr algn="ctr"/>
                      <a:r>
                        <a:rPr lang="en-US" dirty="0">
                          <a:solidFill>
                            <a:schemeClr val="bg1"/>
                          </a:solidFill>
                          <a:effectLst/>
                        </a:rPr>
                        <a:t>Question</a:t>
                      </a:r>
                    </a:p>
                  </a:txBody>
                  <a:tcPr anchor="ctr">
                    <a:solidFill>
                      <a:srgbClr val="476274"/>
                    </a:solidFill>
                  </a:tcPr>
                </a:tc>
                <a:tc>
                  <a:txBody>
                    <a:bodyPr/>
                    <a:lstStyle/>
                    <a:p>
                      <a:pPr algn="ctr"/>
                      <a:r>
                        <a:rPr lang="en-US" dirty="0">
                          <a:solidFill>
                            <a:schemeClr val="bg1"/>
                          </a:solidFill>
                          <a:effectLst/>
                        </a:rPr>
                        <a:t>COUNT(DISTINCT </a:t>
                      </a:r>
                      <a:r>
                        <a:rPr lang="en-US" dirty="0" err="1">
                          <a:solidFill>
                            <a:schemeClr val="bg1"/>
                          </a:solidFill>
                          <a:effectLst/>
                        </a:rPr>
                        <a:t>user_id</a:t>
                      </a:r>
                      <a:r>
                        <a:rPr lang="en-US" dirty="0">
                          <a:solidFill>
                            <a:schemeClr val="bg1"/>
                          </a:solidFill>
                          <a:effectLst/>
                        </a:rPr>
                        <a:t>)</a:t>
                      </a:r>
                    </a:p>
                  </a:txBody>
                  <a:tcPr anchor="ctr">
                    <a:solidFill>
                      <a:srgbClr val="476274"/>
                    </a:solidFill>
                  </a:tcPr>
                </a:tc>
                <a:extLst>
                  <a:ext uri="{0D108BD9-81ED-4DB2-BD59-A6C34878D82A}">
                    <a16:rowId xmlns:a16="http://schemas.microsoft.com/office/drawing/2014/main" val="2712988325"/>
                  </a:ext>
                </a:extLst>
              </a:tr>
              <a:tr h="370840">
                <a:tc>
                  <a:txBody>
                    <a:bodyPr/>
                    <a:lstStyle/>
                    <a:p>
                      <a:pPr algn="ctr"/>
                      <a:r>
                        <a:rPr lang="en-US">
                          <a:solidFill>
                            <a:srgbClr val="525252"/>
                          </a:solidFill>
                          <a:effectLst/>
                        </a:rPr>
                        <a:t>1. What are you looking for?</a:t>
                      </a:r>
                    </a:p>
                  </a:txBody>
                  <a:tcPr anchor="ctr"/>
                </a:tc>
                <a:tc>
                  <a:txBody>
                    <a:bodyPr/>
                    <a:lstStyle/>
                    <a:p>
                      <a:pPr algn="ctr"/>
                      <a:r>
                        <a:rPr lang="en-US">
                          <a:solidFill>
                            <a:srgbClr val="525252"/>
                          </a:solidFill>
                          <a:effectLst/>
                        </a:rPr>
                        <a:t>500</a:t>
                      </a:r>
                    </a:p>
                  </a:txBody>
                  <a:tcPr anchor="ctr"/>
                </a:tc>
                <a:extLst>
                  <a:ext uri="{0D108BD9-81ED-4DB2-BD59-A6C34878D82A}">
                    <a16:rowId xmlns:a16="http://schemas.microsoft.com/office/drawing/2014/main" val="2004375485"/>
                  </a:ext>
                </a:extLst>
              </a:tr>
              <a:tr h="370840">
                <a:tc>
                  <a:txBody>
                    <a:bodyPr/>
                    <a:lstStyle/>
                    <a:p>
                      <a:pPr algn="ctr"/>
                      <a:r>
                        <a:rPr lang="en-US">
                          <a:solidFill>
                            <a:srgbClr val="525252"/>
                          </a:solidFill>
                          <a:effectLst/>
                        </a:rPr>
                        <a:t>2. What's your fit?</a:t>
                      </a:r>
                    </a:p>
                  </a:txBody>
                  <a:tcPr anchor="ctr"/>
                </a:tc>
                <a:tc>
                  <a:txBody>
                    <a:bodyPr/>
                    <a:lstStyle/>
                    <a:p>
                      <a:pPr algn="ctr"/>
                      <a:r>
                        <a:rPr lang="en-US">
                          <a:solidFill>
                            <a:srgbClr val="525252"/>
                          </a:solidFill>
                          <a:effectLst/>
                        </a:rPr>
                        <a:t>475</a:t>
                      </a:r>
                    </a:p>
                  </a:txBody>
                  <a:tcPr anchor="ctr"/>
                </a:tc>
                <a:extLst>
                  <a:ext uri="{0D108BD9-81ED-4DB2-BD59-A6C34878D82A}">
                    <a16:rowId xmlns:a16="http://schemas.microsoft.com/office/drawing/2014/main" val="4086102752"/>
                  </a:ext>
                </a:extLst>
              </a:tr>
              <a:tr h="370840">
                <a:tc>
                  <a:txBody>
                    <a:bodyPr/>
                    <a:lstStyle/>
                    <a:p>
                      <a:pPr algn="ctr"/>
                      <a:r>
                        <a:rPr lang="en-US">
                          <a:solidFill>
                            <a:srgbClr val="525252"/>
                          </a:solidFill>
                          <a:effectLst/>
                        </a:rPr>
                        <a:t>3. Which shapes do you like?</a:t>
                      </a:r>
                    </a:p>
                  </a:txBody>
                  <a:tcPr anchor="ctr"/>
                </a:tc>
                <a:tc>
                  <a:txBody>
                    <a:bodyPr/>
                    <a:lstStyle/>
                    <a:p>
                      <a:pPr algn="ctr"/>
                      <a:r>
                        <a:rPr lang="en-US">
                          <a:solidFill>
                            <a:srgbClr val="525252"/>
                          </a:solidFill>
                          <a:effectLst/>
                        </a:rPr>
                        <a:t>380</a:t>
                      </a:r>
                    </a:p>
                  </a:txBody>
                  <a:tcPr anchor="ctr"/>
                </a:tc>
                <a:extLst>
                  <a:ext uri="{0D108BD9-81ED-4DB2-BD59-A6C34878D82A}">
                    <a16:rowId xmlns:a16="http://schemas.microsoft.com/office/drawing/2014/main" val="3840245784"/>
                  </a:ext>
                </a:extLst>
              </a:tr>
              <a:tr h="370840">
                <a:tc>
                  <a:txBody>
                    <a:bodyPr/>
                    <a:lstStyle/>
                    <a:p>
                      <a:pPr algn="ctr"/>
                      <a:r>
                        <a:rPr lang="en-US">
                          <a:solidFill>
                            <a:srgbClr val="525252"/>
                          </a:solidFill>
                          <a:effectLst/>
                        </a:rPr>
                        <a:t>4. Which colors do you like?</a:t>
                      </a:r>
                    </a:p>
                  </a:txBody>
                  <a:tcPr anchor="ctr"/>
                </a:tc>
                <a:tc>
                  <a:txBody>
                    <a:bodyPr/>
                    <a:lstStyle/>
                    <a:p>
                      <a:pPr algn="ctr"/>
                      <a:r>
                        <a:rPr lang="en-US">
                          <a:solidFill>
                            <a:srgbClr val="525252"/>
                          </a:solidFill>
                          <a:effectLst/>
                        </a:rPr>
                        <a:t>361</a:t>
                      </a:r>
                    </a:p>
                  </a:txBody>
                  <a:tcPr anchor="ctr"/>
                </a:tc>
                <a:extLst>
                  <a:ext uri="{0D108BD9-81ED-4DB2-BD59-A6C34878D82A}">
                    <a16:rowId xmlns:a16="http://schemas.microsoft.com/office/drawing/2014/main" val="3139778165"/>
                  </a:ext>
                </a:extLst>
              </a:tr>
              <a:tr h="370840">
                <a:tc>
                  <a:txBody>
                    <a:bodyPr/>
                    <a:lstStyle/>
                    <a:p>
                      <a:pPr algn="ctr"/>
                      <a:r>
                        <a:rPr lang="en-US">
                          <a:solidFill>
                            <a:srgbClr val="525252"/>
                          </a:solidFill>
                          <a:effectLst/>
                        </a:rPr>
                        <a:t>5. When was your last eye exam?</a:t>
                      </a:r>
                    </a:p>
                  </a:txBody>
                  <a:tcPr anchor="ctr"/>
                </a:tc>
                <a:tc>
                  <a:txBody>
                    <a:bodyPr/>
                    <a:lstStyle/>
                    <a:p>
                      <a:pPr algn="ctr"/>
                      <a:r>
                        <a:rPr lang="en-US" dirty="0">
                          <a:solidFill>
                            <a:srgbClr val="525252"/>
                          </a:solidFill>
                          <a:effectLst/>
                        </a:rPr>
                        <a:t>270</a:t>
                      </a:r>
                    </a:p>
                  </a:txBody>
                  <a:tcPr anchor="ctr"/>
                </a:tc>
                <a:extLst>
                  <a:ext uri="{0D108BD9-81ED-4DB2-BD59-A6C34878D82A}">
                    <a16:rowId xmlns:a16="http://schemas.microsoft.com/office/drawing/2014/main" val="4282648165"/>
                  </a:ext>
                </a:extLst>
              </a:tr>
            </a:tbl>
          </a:graphicData>
        </a:graphic>
      </p:graphicFrame>
    </p:spTree>
    <p:extLst>
      <p:ext uri="{BB962C8B-B14F-4D97-AF65-F5344CB8AC3E}">
        <p14:creationId xmlns:p14="http://schemas.microsoft.com/office/powerpoint/2010/main" val="1674939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77975" y="595"/>
            <a:ext cx="8654325" cy="837600"/>
          </a:xfrm>
          <a:prstGeom prst="rect">
            <a:avLst/>
          </a:prstGeom>
          <a:noFill/>
          <a:ln>
            <a:noFill/>
          </a:ln>
        </p:spPr>
        <p:txBody>
          <a:bodyPr spcFirstLastPara="1" wrap="square" lIns="91425" tIns="91425" rIns="91425" bIns="91425" anchor="b" anchorCtr="0">
            <a:noAutofit/>
          </a:bodyPr>
          <a:lstStyle/>
          <a:p>
            <a:pPr lvl="0"/>
            <a:r>
              <a:rPr lang="en-US" sz="2400" b="1" dirty="0">
                <a:solidFill>
                  <a:srgbClr val="295269"/>
                </a:solidFill>
                <a:latin typeface="Roboto"/>
                <a:ea typeface="Roboto"/>
                <a:cs typeface="Roboto"/>
                <a:sym typeface="Roboto"/>
              </a:rPr>
              <a:t>3.1 User “give up” rate :</a:t>
            </a:r>
            <a:endParaRPr sz="2400" b="1" dirty="0">
              <a:solidFill>
                <a:srgbClr val="295269"/>
              </a:solidFill>
              <a:latin typeface="Roboto"/>
              <a:ea typeface="Roboto"/>
              <a:cs typeface="Roboto"/>
              <a:sym typeface="Roboto"/>
            </a:endParaRPr>
          </a:p>
        </p:txBody>
      </p:sp>
      <p:sp>
        <p:nvSpPr>
          <p:cNvPr id="316" name="Shape 316"/>
          <p:cNvSpPr txBox="1"/>
          <p:nvPr/>
        </p:nvSpPr>
        <p:spPr>
          <a:xfrm>
            <a:off x="177975" y="838195"/>
            <a:ext cx="8575688" cy="1835153"/>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marL="342900" lvl="0" indent="-342900">
              <a:lnSpc>
                <a:spcPct val="115000"/>
              </a:lnSpc>
              <a:buClr>
                <a:schemeClr val="dk1"/>
              </a:buClr>
              <a:buSzPts val="1100"/>
              <a:buFont typeface="+mj-lt"/>
              <a:buAutoNum type="arabicPeriod"/>
            </a:pPr>
            <a:r>
              <a:rPr lang="en-US" dirty="0">
                <a:latin typeface="Roboto"/>
                <a:ea typeface="Roboto"/>
                <a:cs typeface="Roboto"/>
                <a:sym typeface="Roboto"/>
              </a:rPr>
              <a:t>Which question(s) of the quiz have a lower completion rates?</a:t>
            </a:r>
          </a:p>
          <a:p>
            <a:pPr marL="342900" indent="-342900">
              <a:lnSpc>
                <a:spcPct val="115000"/>
              </a:lnSpc>
              <a:buClr>
                <a:schemeClr val="dk1"/>
              </a:buClr>
              <a:buSzPts val="1100"/>
              <a:buFont typeface="+mj-lt"/>
              <a:buAutoNum type="arabicPeriod"/>
            </a:pPr>
            <a:r>
              <a:rPr lang="en-US" dirty="0">
                <a:latin typeface="Roboto"/>
                <a:ea typeface="Roboto"/>
                <a:cs typeface="Roboto"/>
                <a:sym typeface="Roboto"/>
              </a:rPr>
              <a:t>What do you think is the reason?</a:t>
            </a:r>
          </a:p>
          <a:p>
            <a:pPr lvl="0">
              <a:lnSpc>
                <a:spcPct val="115000"/>
              </a:lnSpc>
              <a:buClr>
                <a:schemeClr val="dk1"/>
              </a:buClr>
              <a:buSzPts val="1100"/>
            </a:pPr>
            <a:r>
              <a:rPr lang="en-US" dirty="0">
                <a:latin typeface="Roboto"/>
                <a:ea typeface="Roboto"/>
                <a:cs typeface="Roboto"/>
                <a:sym typeface="Roboto"/>
              </a:rPr>
              <a:t>Answer:</a:t>
            </a:r>
          </a:p>
          <a:p>
            <a:pPr marL="342900" lvl="0" indent="-342900">
              <a:lnSpc>
                <a:spcPct val="115000"/>
              </a:lnSpc>
              <a:buClr>
                <a:schemeClr val="dk1"/>
              </a:buClr>
              <a:buSzPts val="1100"/>
              <a:buAutoNum type="arabicPeriod"/>
            </a:pPr>
            <a:r>
              <a:rPr lang="en-US" dirty="0">
                <a:latin typeface="Roboto"/>
                <a:ea typeface="Roboto"/>
                <a:cs typeface="Roboto"/>
                <a:sym typeface="Roboto"/>
              </a:rPr>
              <a:t>The last questions that appear last tend to have lower completion rates.</a:t>
            </a:r>
          </a:p>
          <a:p>
            <a:pPr marL="342900" lvl="0" indent="-342900">
              <a:lnSpc>
                <a:spcPct val="115000"/>
              </a:lnSpc>
              <a:buClr>
                <a:schemeClr val="dk1"/>
              </a:buClr>
              <a:buSzPts val="1100"/>
              <a:buAutoNum type="arabicPeriod"/>
            </a:pPr>
            <a:r>
              <a:rPr lang="en-US" dirty="0">
                <a:latin typeface="Roboto"/>
                <a:ea typeface="Roboto"/>
                <a:cs typeface="Roboto"/>
                <a:sym typeface="Roboto"/>
              </a:rPr>
              <a:t>I think there may be two possible reasons. One being that the user may have lost interest after the first question, because there is nothing left to entice them into proceeding with the quiz. The second being the confusion caused by the wording of the questions.</a:t>
            </a:r>
          </a:p>
        </p:txBody>
      </p:sp>
      <p:graphicFrame>
        <p:nvGraphicFramePr>
          <p:cNvPr id="10" name="Table 9">
            <a:extLst>
              <a:ext uri="{FF2B5EF4-FFF2-40B4-BE49-F238E27FC236}">
                <a16:creationId xmlns:a16="http://schemas.microsoft.com/office/drawing/2014/main" id="{CDE353DD-BFD7-430E-A6F6-7A2919D61AE1}"/>
              </a:ext>
            </a:extLst>
          </p:cNvPr>
          <p:cNvGraphicFramePr>
            <a:graphicFrameLocks noGrp="1"/>
          </p:cNvGraphicFramePr>
          <p:nvPr>
            <p:extLst>
              <p:ext uri="{D42A27DB-BD31-4B8C-83A1-F6EECF244321}">
                <p14:modId xmlns:p14="http://schemas.microsoft.com/office/powerpoint/2010/main" val="847065287"/>
              </p:ext>
            </p:extLst>
          </p:nvPr>
        </p:nvGraphicFramePr>
        <p:xfrm>
          <a:off x="177975" y="2726267"/>
          <a:ext cx="8585025" cy="1835152"/>
        </p:xfrm>
        <a:graphic>
          <a:graphicData uri="http://schemas.openxmlformats.org/drawingml/2006/table">
            <a:tbl>
              <a:tblPr firstRow="1" bandRow="1">
                <a:tableStyleId>{8628B589-4659-4227-9C68-565DD4A46BFE}</a:tableStyleId>
              </a:tblPr>
              <a:tblGrid>
                <a:gridCol w="2826622">
                  <a:extLst>
                    <a:ext uri="{9D8B030D-6E8A-4147-A177-3AD203B41FA5}">
                      <a16:colId xmlns:a16="http://schemas.microsoft.com/office/drawing/2014/main" val="337054519"/>
                    </a:ext>
                  </a:extLst>
                </a:gridCol>
                <a:gridCol w="5758403">
                  <a:extLst>
                    <a:ext uri="{9D8B030D-6E8A-4147-A177-3AD203B41FA5}">
                      <a16:colId xmlns:a16="http://schemas.microsoft.com/office/drawing/2014/main" val="3480154316"/>
                    </a:ext>
                  </a:extLst>
                </a:gridCol>
              </a:tblGrid>
              <a:tr h="437487">
                <a:tc>
                  <a:txBody>
                    <a:bodyPr/>
                    <a:lstStyle/>
                    <a:p>
                      <a:pPr rtl="0" fontAlgn="b">
                        <a:spcBef>
                          <a:spcPts val="0"/>
                        </a:spcBef>
                        <a:spcAft>
                          <a:spcPts val="0"/>
                        </a:spcAft>
                      </a:pPr>
                      <a:r>
                        <a:rPr lang="en-US" sz="1400" b="1" i="0" u="none" strike="noStrike" dirty="0">
                          <a:solidFill>
                            <a:schemeClr val="bg1"/>
                          </a:solidFill>
                          <a:effectLst/>
                          <a:latin typeface="Roboto" panose="020B0604020202020204" charset="0"/>
                          <a:ea typeface="Roboto" panose="020B0604020202020204" charset="0"/>
                        </a:rPr>
                        <a:t>Question Number</a:t>
                      </a:r>
                      <a:endParaRPr lang="en-US" sz="1400" dirty="0">
                        <a:solidFill>
                          <a:schemeClr val="bg1"/>
                        </a:solidFill>
                        <a:effectLst/>
                        <a:latin typeface="Roboto" panose="020B0604020202020204" charset="0"/>
                        <a:ea typeface="Roboto" panose="020B0604020202020204" charset="0"/>
                      </a:endParaRPr>
                    </a:p>
                  </a:txBody>
                  <a:tcPr marL="25400" marR="25400" marT="25400" marB="25400" anchor="b">
                    <a:solidFill>
                      <a:srgbClr val="476274"/>
                    </a:solidFill>
                  </a:tcPr>
                </a:tc>
                <a:tc>
                  <a:txBody>
                    <a:bodyPr/>
                    <a:lstStyle/>
                    <a:p>
                      <a:pPr rtl="0" fontAlgn="b">
                        <a:spcBef>
                          <a:spcPts val="0"/>
                        </a:spcBef>
                        <a:spcAft>
                          <a:spcPts val="0"/>
                        </a:spcAft>
                      </a:pPr>
                      <a:r>
                        <a:rPr lang="en-US" sz="1400" b="1" i="0" u="none" strike="noStrike" dirty="0">
                          <a:solidFill>
                            <a:schemeClr val="bg1"/>
                          </a:solidFill>
                          <a:effectLst/>
                          <a:latin typeface="Arial" panose="020B0604020202020204" pitchFamily="34" charset="0"/>
                        </a:rPr>
                        <a:t>Percent Completing this Question</a:t>
                      </a:r>
                      <a:endParaRPr lang="en-US" sz="1400" dirty="0">
                        <a:solidFill>
                          <a:schemeClr val="bg1"/>
                        </a:solidFill>
                        <a:effectLst/>
                      </a:endParaRPr>
                    </a:p>
                  </a:txBody>
                  <a:tcPr marT="25400" marB="25400" anchor="b">
                    <a:solidFill>
                      <a:srgbClr val="476274"/>
                    </a:solidFill>
                  </a:tcPr>
                </a:tc>
                <a:extLst>
                  <a:ext uri="{0D108BD9-81ED-4DB2-BD59-A6C34878D82A}">
                    <a16:rowId xmlns:a16="http://schemas.microsoft.com/office/drawing/2014/main" val="2593607648"/>
                  </a:ext>
                </a:extLst>
              </a:tr>
              <a:tr h="279533">
                <a:tc>
                  <a:txBody>
                    <a:bodyPr/>
                    <a:lstStyle/>
                    <a:p>
                      <a:pPr algn="r" rtl="0" fontAlgn="b">
                        <a:spcBef>
                          <a:spcPts val="0"/>
                        </a:spcBef>
                        <a:spcAft>
                          <a:spcPts val="0"/>
                        </a:spcAft>
                      </a:pPr>
                      <a:r>
                        <a:rPr lang="en-US" sz="1000" b="0" i="0" u="none" strike="noStrike">
                          <a:solidFill>
                            <a:srgbClr val="000000"/>
                          </a:solidFill>
                          <a:effectLst/>
                          <a:latin typeface="Arial" panose="020B0604020202020204" pitchFamily="34" charset="0"/>
                        </a:rPr>
                        <a:t>1</a:t>
                      </a:r>
                      <a:endParaRPr lang="en-US">
                        <a:effectLst/>
                      </a:endParaRPr>
                    </a:p>
                  </a:txBody>
                  <a:tcPr marL="25400" marR="25400" marT="25400" marB="25400" anchor="b"/>
                </a:tc>
                <a:tc>
                  <a:txBody>
                    <a:bodyPr/>
                    <a:lstStyle/>
                    <a:p>
                      <a:pPr algn="r" rtl="0" fontAlgn="b">
                        <a:spcBef>
                          <a:spcPts val="0"/>
                        </a:spcBef>
                        <a:spcAft>
                          <a:spcPts val="0"/>
                        </a:spcAft>
                      </a:pPr>
                      <a:r>
                        <a:rPr lang="en-US" sz="1000" b="0" i="0" u="none" strike="noStrike">
                          <a:solidFill>
                            <a:srgbClr val="000000"/>
                          </a:solidFill>
                          <a:effectLst/>
                          <a:latin typeface="Arial" panose="020B0604020202020204" pitchFamily="34" charset="0"/>
                        </a:rPr>
                        <a:t>100%</a:t>
                      </a:r>
                      <a:endParaRPr lang="en-US">
                        <a:effectLst/>
                      </a:endParaRPr>
                    </a:p>
                  </a:txBody>
                  <a:tcPr marL="25400" marR="25400" marT="25400" marB="25400" anchor="b"/>
                </a:tc>
                <a:extLst>
                  <a:ext uri="{0D108BD9-81ED-4DB2-BD59-A6C34878D82A}">
                    <a16:rowId xmlns:a16="http://schemas.microsoft.com/office/drawing/2014/main" val="2031363888"/>
                  </a:ext>
                </a:extLst>
              </a:tr>
              <a:tr h="279533">
                <a:tc>
                  <a:txBody>
                    <a:bodyPr/>
                    <a:lstStyle/>
                    <a:p>
                      <a:pPr algn="r" rtl="0" fontAlgn="b">
                        <a:spcBef>
                          <a:spcPts val="0"/>
                        </a:spcBef>
                        <a:spcAft>
                          <a:spcPts val="0"/>
                        </a:spcAft>
                      </a:pPr>
                      <a:r>
                        <a:rPr lang="en-US" sz="1000" b="0" i="0" u="none" strike="noStrike">
                          <a:solidFill>
                            <a:srgbClr val="000000"/>
                          </a:solidFill>
                          <a:effectLst/>
                          <a:latin typeface="Arial" panose="020B0604020202020204" pitchFamily="34" charset="0"/>
                        </a:rPr>
                        <a:t>2</a:t>
                      </a:r>
                      <a:endParaRPr lang="en-US">
                        <a:effectLst/>
                      </a:endParaRPr>
                    </a:p>
                  </a:txBody>
                  <a:tcPr marL="25400" marR="25400" marT="25400" marB="25400" anchor="b"/>
                </a:tc>
                <a:tc>
                  <a:txBody>
                    <a:bodyPr/>
                    <a:lstStyle/>
                    <a:p>
                      <a:pPr algn="r" rtl="0" fontAlgn="b">
                        <a:spcBef>
                          <a:spcPts val="0"/>
                        </a:spcBef>
                        <a:spcAft>
                          <a:spcPts val="0"/>
                        </a:spcAft>
                      </a:pPr>
                      <a:r>
                        <a:rPr lang="en-US" sz="1000" b="0" i="0" u="none" strike="noStrike" dirty="0">
                          <a:solidFill>
                            <a:srgbClr val="000000"/>
                          </a:solidFill>
                          <a:effectLst/>
                          <a:latin typeface="Arial" panose="020B0604020202020204" pitchFamily="34" charset="0"/>
                        </a:rPr>
                        <a:t>95%</a:t>
                      </a:r>
                      <a:endParaRPr lang="en-US" dirty="0">
                        <a:effectLst/>
                      </a:endParaRPr>
                    </a:p>
                  </a:txBody>
                  <a:tcPr marL="25400" marR="25400" marT="25400" marB="25400" anchor="b"/>
                </a:tc>
                <a:extLst>
                  <a:ext uri="{0D108BD9-81ED-4DB2-BD59-A6C34878D82A}">
                    <a16:rowId xmlns:a16="http://schemas.microsoft.com/office/drawing/2014/main" val="430400377"/>
                  </a:ext>
                </a:extLst>
              </a:tr>
              <a:tr h="279533">
                <a:tc>
                  <a:txBody>
                    <a:bodyPr/>
                    <a:lstStyle/>
                    <a:p>
                      <a:pPr algn="r" rtl="0" fontAlgn="b">
                        <a:spcBef>
                          <a:spcPts val="0"/>
                        </a:spcBef>
                        <a:spcAft>
                          <a:spcPts val="0"/>
                        </a:spcAft>
                      </a:pPr>
                      <a:r>
                        <a:rPr lang="en-US" sz="1000" b="0" i="0" u="none" strike="noStrike">
                          <a:solidFill>
                            <a:srgbClr val="000000"/>
                          </a:solidFill>
                          <a:effectLst/>
                          <a:latin typeface="Arial" panose="020B0604020202020204" pitchFamily="34" charset="0"/>
                        </a:rPr>
                        <a:t>3</a:t>
                      </a:r>
                      <a:endParaRPr lang="en-US">
                        <a:effectLst/>
                      </a:endParaRPr>
                    </a:p>
                  </a:txBody>
                  <a:tcPr marL="25400" marR="25400" marT="25400" marB="25400" anchor="b"/>
                </a:tc>
                <a:tc>
                  <a:txBody>
                    <a:bodyPr/>
                    <a:lstStyle/>
                    <a:p>
                      <a:pPr algn="r" rtl="0" fontAlgn="b">
                        <a:spcBef>
                          <a:spcPts val="0"/>
                        </a:spcBef>
                        <a:spcAft>
                          <a:spcPts val="0"/>
                        </a:spcAft>
                      </a:pPr>
                      <a:r>
                        <a:rPr lang="en-US" sz="1000" b="0" i="0" u="none" strike="noStrike" dirty="0">
                          <a:solidFill>
                            <a:srgbClr val="000000"/>
                          </a:solidFill>
                          <a:effectLst/>
                          <a:latin typeface="Arial" panose="020B0604020202020204" pitchFamily="34" charset="0"/>
                        </a:rPr>
                        <a:t>76%</a:t>
                      </a:r>
                      <a:endParaRPr lang="en-US" dirty="0">
                        <a:effectLst/>
                      </a:endParaRPr>
                    </a:p>
                  </a:txBody>
                  <a:tcPr marL="25400" marR="25400" marT="25400" marB="25400" anchor="b"/>
                </a:tc>
                <a:extLst>
                  <a:ext uri="{0D108BD9-81ED-4DB2-BD59-A6C34878D82A}">
                    <a16:rowId xmlns:a16="http://schemas.microsoft.com/office/drawing/2014/main" val="2421321684"/>
                  </a:ext>
                </a:extLst>
              </a:tr>
              <a:tr h="279533">
                <a:tc>
                  <a:txBody>
                    <a:bodyPr/>
                    <a:lstStyle/>
                    <a:p>
                      <a:pPr algn="r" rtl="0" fontAlgn="b">
                        <a:spcBef>
                          <a:spcPts val="0"/>
                        </a:spcBef>
                        <a:spcAft>
                          <a:spcPts val="0"/>
                        </a:spcAft>
                      </a:pPr>
                      <a:r>
                        <a:rPr lang="en-US" sz="1000" b="0" i="0" u="none" strike="noStrike">
                          <a:solidFill>
                            <a:srgbClr val="000000"/>
                          </a:solidFill>
                          <a:effectLst/>
                          <a:latin typeface="Arial" panose="020B0604020202020204" pitchFamily="34" charset="0"/>
                        </a:rPr>
                        <a:t>4</a:t>
                      </a:r>
                      <a:endParaRPr lang="en-US">
                        <a:effectLst/>
                      </a:endParaRPr>
                    </a:p>
                  </a:txBody>
                  <a:tcPr marL="25400" marR="25400" marT="25400" marB="25400" anchor="b"/>
                </a:tc>
                <a:tc>
                  <a:txBody>
                    <a:bodyPr/>
                    <a:lstStyle/>
                    <a:p>
                      <a:pPr algn="r" rtl="0" fontAlgn="b">
                        <a:spcBef>
                          <a:spcPts val="0"/>
                        </a:spcBef>
                        <a:spcAft>
                          <a:spcPts val="0"/>
                        </a:spcAft>
                      </a:pPr>
                      <a:r>
                        <a:rPr lang="en-US" sz="1000" b="0" i="0" u="none" strike="noStrike">
                          <a:solidFill>
                            <a:srgbClr val="000000"/>
                          </a:solidFill>
                          <a:effectLst/>
                          <a:latin typeface="Arial" panose="020B0604020202020204" pitchFamily="34" charset="0"/>
                        </a:rPr>
                        <a:t>72.20%</a:t>
                      </a:r>
                      <a:endParaRPr lang="en-US">
                        <a:effectLst/>
                      </a:endParaRPr>
                    </a:p>
                  </a:txBody>
                  <a:tcPr marL="25400" marR="25400" marT="25400" marB="25400" anchor="b"/>
                </a:tc>
                <a:extLst>
                  <a:ext uri="{0D108BD9-81ED-4DB2-BD59-A6C34878D82A}">
                    <a16:rowId xmlns:a16="http://schemas.microsoft.com/office/drawing/2014/main" val="2687658988"/>
                  </a:ext>
                </a:extLst>
              </a:tr>
              <a:tr h="279533">
                <a:tc>
                  <a:txBody>
                    <a:bodyPr/>
                    <a:lstStyle/>
                    <a:p>
                      <a:pPr algn="r" rtl="0" fontAlgn="b">
                        <a:spcBef>
                          <a:spcPts val="0"/>
                        </a:spcBef>
                        <a:spcAft>
                          <a:spcPts val="0"/>
                        </a:spcAft>
                      </a:pPr>
                      <a:r>
                        <a:rPr lang="en-US" sz="1000" b="0" i="0" u="none" strike="noStrike">
                          <a:solidFill>
                            <a:srgbClr val="000000"/>
                          </a:solidFill>
                          <a:effectLst/>
                          <a:latin typeface="Arial" panose="020B0604020202020204" pitchFamily="34" charset="0"/>
                        </a:rPr>
                        <a:t>5</a:t>
                      </a:r>
                      <a:endParaRPr lang="en-US">
                        <a:effectLst/>
                      </a:endParaRPr>
                    </a:p>
                  </a:txBody>
                  <a:tcPr marL="25400" marR="25400" marT="25400" marB="25400" anchor="b"/>
                </a:tc>
                <a:tc>
                  <a:txBody>
                    <a:bodyPr/>
                    <a:lstStyle/>
                    <a:p>
                      <a:pPr algn="r" rtl="0" fontAlgn="b">
                        <a:spcBef>
                          <a:spcPts val="0"/>
                        </a:spcBef>
                        <a:spcAft>
                          <a:spcPts val="0"/>
                        </a:spcAft>
                      </a:pPr>
                      <a:r>
                        <a:rPr lang="en-US" sz="1000" b="0" i="0" u="none" strike="noStrike" dirty="0">
                          <a:solidFill>
                            <a:srgbClr val="000000"/>
                          </a:solidFill>
                          <a:effectLst/>
                          <a:latin typeface="Arial" panose="020B0604020202020204" pitchFamily="34" charset="0"/>
                        </a:rPr>
                        <a:t>54%</a:t>
                      </a:r>
                      <a:endParaRPr lang="en-US" dirty="0">
                        <a:effectLst/>
                      </a:endParaRPr>
                    </a:p>
                  </a:txBody>
                  <a:tcPr marL="25400" marR="25400" marT="25400" marB="25400" anchor="b"/>
                </a:tc>
                <a:extLst>
                  <a:ext uri="{0D108BD9-81ED-4DB2-BD59-A6C34878D82A}">
                    <a16:rowId xmlns:a16="http://schemas.microsoft.com/office/drawing/2014/main" val="2888599965"/>
                  </a:ext>
                </a:extLst>
              </a:tr>
            </a:tbl>
          </a:graphicData>
        </a:graphic>
      </p:graphicFrame>
    </p:spTree>
    <p:extLst>
      <p:ext uri="{BB962C8B-B14F-4D97-AF65-F5344CB8AC3E}">
        <p14:creationId xmlns:p14="http://schemas.microsoft.com/office/powerpoint/2010/main" val="89334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77975" y="-101003"/>
            <a:ext cx="8654325" cy="837600"/>
          </a:xfrm>
          <a:prstGeom prst="rect">
            <a:avLst/>
          </a:prstGeom>
          <a:noFill/>
          <a:ln>
            <a:noFill/>
          </a:ln>
        </p:spPr>
        <p:txBody>
          <a:bodyPr spcFirstLastPara="1" wrap="square" lIns="91425" tIns="91425" rIns="91425" bIns="91425" anchor="b" anchorCtr="0">
            <a:noAutofit/>
          </a:bodyPr>
          <a:lstStyle/>
          <a:p>
            <a:pPr lvl="0"/>
            <a:r>
              <a:rPr lang="en" sz="2400" b="1" dirty="0">
                <a:solidFill>
                  <a:srgbClr val="295269"/>
                </a:solidFill>
                <a:latin typeface="Roboto"/>
                <a:ea typeface="Roboto"/>
                <a:cs typeface="Roboto"/>
                <a:sym typeface="Roboto"/>
              </a:rPr>
              <a:t>4.1 </a:t>
            </a:r>
            <a:r>
              <a:rPr lang="en-US" sz="2400" b="1" dirty="0">
                <a:solidFill>
                  <a:srgbClr val="295269"/>
                </a:solidFill>
                <a:latin typeface="Roboto"/>
                <a:ea typeface="Roboto"/>
                <a:cs typeface="Roboto"/>
                <a:sym typeface="Roboto"/>
              </a:rPr>
              <a:t>Home Try-On and Purchase Funnel :</a:t>
            </a:r>
            <a:endParaRPr sz="2400" b="1" dirty="0">
              <a:solidFill>
                <a:srgbClr val="295269"/>
              </a:solidFill>
              <a:latin typeface="Roboto"/>
              <a:ea typeface="Roboto"/>
              <a:cs typeface="Roboto"/>
              <a:sym typeface="Roboto"/>
            </a:endParaRPr>
          </a:p>
        </p:txBody>
      </p:sp>
      <p:sp>
        <p:nvSpPr>
          <p:cNvPr id="316" name="Shape 316"/>
          <p:cNvSpPr txBox="1"/>
          <p:nvPr/>
        </p:nvSpPr>
        <p:spPr>
          <a:xfrm>
            <a:off x="215539" y="753530"/>
            <a:ext cx="4894627" cy="2125137"/>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US" dirty="0">
                <a:latin typeface="Roboto"/>
                <a:ea typeface="Roboto"/>
                <a:cs typeface="Roboto"/>
                <a:sym typeface="Roboto"/>
              </a:rPr>
              <a:t>The data will be distributed across three tables:</a:t>
            </a:r>
          </a:p>
          <a:p>
            <a:pPr lvl="0">
              <a:lnSpc>
                <a:spcPct val="115000"/>
              </a:lnSpc>
              <a:buClr>
                <a:schemeClr val="dk1"/>
              </a:buClr>
              <a:buSzPts val="1100"/>
            </a:pPr>
            <a:endParaRPr lang="en-US" dirty="0">
              <a:latin typeface="Roboto"/>
              <a:ea typeface="Roboto"/>
              <a:cs typeface="Roboto"/>
              <a:sym typeface="Roboto"/>
            </a:endParaRPr>
          </a:p>
          <a:p>
            <a:pPr marL="285750" lvl="0" indent="-285750">
              <a:lnSpc>
                <a:spcPct val="115000"/>
              </a:lnSpc>
              <a:buClr>
                <a:schemeClr val="dk1"/>
              </a:buClr>
              <a:buSzPts val="1100"/>
              <a:buFont typeface="Arial" panose="020B0604020202020204" pitchFamily="34" charset="0"/>
              <a:buChar char="•"/>
            </a:pPr>
            <a:r>
              <a:rPr lang="en-US" dirty="0">
                <a:latin typeface="Roboto"/>
                <a:ea typeface="Roboto"/>
                <a:cs typeface="Roboto"/>
                <a:sym typeface="Roboto"/>
              </a:rPr>
              <a:t>quiz</a:t>
            </a:r>
          </a:p>
          <a:p>
            <a:pPr marL="285750" lvl="0" indent="-285750">
              <a:lnSpc>
                <a:spcPct val="115000"/>
              </a:lnSpc>
              <a:buClr>
                <a:schemeClr val="dk1"/>
              </a:buClr>
              <a:buSzPts val="1100"/>
              <a:buFont typeface="Arial" panose="020B0604020202020204" pitchFamily="34" charset="0"/>
              <a:buChar char="•"/>
            </a:pPr>
            <a:r>
              <a:rPr lang="en-US" dirty="0">
                <a:latin typeface="Roboto"/>
                <a:ea typeface="Roboto"/>
                <a:cs typeface="Roboto"/>
                <a:sym typeface="Roboto"/>
              </a:rPr>
              <a:t>home_try_on</a:t>
            </a:r>
          </a:p>
          <a:p>
            <a:pPr marL="285750" lvl="0" indent="-285750">
              <a:lnSpc>
                <a:spcPct val="115000"/>
              </a:lnSpc>
              <a:buClr>
                <a:schemeClr val="dk1"/>
              </a:buClr>
              <a:buSzPts val="1100"/>
              <a:buFont typeface="Arial" panose="020B0604020202020204" pitchFamily="34" charset="0"/>
              <a:buChar char="•"/>
            </a:pPr>
            <a:r>
              <a:rPr lang="en-US" dirty="0">
                <a:latin typeface="Roboto"/>
                <a:ea typeface="Roboto"/>
                <a:cs typeface="Roboto"/>
                <a:sym typeface="Roboto"/>
              </a:rPr>
              <a:t>purchase</a:t>
            </a:r>
          </a:p>
          <a:p>
            <a:pPr lvl="0">
              <a:lnSpc>
                <a:spcPct val="115000"/>
              </a:lnSpc>
              <a:buClr>
                <a:schemeClr val="dk1"/>
              </a:buClr>
              <a:buSzPts val="1100"/>
            </a:pPr>
            <a:r>
              <a:rPr lang="en-US" dirty="0">
                <a:latin typeface="Roboto"/>
                <a:ea typeface="Roboto"/>
                <a:cs typeface="Roboto"/>
                <a:sym typeface="Roboto"/>
              </a:rPr>
              <a:t>Examine the first five rows of each table</a:t>
            </a:r>
          </a:p>
          <a:p>
            <a:pPr lvl="0">
              <a:lnSpc>
                <a:spcPct val="115000"/>
              </a:lnSpc>
              <a:buClr>
                <a:schemeClr val="dk1"/>
              </a:buClr>
              <a:buSzPts val="1100"/>
            </a:pPr>
            <a:endParaRPr lang="en-US" dirty="0">
              <a:latin typeface="Roboto"/>
              <a:ea typeface="Roboto"/>
              <a:cs typeface="Roboto"/>
              <a:sym typeface="Roboto"/>
            </a:endParaRPr>
          </a:p>
          <a:p>
            <a:pPr lvl="0">
              <a:lnSpc>
                <a:spcPct val="115000"/>
              </a:lnSpc>
              <a:buClr>
                <a:schemeClr val="dk1"/>
              </a:buClr>
              <a:buSzPts val="1100"/>
            </a:pPr>
            <a:r>
              <a:rPr lang="en-US" dirty="0">
                <a:latin typeface="Roboto"/>
                <a:ea typeface="Roboto"/>
                <a:cs typeface="Roboto"/>
                <a:sym typeface="Roboto"/>
              </a:rPr>
              <a:t>What are the column names? (See table below)</a:t>
            </a:r>
          </a:p>
          <a:p>
            <a:pPr lvl="0">
              <a:lnSpc>
                <a:spcPct val="115000"/>
              </a:lnSpc>
              <a:buClr>
                <a:schemeClr val="dk1"/>
              </a:buClr>
              <a:buSzPts val="1100"/>
            </a:pPr>
            <a:endParaRPr lang="en-US" dirty="0">
              <a:latin typeface="Roboto"/>
              <a:ea typeface="Roboto"/>
              <a:cs typeface="Roboto"/>
              <a:sym typeface="Roboto"/>
            </a:endParaRPr>
          </a:p>
          <a:p>
            <a:pPr lvl="0">
              <a:lnSpc>
                <a:spcPct val="115000"/>
              </a:lnSpc>
              <a:buClr>
                <a:schemeClr val="dk1"/>
              </a:buClr>
              <a:buSzPts val="1100"/>
            </a:pPr>
            <a:endParaRPr lang="en-US" dirty="0">
              <a:latin typeface="Roboto"/>
              <a:ea typeface="Roboto"/>
              <a:cs typeface="Roboto"/>
              <a:sym typeface="Roboto"/>
            </a:endParaRPr>
          </a:p>
          <a:p>
            <a:pPr lvl="0">
              <a:lnSpc>
                <a:spcPct val="115000"/>
              </a:lnSpc>
              <a:buClr>
                <a:schemeClr val="dk1"/>
              </a:buClr>
              <a:buSzPts val="1100"/>
            </a:pPr>
            <a:endParaRPr dirty="0">
              <a:latin typeface="Roboto"/>
              <a:ea typeface="Roboto"/>
              <a:cs typeface="Roboto"/>
              <a:sym typeface="Roboto"/>
            </a:endParaRPr>
          </a:p>
        </p:txBody>
      </p:sp>
      <p:sp>
        <p:nvSpPr>
          <p:cNvPr id="5" name="Shape 323">
            <a:extLst>
              <a:ext uri="{FF2B5EF4-FFF2-40B4-BE49-F238E27FC236}">
                <a16:creationId xmlns:a16="http://schemas.microsoft.com/office/drawing/2014/main" id="{ACB997C3-5CD6-45E8-B286-DF8326A2C0F3}"/>
              </a:ext>
            </a:extLst>
          </p:cNvPr>
          <p:cNvSpPr txBox="1"/>
          <p:nvPr/>
        </p:nvSpPr>
        <p:spPr>
          <a:xfrm>
            <a:off x="5089133" y="753530"/>
            <a:ext cx="3743167" cy="2125137"/>
          </a:xfrm>
          <a:prstGeom prst="rect">
            <a:avLst/>
          </a:prstGeom>
          <a:solidFill>
            <a:srgbClr val="D9D9D9"/>
          </a:solidFill>
          <a:ln>
            <a:noFill/>
          </a:ln>
        </p:spPr>
        <p:txBody>
          <a:bodyPr spcFirstLastPara="1" wrap="square" lIns="91425" tIns="91425" rIns="91425" bIns="91425" anchor="t" anchorCtr="0">
            <a:noAutofit/>
          </a:bodyPr>
          <a:lstStyle/>
          <a:p>
            <a:pPr lvl="0"/>
            <a:r>
              <a:rPr lang="en-US" sz="1100" dirty="0">
                <a:latin typeface="Courier New"/>
                <a:ea typeface="Courier New"/>
                <a:cs typeface="Courier New"/>
                <a:sym typeface="Courier New"/>
              </a:rPr>
              <a:t>SELECT *</a:t>
            </a:r>
          </a:p>
          <a:p>
            <a:pPr lvl="0"/>
            <a:r>
              <a:rPr lang="en-US" sz="1100" dirty="0">
                <a:latin typeface="Courier New"/>
                <a:ea typeface="Courier New"/>
                <a:cs typeface="Courier New"/>
                <a:sym typeface="Courier New"/>
              </a:rPr>
              <a:t>FROM quiz</a:t>
            </a:r>
          </a:p>
          <a:p>
            <a:pPr lvl="0"/>
            <a:r>
              <a:rPr lang="en-US" sz="1100" dirty="0">
                <a:latin typeface="Courier New"/>
                <a:ea typeface="Courier New"/>
                <a:cs typeface="Courier New"/>
                <a:sym typeface="Courier New"/>
              </a:rPr>
              <a:t>LIMIT 5;</a:t>
            </a:r>
          </a:p>
          <a:p>
            <a:pPr lvl="0"/>
            <a:endParaRPr lang="en-US" sz="1100" dirty="0">
              <a:latin typeface="Courier New"/>
              <a:ea typeface="Courier New"/>
              <a:cs typeface="Courier New"/>
              <a:sym typeface="Courier New"/>
            </a:endParaRPr>
          </a:p>
          <a:p>
            <a:pPr lvl="0"/>
            <a:r>
              <a:rPr lang="en-US" sz="1100" dirty="0">
                <a:latin typeface="Courier New"/>
                <a:ea typeface="Courier New"/>
                <a:cs typeface="Courier New"/>
                <a:sym typeface="Courier New"/>
              </a:rPr>
              <a:t>SELECT *</a:t>
            </a:r>
          </a:p>
          <a:p>
            <a:pPr lvl="0"/>
            <a:r>
              <a:rPr lang="en-US" sz="1100" dirty="0">
                <a:latin typeface="Courier New"/>
                <a:ea typeface="Courier New"/>
                <a:cs typeface="Courier New"/>
                <a:sym typeface="Courier New"/>
              </a:rPr>
              <a:t>FROM home_try_on</a:t>
            </a:r>
          </a:p>
          <a:p>
            <a:pPr lvl="0"/>
            <a:r>
              <a:rPr lang="en-US" sz="1100" dirty="0">
                <a:latin typeface="Courier New"/>
                <a:ea typeface="Courier New"/>
                <a:cs typeface="Courier New"/>
                <a:sym typeface="Courier New"/>
              </a:rPr>
              <a:t>LIMIT 5;</a:t>
            </a:r>
          </a:p>
          <a:p>
            <a:pPr lvl="0"/>
            <a:endParaRPr lang="en-US" sz="1100" dirty="0">
              <a:latin typeface="Courier New"/>
              <a:ea typeface="Courier New"/>
              <a:cs typeface="Courier New"/>
              <a:sym typeface="Courier New"/>
            </a:endParaRPr>
          </a:p>
          <a:p>
            <a:pPr lvl="0"/>
            <a:r>
              <a:rPr lang="en-US" sz="1100" dirty="0">
                <a:latin typeface="Courier New"/>
                <a:ea typeface="Courier New"/>
                <a:cs typeface="Courier New"/>
                <a:sym typeface="Courier New"/>
              </a:rPr>
              <a:t>SELECT *</a:t>
            </a:r>
          </a:p>
          <a:p>
            <a:pPr lvl="0"/>
            <a:r>
              <a:rPr lang="en-US" sz="1100" dirty="0">
                <a:latin typeface="Courier New"/>
                <a:ea typeface="Courier New"/>
                <a:cs typeface="Courier New"/>
                <a:sym typeface="Courier New"/>
              </a:rPr>
              <a:t>FROM purchase</a:t>
            </a:r>
          </a:p>
          <a:p>
            <a:pPr lvl="0"/>
            <a:r>
              <a:rPr lang="en-US" sz="1100" dirty="0">
                <a:latin typeface="Courier New"/>
                <a:ea typeface="Courier New"/>
                <a:cs typeface="Courier New"/>
                <a:sym typeface="Courier New"/>
              </a:rPr>
              <a:t>LIMIT 5;</a:t>
            </a:r>
            <a:endParaRPr sz="1100" dirty="0">
              <a:latin typeface="Courier New"/>
              <a:ea typeface="Courier New"/>
              <a:cs typeface="Courier New"/>
              <a:sym typeface="Courier New"/>
            </a:endParaRPr>
          </a:p>
        </p:txBody>
      </p:sp>
      <p:graphicFrame>
        <p:nvGraphicFramePr>
          <p:cNvPr id="2" name="Table 1">
            <a:extLst>
              <a:ext uri="{FF2B5EF4-FFF2-40B4-BE49-F238E27FC236}">
                <a16:creationId xmlns:a16="http://schemas.microsoft.com/office/drawing/2014/main" id="{C7EB3D97-D071-4020-97BF-3DD81BB41F96}"/>
              </a:ext>
            </a:extLst>
          </p:cNvPr>
          <p:cNvGraphicFramePr>
            <a:graphicFrameLocks noGrp="1"/>
          </p:cNvGraphicFramePr>
          <p:nvPr>
            <p:extLst>
              <p:ext uri="{D42A27DB-BD31-4B8C-83A1-F6EECF244321}">
                <p14:modId xmlns:p14="http://schemas.microsoft.com/office/powerpoint/2010/main" val="1728264384"/>
              </p:ext>
            </p:extLst>
          </p:nvPr>
        </p:nvGraphicFramePr>
        <p:xfrm>
          <a:off x="1253067" y="2895600"/>
          <a:ext cx="6096000" cy="2225040"/>
        </p:xfrm>
        <a:graphic>
          <a:graphicData uri="http://schemas.openxmlformats.org/drawingml/2006/table">
            <a:tbl>
              <a:tblPr firstRow="1" bandRow="1">
                <a:tableStyleId>{8628B589-4659-4227-9C68-565DD4A46BFE}</a:tableStyleId>
              </a:tblPr>
              <a:tblGrid>
                <a:gridCol w="2032000">
                  <a:extLst>
                    <a:ext uri="{9D8B030D-6E8A-4147-A177-3AD203B41FA5}">
                      <a16:colId xmlns:a16="http://schemas.microsoft.com/office/drawing/2014/main" val="2794767035"/>
                    </a:ext>
                  </a:extLst>
                </a:gridCol>
                <a:gridCol w="2032000">
                  <a:extLst>
                    <a:ext uri="{9D8B030D-6E8A-4147-A177-3AD203B41FA5}">
                      <a16:colId xmlns:a16="http://schemas.microsoft.com/office/drawing/2014/main" val="60476471"/>
                    </a:ext>
                  </a:extLst>
                </a:gridCol>
                <a:gridCol w="2032000">
                  <a:extLst>
                    <a:ext uri="{9D8B030D-6E8A-4147-A177-3AD203B41FA5}">
                      <a16:colId xmlns:a16="http://schemas.microsoft.com/office/drawing/2014/main" val="2546375403"/>
                    </a:ext>
                  </a:extLst>
                </a:gridCol>
              </a:tblGrid>
              <a:tr h="370840">
                <a:tc>
                  <a:txBody>
                    <a:bodyPr/>
                    <a:lstStyle/>
                    <a:p>
                      <a:r>
                        <a:rPr lang="en-US" dirty="0"/>
                        <a:t> </a:t>
                      </a:r>
                      <a:r>
                        <a:rPr lang="en-US" dirty="0">
                          <a:solidFill>
                            <a:schemeClr val="bg1"/>
                          </a:solidFill>
                        </a:rPr>
                        <a:t>Quiz</a:t>
                      </a:r>
                    </a:p>
                  </a:txBody>
                  <a:tcPr>
                    <a:solidFill>
                      <a:srgbClr val="476274"/>
                    </a:solidFill>
                  </a:tcPr>
                </a:tc>
                <a:tc>
                  <a:txBody>
                    <a:bodyPr/>
                    <a:lstStyle/>
                    <a:p>
                      <a:r>
                        <a:rPr lang="en-US" dirty="0">
                          <a:solidFill>
                            <a:schemeClr val="bg1"/>
                          </a:solidFill>
                        </a:rPr>
                        <a:t> </a:t>
                      </a:r>
                      <a:r>
                        <a:rPr lang="en-US" dirty="0" err="1">
                          <a:solidFill>
                            <a:schemeClr val="bg1"/>
                          </a:solidFill>
                        </a:rPr>
                        <a:t>Home_Try_On</a:t>
                      </a:r>
                      <a:endParaRPr lang="en-US" dirty="0">
                        <a:solidFill>
                          <a:schemeClr val="bg1"/>
                        </a:solidFill>
                      </a:endParaRPr>
                    </a:p>
                  </a:txBody>
                  <a:tcPr>
                    <a:solidFill>
                      <a:srgbClr val="476274"/>
                    </a:solidFill>
                  </a:tcPr>
                </a:tc>
                <a:tc>
                  <a:txBody>
                    <a:bodyPr/>
                    <a:lstStyle/>
                    <a:p>
                      <a:r>
                        <a:rPr lang="en-US" dirty="0">
                          <a:solidFill>
                            <a:schemeClr val="bg1"/>
                          </a:solidFill>
                        </a:rPr>
                        <a:t>Purchase</a:t>
                      </a:r>
                    </a:p>
                  </a:txBody>
                  <a:tcPr>
                    <a:solidFill>
                      <a:srgbClr val="476274"/>
                    </a:solidFill>
                  </a:tcPr>
                </a:tc>
                <a:extLst>
                  <a:ext uri="{0D108BD9-81ED-4DB2-BD59-A6C34878D82A}">
                    <a16:rowId xmlns:a16="http://schemas.microsoft.com/office/drawing/2014/main" val="4202561452"/>
                  </a:ext>
                </a:extLst>
              </a:tr>
              <a:tr h="370840">
                <a:tc>
                  <a:txBody>
                    <a:bodyPr/>
                    <a:lstStyle/>
                    <a:p>
                      <a:pPr algn="ctr"/>
                      <a:r>
                        <a:rPr lang="en-US" b="1">
                          <a:solidFill>
                            <a:srgbClr val="525252"/>
                          </a:solidFill>
                          <a:effectLst/>
                        </a:rPr>
                        <a:t>user_id</a:t>
                      </a:r>
                    </a:p>
                  </a:txBody>
                  <a:tcPr anchor="ctr"/>
                </a:tc>
                <a:tc>
                  <a:txBody>
                    <a:bodyPr/>
                    <a:lstStyle/>
                    <a:p>
                      <a:pPr algn="ctr"/>
                      <a:r>
                        <a:rPr lang="en-US" b="1" dirty="0" err="1">
                          <a:solidFill>
                            <a:srgbClr val="525252"/>
                          </a:solidFill>
                          <a:effectLst/>
                        </a:rPr>
                        <a:t>user_id</a:t>
                      </a:r>
                      <a:endParaRPr lang="en-US" b="1" dirty="0">
                        <a:solidFill>
                          <a:srgbClr val="525252"/>
                        </a:solidFill>
                        <a:effectLst/>
                      </a:endParaRPr>
                    </a:p>
                  </a:txBody>
                  <a:tcPr anchor="ctr"/>
                </a:tc>
                <a:tc>
                  <a:txBody>
                    <a:bodyPr/>
                    <a:lstStyle/>
                    <a:p>
                      <a:pPr algn="ctr"/>
                      <a:r>
                        <a:rPr lang="en-US" b="1">
                          <a:solidFill>
                            <a:srgbClr val="525252"/>
                          </a:solidFill>
                          <a:effectLst/>
                        </a:rPr>
                        <a:t>user_id</a:t>
                      </a:r>
                    </a:p>
                  </a:txBody>
                  <a:tcPr anchor="ctr"/>
                </a:tc>
                <a:extLst>
                  <a:ext uri="{0D108BD9-81ED-4DB2-BD59-A6C34878D82A}">
                    <a16:rowId xmlns:a16="http://schemas.microsoft.com/office/drawing/2014/main" val="63941547"/>
                  </a:ext>
                </a:extLst>
              </a:tr>
              <a:tr h="370840">
                <a:tc>
                  <a:txBody>
                    <a:bodyPr/>
                    <a:lstStyle/>
                    <a:p>
                      <a:pPr algn="ctr"/>
                      <a:r>
                        <a:rPr lang="en-US" b="1">
                          <a:solidFill>
                            <a:srgbClr val="525252"/>
                          </a:solidFill>
                          <a:effectLst/>
                        </a:rPr>
                        <a:t>style</a:t>
                      </a:r>
                    </a:p>
                  </a:txBody>
                  <a:tcPr anchor="ctr"/>
                </a:tc>
                <a:tc>
                  <a:txBody>
                    <a:bodyPr/>
                    <a:lstStyle/>
                    <a:p>
                      <a:pPr algn="ctr"/>
                      <a:r>
                        <a:rPr lang="en-US" b="1">
                          <a:solidFill>
                            <a:srgbClr val="525252"/>
                          </a:solidFill>
                          <a:effectLst/>
                        </a:rPr>
                        <a:t>number_of_pairs</a:t>
                      </a:r>
                    </a:p>
                  </a:txBody>
                  <a:tcPr anchor="ctr"/>
                </a:tc>
                <a:tc>
                  <a:txBody>
                    <a:bodyPr/>
                    <a:lstStyle/>
                    <a:p>
                      <a:pPr algn="ctr"/>
                      <a:r>
                        <a:rPr lang="en-US" b="1">
                          <a:solidFill>
                            <a:srgbClr val="525252"/>
                          </a:solidFill>
                          <a:effectLst/>
                        </a:rPr>
                        <a:t>product_id</a:t>
                      </a:r>
                    </a:p>
                  </a:txBody>
                  <a:tcPr anchor="ctr"/>
                </a:tc>
                <a:extLst>
                  <a:ext uri="{0D108BD9-81ED-4DB2-BD59-A6C34878D82A}">
                    <a16:rowId xmlns:a16="http://schemas.microsoft.com/office/drawing/2014/main" val="1979715319"/>
                  </a:ext>
                </a:extLst>
              </a:tr>
              <a:tr h="370840">
                <a:tc>
                  <a:txBody>
                    <a:bodyPr/>
                    <a:lstStyle/>
                    <a:p>
                      <a:pPr algn="ctr"/>
                      <a:r>
                        <a:rPr lang="en-US" b="1">
                          <a:solidFill>
                            <a:srgbClr val="525252"/>
                          </a:solidFill>
                          <a:effectLst/>
                        </a:rPr>
                        <a:t>fit</a:t>
                      </a:r>
                    </a:p>
                  </a:txBody>
                  <a:tcPr anchor="ctr"/>
                </a:tc>
                <a:tc>
                  <a:txBody>
                    <a:bodyPr/>
                    <a:lstStyle/>
                    <a:p>
                      <a:pPr algn="ctr"/>
                      <a:r>
                        <a:rPr lang="en-US" b="1">
                          <a:solidFill>
                            <a:srgbClr val="525252"/>
                          </a:solidFill>
                          <a:effectLst/>
                        </a:rPr>
                        <a:t>address</a:t>
                      </a:r>
                    </a:p>
                  </a:txBody>
                  <a:tcPr anchor="ctr"/>
                </a:tc>
                <a:tc>
                  <a:txBody>
                    <a:bodyPr/>
                    <a:lstStyle/>
                    <a:p>
                      <a:pPr algn="ctr"/>
                      <a:r>
                        <a:rPr lang="en-US" b="1">
                          <a:solidFill>
                            <a:srgbClr val="525252"/>
                          </a:solidFill>
                          <a:effectLst/>
                        </a:rPr>
                        <a:t>style</a:t>
                      </a:r>
                    </a:p>
                  </a:txBody>
                  <a:tcPr anchor="ctr"/>
                </a:tc>
                <a:extLst>
                  <a:ext uri="{0D108BD9-81ED-4DB2-BD59-A6C34878D82A}">
                    <a16:rowId xmlns:a16="http://schemas.microsoft.com/office/drawing/2014/main" val="1435974995"/>
                  </a:ext>
                </a:extLst>
              </a:tr>
              <a:tr h="370840">
                <a:tc>
                  <a:txBody>
                    <a:bodyPr/>
                    <a:lstStyle/>
                    <a:p>
                      <a:pPr algn="ctr"/>
                      <a:r>
                        <a:rPr lang="en-US" b="1">
                          <a:solidFill>
                            <a:srgbClr val="525252"/>
                          </a:solidFill>
                          <a:effectLst/>
                        </a:rPr>
                        <a:t>shape</a:t>
                      </a:r>
                    </a:p>
                  </a:txBody>
                  <a:tcPr anchor="ctr"/>
                </a:tc>
                <a:tc>
                  <a:txBody>
                    <a:bodyPr/>
                    <a:lstStyle/>
                    <a:p>
                      <a:endParaRPr lang="en-US"/>
                    </a:p>
                  </a:txBody>
                  <a:tcPr/>
                </a:tc>
                <a:tc>
                  <a:txBody>
                    <a:bodyPr/>
                    <a:lstStyle/>
                    <a:p>
                      <a:pPr algn="ctr"/>
                      <a:r>
                        <a:rPr lang="en-US" b="1">
                          <a:solidFill>
                            <a:srgbClr val="525252"/>
                          </a:solidFill>
                          <a:effectLst/>
                        </a:rPr>
                        <a:t>model_name</a:t>
                      </a:r>
                    </a:p>
                  </a:txBody>
                  <a:tcPr anchor="ctr"/>
                </a:tc>
                <a:extLst>
                  <a:ext uri="{0D108BD9-81ED-4DB2-BD59-A6C34878D82A}">
                    <a16:rowId xmlns:a16="http://schemas.microsoft.com/office/drawing/2014/main" val="442146536"/>
                  </a:ext>
                </a:extLst>
              </a:tr>
              <a:tr h="370840">
                <a:tc>
                  <a:txBody>
                    <a:bodyPr/>
                    <a:lstStyle/>
                    <a:p>
                      <a:pPr algn="ctr"/>
                      <a:r>
                        <a:rPr lang="en-US" b="1" dirty="0">
                          <a:solidFill>
                            <a:srgbClr val="525252"/>
                          </a:solidFill>
                          <a:effectLst/>
                        </a:rPr>
                        <a:t>color</a:t>
                      </a:r>
                    </a:p>
                  </a:txBody>
                  <a:tcPr anchor="ctr"/>
                </a:tc>
                <a:tc>
                  <a:txBody>
                    <a:bodyPr/>
                    <a:lstStyle/>
                    <a:p>
                      <a:endParaRPr lang="en-US"/>
                    </a:p>
                  </a:txBody>
                  <a:tcPr/>
                </a:tc>
                <a:tc>
                  <a:txBody>
                    <a:bodyPr/>
                    <a:lstStyle/>
                    <a:p>
                      <a:pPr algn="ctr"/>
                      <a:r>
                        <a:rPr lang="en-US" b="1" dirty="0">
                          <a:solidFill>
                            <a:srgbClr val="525252"/>
                          </a:solidFill>
                          <a:effectLst/>
                        </a:rPr>
                        <a:t>color</a:t>
                      </a:r>
                    </a:p>
                  </a:txBody>
                  <a:tcPr anchor="ctr"/>
                </a:tc>
                <a:extLst>
                  <a:ext uri="{0D108BD9-81ED-4DB2-BD59-A6C34878D82A}">
                    <a16:rowId xmlns:a16="http://schemas.microsoft.com/office/drawing/2014/main" val="2780782360"/>
                  </a:ext>
                </a:extLst>
              </a:tr>
            </a:tbl>
          </a:graphicData>
        </a:graphic>
      </p:graphicFrame>
    </p:spTree>
    <p:extLst>
      <p:ext uri="{BB962C8B-B14F-4D97-AF65-F5344CB8AC3E}">
        <p14:creationId xmlns:p14="http://schemas.microsoft.com/office/powerpoint/2010/main" val="2475386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Shape 315"/>
          <p:cNvSpPr txBox="1"/>
          <p:nvPr/>
        </p:nvSpPr>
        <p:spPr>
          <a:xfrm>
            <a:off x="177975" y="-101003"/>
            <a:ext cx="8654325" cy="837600"/>
          </a:xfrm>
          <a:prstGeom prst="rect">
            <a:avLst/>
          </a:prstGeom>
          <a:noFill/>
          <a:ln>
            <a:noFill/>
          </a:ln>
        </p:spPr>
        <p:txBody>
          <a:bodyPr spcFirstLastPara="1" wrap="square" lIns="91425" tIns="91425" rIns="91425" bIns="91425" anchor="b" anchorCtr="0">
            <a:noAutofit/>
          </a:bodyPr>
          <a:lstStyle/>
          <a:p>
            <a:pPr lvl="0"/>
            <a:r>
              <a:rPr lang="en" sz="2400" b="1" dirty="0">
                <a:solidFill>
                  <a:srgbClr val="295269"/>
                </a:solidFill>
                <a:latin typeface="Roboto"/>
                <a:ea typeface="Roboto"/>
                <a:cs typeface="Roboto"/>
                <a:sym typeface="Roboto"/>
              </a:rPr>
              <a:t>5.1 </a:t>
            </a:r>
            <a:r>
              <a:rPr lang="en-US" sz="2400" b="1" dirty="0">
                <a:solidFill>
                  <a:srgbClr val="295269"/>
                </a:solidFill>
                <a:latin typeface="Roboto"/>
                <a:ea typeface="Roboto"/>
                <a:cs typeface="Roboto"/>
                <a:sym typeface="Roboto"/>
              </a:rPr>
              <a:t>Left Join:</a:t>
            </a:r>
            <a:endParaRPr sz="2400" b="1" dirty="0">
              <a:solidFill>
                <a:srgbClr val="295269"/>
              </a:solidFill>
              <a:latin typeface="Roboto"/>
              <a:ea typeface="Roboto"/>
              <a:cs typeface="Roboto"/>
              <a:sym typeface="Roboto"/>
            </a:endParaRPr>
          </a:p>
        </p:txBody>
      </p:sp>
      <p:sp>
        <p:nvSpPr>
          <p:cNvPr id="316" name="Shape 316"/>
          <p:cNvSpPr txBox="1"/>
          <p:nvPr/>
        </p:nvSpPr>
        <p:spPr>
          <a:xfrm>
            <a:off x="215539" y="736597"/>
            <a:ext cx="4894627" cy="2895603"/>
          </a:xfrm>
          <a:prstGeom prst="rect">
            <a:avLst/>
          </a:prstGeom>
          <a:noFill/>
          <a:ln w="9525" cap="flat" cmpd="sng">
            <a:solidFill>
              <a:srgbClr val="B7B7B7"/>
            </a:solidFill>
            <a:prstDash val="solid"/>
            <a:round/>
            <a:headEnd type="none" w="sm" len="sm"/>
            <a:tailEnd type="none" w="sm" len="sm"/>
          </a:ln>
        </p:spPr>
        <p:txBody>
          <a:bodyPr spcFirstLastPara="1" wrap="square" lIns="91425" tIns="91425" rIns="91425" bIns="91425" anchor="t" anchorCtr="0">
            <a:noAutofit/>
          </a:bodyPr>
          <a:lstStyle/>
          <a:p>
            <a:pPr lvl="0">
              <a:lnSpc>
                <a:spcPct val="115000"/>
              </a:lnSpc>
              <a:buClr>
                <a:schemeClr val="dk1"/>
              </a:buClr>
              <a:buSzPts val="1100"/>
            </a:pPr>
            <a:r>
              <a:rPr lang="en-US" dirty="0">
                <a:latin typeface="Roboto"/>
                <a:ea typeface="Roboto"/>
                <a:cs typeface="Roboto"/>
                <a:sym typeface="Roboto"/>
              </a:rPr>
              <a:t>Use a LEFT JOIN to combine the three tables, starting with the top of the funnel (browse) and ending with the bottom of the funnel (purchase).</a:t>
            </a:r>
          </a:p>
          <a:p>
            <a:pPr lvl="0">
              <a:lnSpc>
                <a:spcPct val="115000"/>
              </a:lnSpc>
              <a:buClr>
                <a:schemeClr val="dk1"/>
              </a:buClr>
              <a:buSzPts val="1100"/>
            </a:pPr>
            <a:endParaRPr lang="en-US" dirty="0">
              <a:latin typeface="Roboto"/>
              <a:ea typeface="Roboto"/>
              <a:cs typeface="Roboto"/>
              <a:sym typeface="Roboto"/>
            </a:endParaRPr>
          </a:p>
          <a:p>
            <a:pPr lvl="0">
              <a:lnSpc>
                <a:spcPct val="115000"/>
              </a:lnSpc>
              <a:buClr>
                <a:schemeClr val="dk1"/>
              </a:buClr>
              <a:buSzPts val="1100"/>
            </a:pPr>
            <a:r>
              <a:rPr lang="en-US" dirty="0">
                <a:latin typeface="Roboto"/>
                <a:ea typeface="Roboto"/>
                <a:cs typeface="Roboto"/>
                <a:sym typeface="Roboto"/>
              </a:rPr>
              <a:t>Select only the first 10 rows from this table (otherwise, the query will run really slowly).</a:t>
            </a:r>
          </a:p>
          <a:p>
            <a:pPr lvl="0">
              <a:lnSpc>
                <a:spcPct val="115000"/>
              </a:lnSpc>
              <a:buClr>
                <a:schemeClr val="dk1"/>
              </a:buClr>
              <a:buSzPts val="1100"/>
            </a:pPr>
            <a:endParaRPr lang="en-US" dirty="0">
              <a:latin typeface="Roboto"/>
              <a:ea typeface="Roboto"/>
              <a:cs typeface="Roboto"/>
              <a:sym typeface="Roboto"/>
            </a:endParaRPr>
          </a:p>
          <a:p>
            <a:pPr lvl="0">
              <a:lnSpc>
                <a:spcPct val="115000"/>
              </a:lnSpc>
              <a:buClr>
                <a:schemeClr val="dk1"/>
              </a:buClr>
              <a:buSzPts val="1100"/>
            </a:pPr>
            <a:endParaRPr dirty="0">
              <a:latin typeface="Roboto"/>
              <a:ea typeface="Roboto"/>
              <a:cs typeface="Roboto"/>
              <a:sym typeface="Roboto"/>
            </a:endParaRPr>
          </a:p>
        </p:txBody>
      </p:sp>
      <p:sp>
        <p:nvSpPr>
          <p:cNvPr id="5" name="Shape 323">
            <a:extLst>
              <a:ext uri="{FF2B5EF4-FFF2-40B4-BE49-F238E27FC236}">
                <a16:creationId xmlns:a16="http://schemas.microsoft.com/office/drawing/2014/main" id="{ACB997C3-5CD6-45E8-B286-DF8326A2C0F3}"/>
              </a:ext>
            </a:extLst>
          </p:cNvPr>
          <p:cNvSpPr txBox="1"/>
          <p:nvPr/>
        </p:nvSpPr>
        <p:spPr>
          <a:xfrm>
            <a:off x="5147730" y="736597"/>
            <a:ext cx="3743167" cy="2895603"/>
          </a:xfrm>
          <a:prstGeom prst="rect">
            <a:avLst/>
          </a:prstGeom>
          <a:solidFill>
            <a:srgbClr val="D9D9D9"/>
          </a:solidFill>
          <a:ln>
            <a:noFill/>
          </a:ln>
        </p:spPr>
        <p:txBody>
          <a:bodyPr spcFirstLastPara="1" wrap="square" lIns="91425" tIns="91425" rIns="91425" bIns="91425" anchor="t" anchorCtr="0">
            <a:noAutofit/>
          </a:bodyPr>
          <a:lstStyle/>
          <a:p>
            <a:pPr lvl="0">
              <a:lnSpc>
                <a:spcPct val="150000"/>
              </a:lnSpc>
            </a:pPr>
            <a:r>
              <a:rPr lang="en-US" sz="1100" dirty="0">
                <a:latin typeface="Courier New"/>
                <a:ea typeface="Courier New"/>
                <a:cs typeface="Courier New"/>
                <a:sym typeface="Courier New"/>
              </a:rPr>
              <a:t>SELECT DISTINCT </a:t>
            </a:r>
            <a:r>
              <a:rPr lang="en-US" sz="1100" dirty="0" err="1">
                <a:latin typeface="Courier New"/>
                <a:ea typeface="Courier New"/>
                <a:cs typeface="Courier New"/>
                <a:sym typeface="Courier New"/>
              </a:rPr>
              <a:t>q.user_id</a:t>
            </a:r>
            <a:r>
              <a:rPr lang="en-US" sz="1100" dirty="0">
                <a:latin typeface="Courier New"/>
                <a:ea typeface="Courier New"/>
                <a:cs typeface="Courier New"/>
                <a:sym typeface="Courier New"/>
              </a:rPr>
              <a:t>,</a:t>
            </a:r>
          </a:p>
          <a:p>
            <a:pPr lvl="0">
              <a:lnSpc>
                <a:spcPct val="150000"/>
              </a:lnSpc>
            </a:pP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h.user_id</a:t>
            </a:r>
            <a:r>
              <a:rPr lang="en-US" sz="1100" dirty="0">
                <a:latin typeface="Courier New"/>
                <a:ea typeface="Courier New"/>
                <a:cs typeface="Courier New"/>
                <a:sym typeface="Courier New"/>
              </a:rPr>
              <a:t> IS NOT NULL AS '</a:t>
            </a:r>
            <a:r>
              <a:rPr lang="en-US" sz="1100" dirty="0" err="1">
                <a:latin typeface="Courier New"/>
                <a:ea typeface="Courier New"/>
                <a:cs typeface="Courier New"/>
                <a:sym typeface="Courier New"/>
              </a:rPr>
              <a:t>is_home_try_on</a:t>
            </a:r>
            <a:r>
              <a:rPr lang="en-US" sz="1100" dirty="0">
                <a:latin typeface="Courier New"/>
                <a:ea typeface="Courier New"/>
                <a:cs typeface="Courier New"/>
                <a:sym typeface="Courier New"/>
              </a:rPr>
              <a:t>',</a:t>
            </a:r>
          </a:p>
          <a:p>
            <a:pPr lvl="0">
              <a:lnSpc>
                <a:spcPct val="150000"/>
              </a:lnSpc>
            </a:pP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h.number_of_pairs</a:t>
            </a:r>
            <a:r>
              <a:rPr lang="en-US" sz="1100" dirty="0">
                <a:latin typeface="Courier New"/>
                <a:ea typeface="Courier New"/>
                <a:cs typeface="Courier New"/>
                <a:sym typeface="Courier New"/>
              </a:rPr>
              <a:t>,</a:t>
            </a:r>
          </a:p>
          <a:p>
            <a:pPr lvl="0">
              <a:lnSpc>
                <a:spcPct val="150000"/>
              </a:lnSpc>
            </a:pPr>
            <a:r>
              <a:rPr lang="en-US" sz="1100" dirty="0">
                <a:latin typeface="Courier New"/>
                <a:ea typeface="Courier New"/>
                <a:cs typeface="Courier New"/>
                <a:sym typeface="Courier New"/>
              </a:rPr>
              <a:t>   </a:t>
            </a:r>
            <a:r>
              <a:rPr lang="en-US" sz="1100" dirty="0" err="1">
                <a:latin typeface="Courier New"/>
                <a:ea typeface="Courier New"/>
                <a:cs typeface="Courier New"/>
                <a:sym typeface="Courier New"/>
              </a:rPr>
              <a:t>p.user_id</a:t>
            </a:r>
            <a:r>
              <a:rPr lang="en-US" sz="1100" dirty="0">
                <a:latin typeface="Courier New"/>
                <a:ea typeface="Courier New"/>
                <a:cs typeface="Courier New"/>
                <a:sym typeface="Courier New"/>
              </a:rPr>
              <a:t> IS NOT NULL AS '</a:t>
            </a:r>
            <a:r>
              <a:rPr lang="en-US" sz="1100" dirty="0" err="1">
                <a:latin typeface="Courier New"/>
                <a:ea typeface="Courier New"/>
                <a:cs typeface="Courier New"/>
                <a:sym typeface="Courier New"/>
              </a:rPr>
              <a:t>is_purchase</a:t>
            </a:r>
            <a:r>
              <a:rPr lang="en-US" sz="1100" dirty="0">
                <a:latin typeface="Courier New"/>
                <a:ea typeface="Courier New"/>
                <a:cs typeface="Courier New"/>
                <a:sym typeface="Courier New"/>
              </a:rPr>
              <a:t>'</a:t>
            </a:r>
          </a:p>
          <a:p>
            <a:pPr lvl="0">
              <a:lnSpc>
                <a:spcPct val="150000"/>
              </a:lnSpc>
            </a:pPr>
            <a:r>
              <a:rPr lang="en-US" sz="1100" dirty="0">
                <a:latin typeface="Courier New"/>
                <a:ea typeface="Courier New"/>
                <a:cs typeface="Courier New"/>
                <a:sym typeface="Courier New"/>
              </a:rPr>
              <a:t>FROM quiz q</a:t>
            </a:r>
          </a:p>
          <a:p>
            <a:pPr lvl="0">
              <a:lnSpc>
                <a:spcPct val="150000"/>
              </a:lnSpc>
            </a:pPr>
            <a:r>
              <a:rPr lang="en-US" sz="1100" dirty="0">
                <a:latin typeface="Courier New"/>
                <a:ea typeface="Courier New"/>
                <a:cs typeface="Courier New"/>
                <a:sym typeface="Courier New"/>
              </a:rPr>
              <a:t>LEFT JOIN home_try_on h</a:t>
            </a:r>
          </a:p>
          <a:p>
            <a:pPr lvl="0">
              <a:lnSpc>
                <a:spcPct val="150000"/>
              </a:lnSpc>
            </a:pPr>
            <a:r>
              <a:rPr lang="en-US" sz="1100" dirty="0">
                <a:latin typeface="Courier New"/>
                <a:ea typeface="Courier New"/>
                <a:cs typeface="Courier New"/>
                <a:sym typeface="Courier New"/>
              </a:rPr>
              <a:t>   ON </a:t>
            </a:r>
            <a:r>
              <a:rPr lang="en-US" sz="1100" dirty="0" err="1">
                <a:latin typeface="Courier New"/>
                <a:ea typeface="Courier New"/>
                <a:cs typeface="Courier New"/>
                <a:sym typeface="Courier New"/>
              </a:rPr>
              <a:t>q.user_id</a:t>
            </a:r>
            <a:r>
              <a:rPr lang="en-US" sz="1100" dirty="0">
                <a:latin typeface="Courier New"/>
                <a:ea typeface="Courier New"/>
                <a:cs typeface="Courier New"/>
                <a:sym typeface="Courier New"/>
              </a:rPr>
              <a:t> = </a:t>
            </a:r>
            <a:r>
              <a:rPr lang="en-US" sz="1100" dirty="0" err="1">
                <a:latin typeface="Courier New"/>
                <a:ea typeface="Courier New"/>
                <a:cs typeface="Courier New"/>
                <a:sym typeface="Courier New"/>
              </a:rPr>
              <a:t>h.user_id</a:t>
            </a:r>
            <a:endParaRPr lang="en-US" sz="1100" dirty="0">
              <a:latin typeface="Courier New"/>
              <a:ea typeface="Courier New"/>
              <a:cs typeface="Courier New"/>
              <a:sym typeface="Courier New"/>
            </a:endParaRPr>
          </a:p>
          <a:p>
            <a:pPr lvl="0">
              <a:lnSpc>
                <a:spcPct val="150000"/>
              </a:lnSpc>
            </a:pPr>
            <a:r>
              <a:rPr lang="en-US" sz="1100" dirty="0">
                <a:latin typeface="Courier New"/>
                <a:ea typeface="Courier New"/>
                <a:cs typeface="Courier New"/>
                <a:sym typeface="Courier New"/>
              </a:rPr>
              <a:t>LEFT JOIN purchase p</a:t>
            </a:r>
          </a:p>
          <a:p>
            <a:pPr lvl="0">
              <a:lnSpc>
                <a:spcPct val="150000"/>
              </a:lnSpc>
            </a:pPr>
            <a:r>
              <a:rPr lang="en-US" sz="1100" dirty="0">
                <a:latin typeface="Courier New"/>
                <a:ea typeface="Courier New"/>
                <a:cs typeface="Courier New"/>
                <a:sym typeface="Courier New"/>
              </a:rPr>
              <a:t>   ON </a:t>
            </a:r>
            <a:r>
              <a:rPr lang="en-US" sz="1100" dirty="0" err="1">
                <a:latin typeface="Courier New"/>
                <a:ea typeface="Courier New"/>
                <a:cs typeface="Courier New"/>
                <a:sym typeface="Courier New"/>
              </a:rPr>
              <a:t>p.user_id</a:t>
            </a:r>
            <a:r>
              <a:rPr lang="en-US" sz="1100" dirty="0">
                <a:latin typeface="Courier New"/>
                <a:ea typeface="Courier New"/>
                <a:cs typeface="Courier New"/>
                <a:sym typeface="Courier New"/>
              </a:rPr>
              <a:t> = </a:t>
            </a:r>
            <a:r>
              <a:rPr lang="en-US" sz="1100" dirty="0" err="1">
                <a:latin typeface="Courier New"/>
                <a:ea typeface="Courier New"/>
                <a:cs typeface="Courier New"/>
                <a:sym typeface="Courier New"/>
              </a:rPr>
              <a:t>q.user_id</a:t>
            </a:r>
            <a:endParaRPr lang="en-US" sz="1100" dirty="0">
              <a:latin typeface="Courier New"/>
              <a:ea typeface="Courier New"/>
              <a:cs typeface="Courier New"/>
              <a:sym typeface="Courier New"/>
            </a:endParaRPr>
          </a:p>
          <a:p>
            <a:pPr lvl="0">
              <a:lnSpc>
                <a:spcPct val="150000"/>
              </a:lnSpc>
            </a:pPr>
            <a:r>
              <a:rPr lang="en-US" sz="1100" dirty="0">
                <a:latin typeface="Courier New"/>
                <a:ea typeface="Courier New"/>
                <a:cs typeface="Courier New"/>
                <a:sym typeface="Courier New"/>
              </a:rPr>
              <a:t>LIMIT 10;</a:t>
            </a:r>
            <a:endParaRPr sz="1100" dirty="0">
              <a:latin typeface="Courier New"/>
              <a:ea typeface="Courier New"/>
              <a:cs typeface="Courier New"/>
              <a:sym typeface="Courier New"/>
            </a:endParaRPr>
          </a:p>
        </p:txBody>
      </p:sp>
    </p:spTree>
    <p:extLst>
      <p:ext uri="{BB962C8B-B14F-4D97-AF65-F5344CB8AC3E}">
        <p14:creationId xmlns:p14="http://schemas.microsoft.com/office/powerpoint/2010/main" val="425792593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821</Words>
  <Application>Microsoft Office PowerPoint</Application>
  <PresentationFormat>On-screen Show (16:9)</PresentationFormat>
  <Paragraphs>155</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Courier New</vt:lpstr>
      <vt:lpstr>Roboto Thin</vt:lpstr>
      <vt:lpstr>Roboto</vt:lpstr>
      <vt:lpstr>Calibri Light</vt:lpstr>
      <vt:lpstr>Roboto Black</vt:lpstr>
      <vt:lpstr>Arial</vt:lpstr>
      <vt:lpstr>Calibri</vt:lpstr>
      <vt:lpstr>Simple Light</vt:lpstr>
      <vt:lpstr>Office Theme</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Capstone Templates</dc:title>
  <dc:creator>Tolaa</dc:creator>
  <cp:lastModifiedBy>tolaadejinle@yahoo.co.uk</cp:lastModifiedBy>
  <cp:revision>16</cp:revision>
  <dcterms:modified xsi:type="dcterms:W3CDTF">2018-07-17T08:54:35Z</dcterms:modified>
</cp:coreProperties>
</file>