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7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30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47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1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1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69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76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03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7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6B6F-832E-5643-BDF0-FF0C3680E286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AE53-DB22-3547-9135-7C886DDD7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61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.jpeg"/><Relationship Id="rId18" Type="http://schemas.openxmlformats.org/officeDocument/2006/relationships/image" Target="../media/image14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6.jpg"/><Relationship Id="rId17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4.jpeg"/><Relationship Id="rId5" Type="http://schemas.openxmlformats.org/officeDocument/2006/relationships/image" Target="../media/image19.jpeg"/><Relationship Id="rId10" Type="http://schemas.openxmlformats.org/officeDocument/2006/relationships/image" Target="../media/image23.jpeg"/><Relationship Id="rId4" Type="http://schemas.openxmlformats.org/officeDocument/2006/relationships/image" Target="../media/image18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/>
          <p:cNvCxnSpPr/>
          <p:nvPr/>
        </p:nvCxnSpPr>
        <p:spPr>
          <a:xfrm flipH="1">
            <a:off x="1727200" y="762000"/>
            <a:ext cx="1" cy="5113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727200" y="5875867"/>
            <a:ext cx="91778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09333" y="59944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1m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50266" y="59944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10m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91199" y="5994400"/>
            <a:ext cx="79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100m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67600" y="599440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1km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008533" y="5994400"/>
            <a:ext cx="8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10km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333" y="4707467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100Bps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77333" y="3539067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1KBps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77333" y="2370667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1MBps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7333" y="1202267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10MBps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65667" y="173505"/>
            <a:ext cx="252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Bandwidth &amp; </a:t>
            </a:r>
          </a:p>
          <a:p>
            <a:r>
              <a:rPr kumimoji="1" lang="en-US" altLang="zh-CN" sz="2000" b="1" dirty="0"/>
              <a:t>Power consumption</a:t>
            </a:r>
            <a:endParaRPr kumimoji="1" lang="zh-CN" altLang="en-US" sz="2000" b="1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1727200" y="2533992"/>
            <a:ext cx="9177867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1727200" y="4869333"/>
            <a:ext cx="9177867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1727200" y="3700613"/>
            <a:ext cx="9177867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727200" y="1356857"/>
            <a:ext cx="9177867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988733" y="4899318"/>
            <a:ext cx="1567225" cy="858017"/>
          </a:xfrm>
          <a:prstGeom prst="roundRect">
            <a:avLst/>
          </a:prstGeom>
          <a:solidFill>
            <a:srgbClr val="B993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RFID</a:t>
            </a:r>
          </a:p>
          <a:p>
            <a:pPr algn="ctr"/>
            <a:r>
              <a:rPr kumimoji="1" lang="en-US" altLang="zh-CN" dirty="0"/>
              <a:t>NFC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555958" y="3208746"/>
            <a:ext cx="1567225" cy="98373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BLE</a:t>
            </a:r>
          </a:p>
          <a:p>
            <a:pPr algn="ctr"/>
            <a:r>
              <a:rPr kumimoji="1" lang="en-US" altLang="zh-CN" dirty="0"/>
              <a:t>ZigBee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123184" y="2523478"/>
            <a:ext cx="1111806" cy="9837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Wi-Fi</a:t>
            </a:r>
          </a:p>
          <a:p>
            <a:pPr algn="ctr"/>
            <a:r>
              <a:rPr kumimoji="1" lang="en-US" altLang="zh-CN" dirty="0" err="1"/>
              <a:t>HaLow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234990" y="3169445"/>
            <a:ext cx="753978" cy="5054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2G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234990" y="2031612"/>
            <a:ext cx="753978" cy="11267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4G</a:t>
            </a:r>
          </a:p>
          <a:p>
            <a:pPr algn="ctr"/>
            <a:r>
              <a:rPr kumimoji="1" lang="en-US" altLang="zh-CN" dirty="0"/>
              <a:t>3G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234990" y="1202267"/>
            <a:ext cx="753978" cy="8140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5G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123183" y="4669977"/>
            <a:ext cx="3277491" cy="1205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FFFF00"/>
                </a:solidFill>
              </a:rPr>
              <a:t>LPWAN</a:t>
            </a:r>
          </a:p>
          <a:p>
            <a:pPr algn="ctr"/>
            <a:r>
              <a:rPr kumimoji="1" lang="en-US" altLang="zh-CN" dirty="0" err="1"/>
              <a:t>LoRaWAN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Sigfox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4555957" y="1371895"/>
            <a:ext cx="1567225" cy="9837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Wi-Fi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9838267" y="2870321"/>
            <a:ext cx="1066800" cy="13221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Satellite</a:t>
            </a:r>
            <a:endParaRPr kumimoji="1"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145909" y="3707798"/>
            <a:ext cx="3277491" cy="9465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LTE-M</a:t>
            </a:r>
          </a:p>
          <a:p>
            <a:pPr algn="ctr"/>
            <a:r>
              <a:rPr kumimoji="1" lang="en-US" altLang="zh-CN" dirty="0"/>
              <a:t>NB-</a:t>
            </a:r>
            <a:r>
              <a:rPr kumimoji="1" lang="en-US" altLang="zh-CN" dirty="0" err="1"/>
              <a:t>IoT</a:t>
            </a:r>
            <a:endParaRPr kumimoji="1"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666579"/>
              </p:ext>
            </p:extLst>
          </p:nvPr>
        </p:nvGraphicFramePr>
        <p:xfrm>
          <a:off x="8143152" y="771047"/>
          <a:ext cx="308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2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2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82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99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6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 146"/>
          <p:cNvGrpSpPr/>
          <p:nvPr/>
        </p:nvGrpSpPr>
        <p:grpSpPr>
          <a:xfrm>
            <a:off x="266701" y="666750"/>
            <a:ext cx="11798298" cy="5587900"/>
            <a:chOff x="266701" y="666750"/>
            <a:chExt cx="11798298" cy="5587900"/>
          </a:xfrm>
        </p:grpSpPr>
        <p:sp>
          <p:nvSpPr>
            <p:cNvPr id="55" name="文本框 54"/>
            <p:cNvSpPr txBox="1"/>
            <p:nvPr/>
          </p:nvSpPr>
          <p:spPr>
            <a:xfrm rot="17760000">
              <a:off x="96061" y="3250559"/>
              <a:ext cx="772140" cy="40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/>
                <a:t>Broadcast</a:t>
              </a:r>
            </a:p>
            <a:p>
              <a:r>
                <a:rPr kumimoji="1" lang="en-US" altLang="zh-CN" sz="1000" b="1" dirty="0"/>
                <a:t>Time, </a:t>
              </a:r>
              <a:r>
                <a:rPr kumimoji="1" lang="en-US" altLang="zh-CN" sz="1000" b="1" dirty="0" err="1"/>
                <a:t>Pid</a:t>
              </a:r>
              <a:endParaRPr kumimoji="1" lang="zh-CN" altLang="en-US" sz="1000" b="1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266701" y="1034969"/>
              <a:ext cx="4680679" cy="19467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66701" y="3940826"/>
              <a:ext cx="4680679" cy="19467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5400000">
              <a:off x="4471764" y="2654539"/>
              <a:ext cx="4852592" cy="161345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6644126" y="2570976"/>
              <a:ext cx="4852592" cy="17805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85260" y="666750"/>
              <a:ext cx="829367" cy="36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</a:rPr>
                <a:t>USERS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86959" y="5886432"/>
              <a:ext cx="1734997" cy="36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solidFill>
                    <a:srgbClr val="FF0000"/>
                  </a:solidFill>
                </a:rPr>
                <a:t>PUBLIC PLACES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58016" y="666750"/>
              <a:ext cx="938997" cy="36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</a:rPr>
                <a:t>SERVER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330576" y="670538"/>
              <a:ext cx="1630134" cy="36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</a:rPr>
                <a:t>DATA CENTER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9" t="3624" r="4379" b="7477"/>
            <a:stretch/>
          </p:blipFill>
          <p:spPr>
            <a:xfrm>
              <a:off x="320323" y="4281623"/>
              <a:ext cx="1487141" cy="126514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847" r="22117" b="7235"/>
            <a:stretch/>
          </p:blipFill>
          <p:spPr>
            <a:xfrm>
              <a:off x="3507903" y="4223696"/>
              <a:ext cx="1419218" cy="129564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71" r="9049" b="6269"/>
            <a:stretch/>
          </p:blipFill>
          <p:spPr>
            <a:xfrm>
              <a:off x="1861086" y="4004943"/>
              <a:ext cx="1626560" cy="155707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28674" y="5541481"/>
              <a:ext cx="670438" cy="36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C</a:t>
              </a:r>
              <a:r>
                <a:rPr lang="is-IS" altLang="zh-CN" dirty="0">
                  <a:solidFill>
                    <a:srgbClr val="0070C0"/>
                  </a:solidFill>
                </a:rPr>
                <a:t>afé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59074" y="5532489"/>
              <a:ext cx="1281736" cy="36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Bus</a:t>
              </a:r>
              <a:r>
                <a:rPr lang="zh-CN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</a:rPr>
                <a:t>Station</a:t>
              </a:r>
              <a:endParaRPr lang="is-IS" altLang="zh-CN" dirty="0">
                <a:solidFill>
                  <a:srgbClr val="0070C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33304" y="5540115"/>
              <a:ext cx="1578240" cy="36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Supermarket</a:t>
              </a:r>
              <a:endParaRPr lang="is-IS" altLang="zh-CN" dirty="0">
                <a:solidFill>
                  <a:srgbClr val="0070C0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9" t="9924" r="4693" b="10291"/>
            <a:stretch/>
          </p:blipFill>
          <p:spPr>
            <a:xfrm>
              <a:off x="1254991" y="1046755"/>
              <a:ext cx="389053" cy="38193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 r="8363"/>
            <a:stretch/>
          </p:blipFill>
          <p:spPr>
            <a:xfrm>
              <a:off x="3521956" y="1423522"/>
              <a:ext cx="1365485" cy="1507394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9" t="9924" r="4693" b="10291"/>
            <a:stretch/>
          </p:blipFill>
          <p:spPr>
            <a:xfrm>
              <a:off x="3702720" y="1046755"/>
              <a:ext cx="389053" cy="381939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 r="8363"/>
            <a:stretch/>
          </p:blipFill>
          <p:spPr>
            <a:xfrm>
              <a:off x="1981968" y="1438747"/>
              <a:ext cx="1365485" cy="150739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 r="8363"/>
            <a:stretch/>
          </p:blipFill>
          <p:spPr>
            <a:xfrm>
              <a:off x="441592" y="1423521"/>
              <a:ext cx="1365485" cy="1507394"/>
            </a:xfrm>
            <a:prstGeom prst="rect">
              <a:avLst/>
            </a:prstGeom>
          </p:spPr>
        </p:pic>
        <p:cxnSp>
          <p:nvCxnSpPr>
            <p:cNvPr id="26" name="直线箭头连接符 25"/>
            <p:cNvCxnSpPr>
              <a:endCxn id="11" idx="0"/>
            </p:cNvCxnSpPr>
            <p:nvPr/>
          </p:nvCxnSpPr>
          <p:spPr>
            <a:xfrm flipH="1">
              <a:off x="1063894" y="2908673"/>
              <a:ext cx="391208" cy="1372950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1469287" y="2928470"/>
              <a:ext cx="978196" cy="1319072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/>
            <p:nvPr/>
          </p:nvCxnSpPr>
          <p:spPr>
            <a:xfrm>
              <a:off x="735773" y="2871728"/>
              <a:ext cx="306970" cy="140989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/>
            <p:cNvCxnSpPr/>
            <p:nvPr/>
          </p:nvCxnSpPr>
          <p:spPr>
            <a:xfrm>
              <a:off x="3875705" y="2905610"/>
              <a:ext cx="284658" cy="1347049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3020944" y="2836832"/>
              <a:ext cx="1080799" cy="1418102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/>
            <p:nvPr/>
          </p:nvCxnSpPr>
          <p:spPr>
            <a:xfrm flipH="1">
              <a:off x="2481748" y="2826541"/>
              <a:ext cx="540207" cy="1428393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/>
            <p:cNvCxnSpPr/>
            <p:nvPr/>
          </p:nvCxnSpPr>
          <p:spPr>
            <a:xfrm>
              <a:off x="2317144" y="2845039"/>
              <a:ext cx="146258" cy="1378657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/>
            <p:nvPr/>
          </p:nvCxnSpPr>
          <p:spPr>
            <a:xfrm flipH="1">
              <a:off x="4217512" y="2924990"/>
              <a:ext cx="328122" cy="1315023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下箭头 53"/>
            <p:cNvSpPr/>
            <p:nvPr/>
          </p:nvSpPr>
          <p:spPr>
            <a:xfrm rot="12383382">
              <a:off x="683730" y="2973272"/>
              <a:ext cx="82938" cy="100136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下箭头 55"/>
            <p:cNvSpPr/>
            <p:nvPr/>
          </p:nvSpPr>
          <p:spPr>
            <a:xfrm rot="20040000">
              <a:off x="1331467" y="2975604"/>
              <a:ext cx="82938" cy="100136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 rot="3823270">
              <a:off x="1171699" y="3264958"/>
              <a:ext cx="831322" cy="40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/>
                <a:t>ACK</a:t>
              </a:r>
            </a:p>
            <a:p>
              <a:r>
                <a:rPr kumimoji="1" lang="en-US" altLang="zh-CN" sz="1000" b="1" dirty="0"/>
                <a:t>Time, </a:t>
              </a:r>
              <a:r>
                <a:rPr kumimoji="1" lang="en-US" altLang="zh-CN" sz="1000" b="1" dirty="0" err="1"/>
                <a:t>Uid</a:t>
              </a:r>
              <a:endParaRPr kumimoji="1" lang="zh-CN" altLang="en-US" sz="1000" b="1" dirty="0"/>
            </a:p>
          </p:txBody>
        </p:sp>
        <p:sp>
          <p:nvSpPr>
            <p:cNvPr id="58" name="下箭头 57"/>
            <p:cNvSpPr/>
            <p:nvPr/>
          </p:nvSpPr>
          <p:spPr>
            <a:xfrm rot="12383382">
              <a:off x="2095040" y="2964302"/>
              <a:ext cx="82938" cy="100136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 rot="17760000">
                  <a:off x="1477544" y="3194552"/>
                  <a:ext cx="941385" cy="400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000" b="1" dirty="0"/>
                    <a:t>Broadcast</a:t>
                  </a:r>
                </a:p>
                <a:p>
                  <a:r>
                    <a:rPr kumimoji="1" lang="en-US" altLang="zh-CN" sz="1000" b="1" dirty="0"/>
                    <a:t>Time+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1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</m:t>
                      </m:r>
                    </m:oMath>
                  </a14:m>
                  <a:r>
                    <a:rPr kumimoji="1" lang="en-US" altLang="zh-CN" sz="1000" b="1" dirty="0"/>
                    <a:t>, </a:t>
                  </a:r>
                  <a:r>
                    <a:rPr kumimoji="1" lang="en-US" altLang="zh-CN" sz="1000" b="1" dirty="0" err="1"/>
                    <a:t>Pid</a:t>
                  </a:r>
                  <a:endParaRPr kumimoji="1" lang="zh-CN" altLang="en-US" sz="1000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60000">
                  <a:off x="1477544" y="3194552"/>
                  <a:ext cx="941385" cy="400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1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下箭头 59"/>
            <p:cNvSpPr/>
            <p:nvPr/>
          </p:nvSpPr>
          <p:spPr>
            <a:xfrm rot="20040000">
              <a:off x="2732811" y="2985100"/>
              <a:ext cx="82938" cy="100136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 rot="3823270">
              <a:off x="2573043" y="3274455"/>
              <a:ext cx="831322" cy="40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/>
                <a:t>ACK</a:t>
              </a:r>
            </a:p>
            <a:p>
              <a:r>
                <a:rPr kumimoji="1" lang="en-US" altLang="zh-CN" sz="1000" b="1" dirty="0"/>
                <a:t>Time, </a:t>
              </a:r>
              <a:r>
                <a:rPr kumimoji="1" lang="en-US" altLang="zh-CN" sz="1000" b="1" dirty="0" err="1"/>
                <a:t>Uid</a:t>
              </a:r>
              <a:endParaRPr kumimoji="1" lang="zh-CN" altLang="en-US" sz="1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211758" y="3293530"/>
                  <a:ext cx="495741" cy="276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⋯⋯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758" y="3293530"/>
                  <a:ext cx="495741" cy="27616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69" r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文本框 62"/>
            <p:cNvSpPr txBox="1"/>
            <p:nvPr/>
          </p:nvSpPr>
          <p:spPr>
            <a:xfrm>
              <a:off x="3426501" y="3155448"/>
              <a:ext cx="1478812" cy="55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/>
                <a:t>Delete redundant values that are continuous in time</a:t>
              </a:r>
              <a:endParaRPr kumimoji="1" lang="zh-CN" altLang="en-US" sz="1000" b="1" dirty="0"/>
            </a:p>
          </p:txBody>
        </p:sp>
        <p:sp>
          <p:nvSpPr>
            <p:cNvPr id="64" name="左右箭头 63"/>
            <p:cNvSpPr/>
            <p:nvPr/>
          </p:nvSpPr>
          <p:spPr>
            <a:xfrm>
              <a:off x="4947380" y="1258130"/>
              <a:ext cx="1143953" cy="536540"/>
            </a:xfrm>
            <a:prstGeom prst="left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044310" y="1349284"/>
              <a:ext cx="948486" cy="368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bg1"/>
                  </a:solidFill>
                </a:rPr>
                <a:t>NB-</a:t>
              </a:r>
              <a:r>
                <a:rPr kumimoji="1" lang="en-US" altLang="zh-CN" b="1" dirty="0" err="1">
                  <a:solidFill>
                    <a:schemeClr val="bg1"/>
                  </a:solidFill>
                </a:rPr>
                <a:t>IoT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左右箭头 70"/>
            <p:cNvSpPr/>
            <p:nvPr/>
          </p:nvSpPr>
          <p:spPr>
            <a:xfrm>
              <a:off x="4965726" y="4661925"/>
              <a:ext cx="1143953" cy="730118"/>
            </a:xfrm>
            <a:prstGeom prst="left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943201" y="4898954"/>
              <a:ext cx="1428510" cy="26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 err="1">
                  <a:solidFill>
                    <a:schemeClr val="bg1"/>
                  </a:solidFill>
                </a:rPr>
                <a:t>Cable&amp;Wireless</a:t>
              </a:r>
              <a:endParaRPr kumimoji="1"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844486" y="3135668"/>
              <a:ext cx="1352675" cy="583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7030A0"/>
                  </a:solidFill>
                </a:rPr>
                <a:t>Update</a:t>
              </a:r>
              <a:r>
                <a:rPr kumimoji="1" lang="zh-CN" altLang="en-US" sz="1600" dirty="0">
                  <a:solidFill>
                    <a:srgbClr val="7030A0"/>
                  </a:solidFill>
                </a:rPr>
                <a:t> </a:t>
              </a:r>
              <a:r>
                <a:rPr kumimoji="1" lang="en-US" altLang="zh-CN" sz="1600" dirty="0">
                  <a:solidFill>
                    <a:srgbClr val="7030A0"/>
                  </a:solidFill>
                </a:rPr>
                <a:t>once</a:t>
              </a:r>
            </a:p>
            <a:p>
              <a:pPr algn="ctr"/>
              <a:r>
                <a:rPr kumimoji="1" lang="zh-CN" altLang="en-US" sz="1600" dirty="0">
                  <a:solidFill>
                    <a:srgbClr val="7030A0"/>
                  </a:solidFill>
                </a:rPr>
                <a:t> </a:t>
              </a:r>
              <a:r>
                <a:rPr kumimoji="1" lang="en-US" altLang="zh-CN" sz="1600" dirty="0">
                  <a:solidFill>
                    <a:srgbClr val="7030A0"/>
                  </a:solidFill>
                </a:rPr>
                <a:t>a</a:t>
              </a:r>
              <a:r>
                <a:rPr kumimoji="1" lang="zh-CN" altLang="en-US" sz="1600" dirty="0">
                  <a:solidFill>
                    <a:srgbClr val="7030A0"/>
                  </a:solidFill>
                </a:rPr>
                <a:t> </a:t>
              </a:r>
              <a:r>
                <a:rPr kumimoji="1" lang="en-US" altLang="zh-CN" sz="1600" dirty="0">
                  <a:solidFill>
                    <a:srgbClr val="7030A0"/>
                  </a:solidFill>
                </a:rPr>
                <a:t>day</a:t>
              </a:r>
              <a:endParaRPr kumimoji="1" lang="zh-CN" alt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78" name="直线箭头连接符 77"/>
            <p:cNvCxnSpPr/>
            <p:nvPr/>
          </p:nvCxnSpPr>
          <p:spPr>
            <a:xfrm>
              <a:off x="5044310" y="3485784"/>
              <a:ext cx="1028431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/>
            <p:cNvCxnSpPr/>
            <p:nvPr/>
          </p:nvCxnSpPr>
          <p:spPr>
            <a:xfrm>
              <a:off x="4567655" y="2998031"/>
              <a:ext cx="498182" cy="4978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/>
            <p:cNvCxnSpPr/>
            <p:nvPr/>
          </p:nvCxnSpPr>
          <p:spPr>
            <a:xfrm flipH="1">
              <a:off x="4525586" y="3470759"/>
              <a:ext cx="546628" cy="4633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/>
            <p:cNvCxnSpPr/>
            <p:nvPr/>
          </p:nvCxnSpPr>
          <p:spPr>
            <a:xfrm>
              <a:off x="5004336" y="2166652"/>
              <a:ext cx="1028431" cy="0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5168242" y="2180863"/>
              <a:ext cx="873823" cy="36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7030A0"/>
                  </a:solidFill>
                </a:rPr>
                <a:t>ASAP</a:t>
              </a:r>
              <a:endParaRPr kumimoji="1"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157106" y="1833721"/>
              <a:ext cx="713367" cy="36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0000"/>
                  </a:solidFill>
                  <a:latin typeface="STHupo" charset="-122"/>
                  <a:ea typeface="STHupo" charset="-122"/>
                  <a:cs typeface="STHupo" charset="-122"/>
                </a:rPr>
                <a:t>！！！</a:t>
              </a:r>
            </a:p>
          </p:txBody>
        </p:sp>
        <p:sp>
          <p:nvSpPr>
            <p:cNvPr id="109" name="泪珠形 108"/>
            <p:cNvSpPr/>
            <p:nvPr/>
          </p:nvSpPr>
          <p:spPr>
            <a:xfrm>
              <a:off x="320323" y="2517382"/>
              <a:ext cx="287082" cy="263081"/>
            </a:xfrm>
            <a:prstGeom prst="teardrop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1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泪珠形 109"/>
            <p:cNvSpPr/>
            <p:nvPr/>
          </p:nvSpPr>
          <p:spPr>
            <a:xfrm>
              <a:off x="977548" y="2517382"/>
              <a:ext cx="287082" cy="263081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2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泪珠形 110"/>
            <p:cNvSpPr/>
            <p:nvPr/>
          </p:nvSpPr>
          <p:spPr>
            <a:xfrm>
              <a:off x="1814844" y="2520655"/>
              <a:ext cx="287082" cy="263081"/>
            </a:xfrm>
            <a:prstGeom prst="teardrop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bg1"/>
                  </a:solidFill>
                </a:rPr>
                <a:t>3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2" name="泪珠形 111"/>
            <p:cNvSpPr/>
            <p:nvPr/>
          </p:nvSpPr>
          <p:spPr>
            <a:xfrm>
              <a:off x="2550515" y="2514334"/>
              <a:ext cx="287082" cy="263081"/>
            </a:xfrm>
            <a:prstGeom prst="teardrop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4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3" name="泪珠形 112"/>
            <p:cNvSpPr/>
            <p:nvPr/>
          </p:nvSpPr>
          <p:spPr>
            <a:xfrm>
              <a:off x="4106536" y="2526003"/>
              <a:ext cx="287082" cy="263081"/>
            </a:xfrm>
            <a:prstGeom prst="teardrop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6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泪珠形 113"/>
            <p:cNvSpPr/>
            <p:nvPr/>
          </p:nvSpPr>
          <p:spPr>
            <a:xfrm>
              <a:off x="3383623" y="2526002"/>
              <a:ext cx="287082" cy="263081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5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/>
                <p:cNvSpPr txBox="1"/>
                <p:nvPr/>
              </p:nvSpPr>
              <p:spPr>
                <a:xfrm>
                  <a:off x="8241961" y="1127551"/>
                  <a:ext cx="1666946" cy="1384995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Uid=1: </a:t>
                  </a:r>
                  <a14:m>
                    <m:oMath xmlns:m="http://schemas.openxmlformats.org/officeDocument/2006/math">
                      <m:r>
                        <a:rPr kumimoji="1" lang="en-US" altLang="zh-CN" sz="1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,(P2,T1),</a:t>
                  </a:r>
                  <a14:m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kumimoji="1" lang="en-US" altLang="zh-CN" sz="1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 err="1">
                      <a:solidFill>
                        <a:srgbClr val="00B050"/>
                      </a:solidFill>
                    </a:rPr>
                    <a:t>Uid</a:t>
                  </a:r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=2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1400" dirty="0">
                          <a:solidFill>
                            <a:srgbClr val="00B050"/>
                          </a:solidFill>
                          <a:latin typeface="Cambria Math" charset="0"/>
                        </a:rPr>
                        <m:t>:</m:t>
                      </m:r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,(P2,T2),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 err="1">
                      <a:solidFill>
                        <a:srgbClr val="00B050"/>
                      </a:solidFill>
                    </a:rPr>
                    <a:t>Uid</a:t>
                  </a:r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=3: </a:t>
                  </a:r>
                  <a14:m>
                    <m:oMath xmlns:m="http://schemas.openxmlformats.org/officeDocument/2006/math">
                      <m:r>
                        <a:rPr kumimoji="1" lang="en-US" altLang="zh-CN" sz="140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,(P2,T3),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 err="1">
                      <a:solidFill>
                        <a:srgbClr val="00B050"/>
                      </a:solidFill>
                    </a:rPr>
                    <a:t>Uid</a:t>
                  </a:r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=4: </a:t>
                  </a:r>
                  <a14:m>
                    <m:oMath xmlns:m="http://schemas.openxmlformats.org/officeDocument/2006/math">
                      <m:r>
                        <a:rPr kumimoji="1" lang="en-US" altLang="zh-CN" sz="140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,(P2,T4),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zh-CN" altLang="en-US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 err="1">
                      <a:solidFill>
                        <a:srgbClr val="00B050"/>
                      </a:solidFill>
                    </a:rPr>
                    <a:t>Uid</a:t>
                  </a:r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=5</a:t>
                  </a:r>
                  <a14:m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:</m:t>
                      </m:r>
                      <m:r>
                        <a:rPr kumimoji="1" lang="en-US" altLang="zh-CN" sz="140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,(P2,T5),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 err="1">
                      <a:solidFill>
                        <a:srgbClr val="00B050"/>
                      </a:solidFill>
                    </a:rPr>
                    <a:t>Uid</a:t>
                  </a:r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=6:</a:t>
                  </a:r>
                  <a14:m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140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,(P2,T6),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961" y="1127551"/>
                  <a:ext cx="1666946" cy="13849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61" b="-22078"/>
                  </a:stretch>
                </a:blipFill>
                <a:ln w="254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/>
            <p:cNvCxnSpPr/>
            <p:nvPr/>
          </p:nvCxnSpPr>
          <p:spPr>
            <a:xfrm flipH="1">
              <a:off x="2515098" y="2913844"/>
              <a:ext cx="2005700" cy="1308323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8236949" y="2809504"/>
                  <a:ext cx="1666946" cy="1384995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Uid=1: </a:t>
                  </a:r>
                  <a14:m>
                    <m:oMath xmlns:m="http://schemas.openxmlformats.org/officeDocument/2006/math">
                      <m:r>
                        <a:rPr kumimoji="1" lang="en-US" altLang="zh-CN" sz="1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,(P2,T1),</a:t>
                  </a:r>
                  <a14:m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kumimoji="1" lang="en-US" altLang="zh-CN" sz="1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>
                      <a:solidFill>
                        <a:srgbClr val="FF0000"/>
                      </a:solidFill>
                    </a:rPr>
                    <a:t>Uid=2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1400" dirty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  <m:r>
                        <a:rPr kumimoji="1" lang="en-US" altLang="zh-CN" sz="1400">
                          <a:solidFill>
                            <a:srgbClr val="FF000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FF0000"/>
                      </a:solidFill>
                    </a:rPr>
                    <a:t>,(P2,T2),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FF000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Uid=3: </a:t>
                  </a:r>
                  <a14:m>
                    <m:oMath xmlns:m="http://schemas.openxmlformats.org/officeDocument/2006/math">
                      <m:r>
                        <a:rPr kumimoji="1" lang="en-US" altLang="zh-CN" sz="140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,(P2,T3),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 err="1">
                      <a:solidFill>
                        <a:srgbClr val="00B050"/>
                      </a:solidFill>
                    </a:rPr>
                    <a:t>Uid</a:t>
                  </a:r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=4: </a:t>
                  </a:r>
                  <a14:m>
                    <m:oMath xmlns:m="http://schemas.openxmlformats.org/officeDocument/2006/math">
                      <m:r>
                        <a:rPr kumimoji="1" lang="en-US" altLang="zh-CN" sz="140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,(P2,T4),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zh-CN" altLang="en-US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 err="1">
                      <a:solidFill>
                        <a:srgbClr val="00B050"/>
                      </a:solidFill>
                    </a:rPr>
                    <a:t>Uid</a:t>
                  </a:r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=5</a:t>
                  </a:r>
                  <a14:m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:</m:t>
                      </m:r>
                      <m:r>
                        <a:rPr kumimoji="1" lang="en-US" altLang="zh-CN" sz="140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,(P2,T5),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>
                      <a:solidFill>
                        <a:srgbClr val="FF0000"/>
                      </a:solidFill>
                    </a:rPr>
                    <a:t>Uid=6:</a:t>
                  </a:r>
                  <a14:m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140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FF0000"/>
                      </a:solidFill>
                    </a:rPr>
                    <a:t>,(P2,T6),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FF000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949" y="2809504"/>
                  <a:ext cx="1666946" cy="13849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60" b="-21645"/>
                  </a:stretch>
                </a:blipFill>
                <a:ln w="254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8236949" y="4458979"/>
                  <a:ext cx="1666946" cy="1384995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Uid=1: </a:t>
                  </a:r>
                  <a14:m>
                    <m:oMath xmlns:m="http://schemas.openxmlformats.org/officeDocument/2006/math">
                      <m:r>
                        <a:rPr kumimoji="1" lang="en-US" altLang="zh-CN" sz="1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,(P2,T1),</a:t>
                  </a:r>
                  <a14:m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kumimoji="1" lang="en-US" altLang="zh-CN" sz="1400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>
                      <a:solidFill>
                        <a:srgbClr val="FF0000"/>
                      </a:solidFill>
                    </a:rPr>
                    <a:t>Uid=2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1400" dirty="0">
                          <a:solidFill>
                            <a:srgbClr val="FF0000"/>
                          </a:solidFill>
                          <a:latin typeface="Cambria Math" charset="0"/>
                        </a:rPr>
                        <m:t>:</m:t>
                      </m:r>
                      <m:r>
                        <a:rPr kumimoji="1" lang="en-US" altLang="zh-CN" sz="1400">
                          <a:solidFill>
                            <a:srgbClr val="FF000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FF0000"/>
                      </a:solidFill>
                    </a:rPr>
                    <a:t>,(P2,T2),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FF000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Uid=3: </a:t>
                  </a:r>
                  <a14:m>
                    <m:oMath xmlns:m="http://schemas.openxmlformats.org/officeDocument/2006/math">
                      <m:r>
                        <a:rPr kumimoji="1" lang="en-US" altLang="zh-CN" sz="140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,(P2,T3),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>
                      <a:solidFill>
                        <a:srgbClr val="FFC000"/>
                      </a:solidFill>
                    </a:rPr>
                    <a:t>Uid=4: </a:t>
                  </a:r>
                  <a14:m>
                    <m:oMath xmlns:m="http://schemas.openxmlformats.org/officeDocument/2006/math">
                      <m:r>
                        <a:rPr kumimoji="1" lang="en-US" altLang="zh-CN" sz="1400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FFC000"/>
                      </a:solidFill>
                    </a:rPr>
                    <a:t>,(P2,T4),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FFC00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zh-CN" altLang="en-US" sz="1400" dirty="0">
                    <a:solidFill>
                      <a:srgbClr val="FFC000"/>
                    </a:solidFill>
                  </a:endParaRPr>
                </a:p>
                <a:p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Uid=5</a:t>
                  </a:r>
                  <a14:m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:</m:t>
                      </m:r>
                      <m:r>
                        <a:rPr kumimoji="1" lang="en-US" altLang="zh-CN" sz="140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,(P2,T5),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00B05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00B050"/>
                    </a:solidFill>
                  </a:endParaRPr>
                </a:p>
                <a:p>
                  <a:r>
                    <a:rPr kumimoji="1" lang="en-US" altLang="zh-CN" sz="1400" dirty="0">
                      <a:solidFill>
                        <a:srgbClr val="FF0000"/>
                      </a:solidFill>
                    </a:rPr>
                    <a:t>Uid=6:</a:t>
                  </a:r>
                  <a14:m>
                    <m:oMath xmlns:m="http://schemas.openxmlformats.org/officeDocument/2006/math">
                      <m:r>
                        <a:rPr kumimoji="1" lang="en-US" altLang="zh-CN" sz="14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140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⋯</m:t>
                      </m:r>
                    </m:oMath>
                  </a14:m>
                  <a:r>
                    <a:rPr kumimoji="1" lang="en-US" altLang="zh-CN" sz="1400" dirty="0">
                      <a:solidFill>
                        <a:srgbClr val="FF0000"/>
                      </a:solidFill>
                    </a:rPr>
                    <a:t>,(P2,T6),</a:t>
                  </a:r>
                  <a14:m>
                    <m:oMath xmlns:m="http://schemas.openxmlformats.org/officeDocument/2006/math">
                      <m:r>
                        <a:rPr kumimoji="1" lang="en-US" altLang="zh-CN" sz="1400">
                          <a:solidFill>
                            <a:srgbClr val="FF0000"/>
                          </a:solidFill>
                          <a:latin typeface="Cambria Math" charset="0"/>
                        </a:rPr>
                        <m:t>  ⋯</m:t>
                      </m:r>
                    </m:oMath>
                  </a14:m>
                  <a:endParaRPr kumimoji="1" lang="en-US" altLang="zh-CN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949" y="4458979"/>
                  <a:ext cx="1666946" cy="13849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0" b="-21552"/>
                  </a:stretch>
                </a:blipFill>
                <a:ln w="254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组 129"/>
            <p:cNvGrpSpPr/>
            <p:nvPr/>
          </p:nvGrpSpPr>
          <p:grpSpPr>
            <a:xfrm>
              <a:off x="10295135" y="1349285"/>
              <a:ext cx="1630439" cy="2695252"/>
              <a:chOff x="10178561" y="454100"/>
              <a:chExt cx="1904378" cy="3690867"/>
            </a:xfrm>
          </p:grpSpPr>
          <p:pic>
            <p:nvPicPr>
              <p:cNvPr id="96" name="图片 9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16" r="8363"/>
              <a:stretch/>
            </p:blipFill>
            <p:spPr>
              <a:xfrm>
                <a:off x="10485403" y="454100"/>
                <a:ext cx="1365485" cy="1507394"/>
              </a:xfrm>
              <a:prstGeom prst="rect">
                <a:avLst/>
              </a:prstGeom>
            </p:spPr>
          </p:pic>
          <p:pic>
            <p:nvPicPr>
              <p:cNvPr id="97" name="图片 96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96" r="35297"/>
              <a:stretch/>
            </p:blipFill>
            <p:spPr>
              <a:xfrm>
                <a:off x="10634707" y="2308090"/>
                <a:ext cx="953155" cy="1836877"/>
              </a:xfrm>
              <a:prstGeom prst="rect">
                <a:avLst/>
              </a:prstGeom>
            </p:spPr>
          </p:pic>
          <p:pic>
            <p:nvPicPr>
              <p:cNvPr id="98" name="图片 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49" t="9924" r="4693" b="10291"/>
              <a:stretch/>
            </p:blipFill>
            <p:spPr>
              <a:xfrm>
                <a:off x="10287451" y="1134803"/>
                <a:ext cx="389053" cy="381939"/>
              </a:xfrm>
              <a:prstGeom prst="rect">
                <a:avLst/>
              </a:prstGeom>
            </p:spPr>
          </p:pic>
          <p:pic>
            <p:nvPicPr>
              <p:cNvPr id="99" name="图片 9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49" t="9924" r="4693" b="10291"/>
              <a:stretch/>
            </p:blipFill>
            <p:spPr>
              <a:xfrm>
                <a:off x="11693886" y="1163584"/>
                <a:ext cx="389053" cy="381939"/>
              </a:xfrm>
              <a:prstGeom prst="rect">
                <a:avLst/>
              </a:prstGeom>
            </p:spPr>
          </p:pic>
          <p:pic>
            <p:nvPicPr>
              <p:cNvPr id="101" name="图片 100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700" t="21949" r="28884" b="29227"/>
              <a:stretch/>
            </p:blipFill>
            <p:spPr>
              <a:xfrm>
                <a:off x="10535165" y="2016225"/>
                <a:ext cx="439106" cy="545901"/>
              </a:xfrm>
              <a:prstGeom prst="rect">
                <a:avLst/>
              </a:prstGeom>
            </p:spPr>
          </p:pic>
          <p:sp>
            <p:nvSpPr>
              <p:cNvPr id="103" name="文本框 102"/>
              <p:cNvSpPr txBox="1"/>
              <p:nvPr/>
            </p:nvSpPr>
            <p:spPr>
              <a:xfrm>
                <a:off x="10178561" y="1974843"/>
                <a:ext cx="219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STHupo" charset="-122"/>
                    <a:ea typeface="STHupo" charset="-122"/>
                    <a:cs typeface="STHupo" charset="-122"/>
                  </a:rPr>
                  <a:t>+</a:t>
                </a:r>
                <a:endParaRPr kumimoji="1" lang="zh-CN" altLang="en-US" sz="2400" b="1" dirty="0">
                  <a:solidFill>
                    <a:srgbClr val="FF0000"/>
                  </a:solidFill>
                  <a:latin typeface="STHupo" charset="-122"/>
                  <a:ea typeface="STHupo" charset="-122"/>
                  <a:cs typeface="STHupo" charset="-122"/>
                </a:endParaRPr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271" y="2059943"/>
                <a:ext cx="372866" cy="372866"/>
              </a:xfrm>
              <a:prstGeom prst="rect">
                <a:avLst/>
              </a:prstGeom>
            </p:spPr>
          </p:pic>
          <p:pic>
            <p:nvPicPr>
              <p:cNvPr id="106" name="图片 105"/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72" t="6157" r="21566" b="9973"/>
              <a:stretch/>
            </p:blipFill>
            <p:spPr>
              <a:xfrm>
                <a:off x="11450688" y="1947953"/>
                <a:ext cx="611275" cy="596845"/>
              </a:xfrm>
              <a:prstGeom prst="rect">
                <a:avLst/>
              </a:prstGeom>
            </p:spPr>
          </p:pic>
          <p:sp>
            <p:nvSpPr>
              <p:cNvPr id="115" name="泪珠形 114"/>
              <p:cNvSpPr/>
              <p:nvPr/>
            </p:nvSpPr>
            <p:spPr>
              <a:xfrm>
                <a:off x="10308719" y="1571473"/>
                <a:ext cx="287082" cy="263081"/>
              </a:xfrm>
              <a:prstGeom prst="teardrop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</a:rPr>
                  <a:t>5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泪珠形 115"/>
              <p:cNvSpPr/>
              <p:nvPr/>
            </p:nvSpPr>
            <p:spPr>
              <a:xfrm>
                <a:off x="11050779" y="1567235"/>
                <a:ext cx="287082" cy="263081"/>
              </a:xfrm>
              <a:prstGeom prst="teardrop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10146386" y="4003467"/>
                  <a:ext cx="1779188" cy="2062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+mj-ea"/>
                    <a:buAutoNum type="circleNumDbPlain"/>
                  </a:pPr>
                  <a:r>
                    <a:rPr kumimoji="1" lang="en-US" altLang="zh-CN" sz="1400" dirty="0"/>
                    <a:t>T3&lt;T2, </a:t>
                  </a:r>
                  <a:r>
                    <a:rPr kumimoji="1" lang="en-US" altLang="zh-CN" sz="1400" dirty="0" err="1"/>
                    <a:t>Uid</a:t>
                  </a:r>
                  <a:r>
                    <a:rPr kumimoji="1" lang="en-US" altLang="zh-CN" sz="1400" dirty="0"/>
                    <a:t>=3 </a:t>
                  </a:r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SAFE</a:t>
                  </a:r>
                </a:p>
                <a:p>
                  <a:pPr marL="342900" indent="-342900">
                    <a:buFont typeface="+mj-ea"/>
                    <a:buAutoNum type="circleNumDbPlain"/>
                  </a:pPr>
                  <a:r>
                    <a:rPr kumimoji="1" lang="en-US" altLang="zh-CN" sz="1400" dirty="0"/>
                    <a:t>T2/5&lt;T4,T4-T2/5&lt;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𝑡</m:t>
                          </m:r>
                        </m:e>
                      </m:acc>
                    </m:oMath>
                  </a14:m>
                  <a:r>
                    <a:rPr kumimoji="1" lang="en-US" altLang="zh-CN" sz="1400" dirty="0"/>
                    <a:t>, </a:t>
                  </a:r>
                  <a:r>
                    <a:rPr kumimoji="1" lang="en-US" altLang="zh-CN" sz="1400" dirty="0">
                      <a:solidFill>
                        <a:srgbClr val="FFC000"/>
                      </a:solidFill>
                    </a:rPr>
                    <a:t>CLOSE CONTACTS</a:t>
                  </a:r>
                  <a:r>
                    <a:rPr kumimoji="1" lang="en-US" altLang="zh-CN" sz="1400" dirty="0"/>
                    <a:t> of </a:t>
                  </a:r>
                  <a:r>
                    <a:rPr kumimoji="1" lang="en-US" altLang="zh-CN" sz="1400" dirty="0" err="1"/>
                    <a:t>Uid</a:t>
                  </a:r>
                  <a:r>
                    <a:rPr kumimoji="1" lang="en-US" altLang="zh-CN" sz="1400" dirty="0"/>
                    <a:t>=2</a:t>
                  </a:r>
                </a:p>
                <a:p>
                  <a:pPr marL="342900" indent="-342900">
                    <a:buFont typeface="+mj-ea"/>
                    <a:buAutoNum type="circleNumDbPlain"/>
                  </a:pPr>
                  <a:r>
                    <a:rPr kumimoji="1" lang="en-US" altLang="zh-CN" sz="1400" dirty="0"/>
                    <a:t>T6&lt;T2/5, </a:t>
                  </a:r>
                  <a:r>
                    <a:rPr kumimoji="1" lang="en-US" altLang="zh-CN" sz="1400" dirty="0" err="1"/>
                    <a:t>Uid</a:t>
                  </a:r>
                  <a:r>
                    <a:rPr kumimoji="1" lang="en-US" altLang="zh-CN" sz="1400" dirty="0"/>
                    <a:t>=6 </a:t>
                  </a:r>
                  <a:r>
                    <a:rPr kumimoji="1" lang="en-US" altLang="zh-CN" sz="1400" dirty="0">
                      <a:solidFill>
                        <a:srgbClr val="00B050"/>
                      </a:solidFill>
                    </a:rPr>
                    <a:t>SAFE</a:t>
                  </a:r>
                </a:p>
                <a:p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6386" y="4003467"/>
                  <a:ext cx="1779188" cy="206210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592" r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1" name="图片 130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3" t="29836" r="29754" b="29723"/>
            <a:stretch/>
          </p:blipFill>
          <p:spPr>
            <a:xfrm>
              <a:off x="10236771" y="3223152"/>
              <a:ext cx="465678" cy="408042"/>
            </a:xfrm>
            <a:prstGeom prst="rect">
              <a:avLst/>
            </a:prstGeom>
          </p:spPr>
        </p:pic>
        <p:sp>
          <p:nvSpPr>
            <p:cNvPr id="132" name="燕尾形箭头 131"/>
            <p:cNvSpPr/>
            <p:nvPr/>
          </p:nvSpPr>
          <p:spPr>
            <a:xfrm rot="13515247">
              <a:off x="9753930" y="2756840"/>
              <a:ext cx="1163381" cy="134392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 rot="5400000">
              <a:off x="8679397" y="2514649"/>
              <a:ext cx="4852592" cy="19186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0483094" y="671199"/>
              <a:ext cx="135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</a:rPr>
                <a:t>HOSPITAL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36" name="图片 135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2" t="9497" r="8980" b="8667"/>
            <a:stretch/>
          </p:blipFill>
          <p:spPr>
            <a:xfrm flipV="1">
              <a:off x="10292828" y="1063209"/>
              <a:ext cx="405224" cy="406109"/>
            </a:xfrm>
            <a:prstGeom prst="rect">
              <a:avLst/>
            </a:prstGeom>
          </p:spPr>
        </p:pic>
      </p:grpSp>
      <p:sp>
        <p:nvSpPr>
          <p:cNvPr id="148" name="下箭头 147"/>
          <p:cNvSpPr/>
          <p:nvPr/>
        </p:nvSpPr>
        <p:spPr>
          <a:xfrm>
            <a:off x="8978409" y="2532597"/>
            <a:ext cx="191119" cy="264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下箭头 150"/>
          <p:cNvSpPr/>
          <p:nvPr/>
        </p:nvSpPr>
        <p:spPr>
          <a:xfrm>
            <a:off x="8974862" y="4194499"/>
            <a:ext cx="191119" cy="264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6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3559462"/>
            <a:ext cx="459358" cy="5736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r="2553" b="4720"/>
          <a:stretch/>
        </p:blipFill>
        <p:spPr>
          <a:xfrm>
            <a:off x="401979" y="354520"/>
            <a:ext cx="3377241" cy="3192718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743315" y="2046275"/>
            <a:ext cx="3600000" cy="3600000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210320" y="2046275"/>
            <a:ext cx="3600000" cy="3600000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50" y="3846275"/>
            <a:ext cx="458630" cy="108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47" y="3846275"/>
            <a:ext cx="497303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36" y="3550032"/>
            <a:ext cx="459358" cy="5736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31358" r="15431" b="20749"/>
          <a:stretch/>
        </p:blipFill>
        <p:spPr>
          <a:xfrm rot="18043050">
            <a:off x="1008587" y="4097356"/>
            <a:ext cx="303054" cy="2100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31358" r="15431" b="20749"/>
          <a:stretch/>
        </p:blipFill>
        <p:spPr>
          <a:xfrm rot="3977885">
            <a:off x="2613742" y="4152325"/>
            <a:ext cx="303054" cy="210023"/>
          </a:xfrm>
          <a:prstGeom prst="rect">
            <a:avLst/>
          </a:prstGeom>
        </p:spPr>
      </p:pic>
      <p:sp>
        <p:nvSpPr>
          <p:cNvPr id="19" name="泪珠形 18"/>
          <p:cNvSpPr/>
          <p:nvPr/>
        </p:nvSpPr>
        <p:spPr>
          <a:xfrm rot="19454668">
            <a:off x="995112" y="3330619"/>
            <a:ext cx="1898648" cy="1931075"/>
          </a:xfrm>
          <a:prstGeom prst="teardrop">
            <a:avLst>
              <a:gd name="adj" fmla="val 172097"/>
            </a:avLst>
          </a:prstGeom>
          <a:solidFill>
            <a:srgbClr val="FF0000">
              <a:alpha val="9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1856074" y="4362298"/>
            <a:ext cx="331465" cy="135128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7991" y="4296156"/>
            <a:ext cx="112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Close</a:t>
            </a:r>
          </a:p>
          <a:p>
            <a:pPr algn="r"/>
            <a:r>
              <a:rPr kumimoji="1" lang="en-US" altLang="zh-CN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Contacts</a:t>
            </a:r>
            <a:endParaRPr kumimoji="1" lang="zh-CN" alt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70"/>
          <a:stretch/>
        </p:blipFill>
        <p:spPr>
          <a:xfrm>
            <a:off x="2287586" y="1410206"/>
            <a:ext cx="458019" cy="54067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7" y="2830043"/>
            <a:ext cx="310114" cy="3101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9796">
            <a:off x="3829480" y="4085936"/>
            <a:ext cx="412130" cy="41029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549872" y="4798606"/>
            <a:ext cx="94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50"/>
                </a:solidFill>
              </a:rPr>
              <a:t>Normal</a:t>
            </a:r>
            <a:r>
              <a:rPr kumimoji="1" lang="zh-CN" altLang="en-US" sz="1400" b="1" dirty="0">
                <a:solidFill>
                  <a:srgbClr val="00B050"/>
                </a:solidFill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</a:rPr>
              <a:t>User</a:t>
            </a:r>
            <a:endParaRPr kumimoji="1" lang="zh-CN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3807440" y="4497426"/>
            <a:ext cx="356616" cy="369332"/>
            <a:chOff x="3916268" y="4525090"/>
            <a:chExt cx="356616" cy="369332"/>
          </a:xfrm>
        </p:grpSpPr>
        <p:sp>
          <p:nvSpPr>
            <p:cNvPr id="28" name="文本框 27"/>
            <p:cNvSpPr txBox="1"/>
            <p:nvPr/>
          </p:nvSpPr>
          <p:spPr>
            <a:xfrm>
              <a:off x="3916268" y="4525090"/>
              <a:ext cx="35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！</a:t>
              </a:r>
            </a:p>
          </p:txBody>
        </p:sp>
        <p:sp>
          <p:nvSpPr>
            <p:cNvPr id="29" name="三角形 28"/>
            <p:cNvSpPr/>
            <p:nvPr/>
          </p:nvSpPr>
          <p:spPr>
            <a:xfrm>
              <a:off x="3977906" y="4581849"/>
              <a:ext cx="280716" cy="237527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71" y="3499403"/>
            <a:ext cx="459358" cy="573626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4703176" y="2046275"/>
            <a:ext cx="3600000" cy="3600000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33" y="2130301"/>
            <a:ext cx="2170361" cy="1413077"/>
          </a:xfrm>
          <a:prstGeom prst="rect">
            <a:avLst/>
          </a:prstGeom>
        </p:spPr>
      </p:pic>
      <p:grpSp>
        <p:nvGrpSpPr>
          <p:cNvPr id="37" name="组 36"/>
          <p:cNvGrpSpPr/>
          <p:nvPr/>
        </p:nvGrpSpPr>
        <p:grpSpPr>
          <a:xfrm>
            <a:off x="4357657" y="3940422"/>
            <a:ext cx="2170361" cy="1413077"/>
            <a:chOff x="4883833" y="2130301"/>
            <a:chExt cx="2170361" cy="1413077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833" y="2130301"/>
              <a:ext cx="2170361" cy="141307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83651" y="2490756"/>
              <a:ext cx="368309" cy="867308"/>
            </a:xfrm>
            <a:prstGeom prst="rect">
              <a:avLst/>
            </a:prstGeom>
          </p:spPr>
        </p:pic>
      </p:grpSp>
      <p:grpSp>
        <p:nvGrpSpPr>
          <p:cNvPr id="40" name="组 39"/>
          <p:cNvGrpSpPr/>
          <p:nvPr/>
        </p:nvGrpSpPr>
        <p:grpSpPr>
          <a:xfrm>
            <a:off x="6052733" y="3830890"/>
            <a:ext cx="2170361" cy="1413077"/>
            <a:chOff x="4883833" y="2130301"/>
            <a:chExt cx="2170361" cy="1413077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833" y="2130301"/>
              <a:ext cx="2170361" cy="1413077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83651" y="2490756"/>
              <a:ext cx="368309" cy="867308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10" y="3801676"/>
            <a:ext cx="320551" cy="321982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7166065" y="4515633"/>
            <a:ext cx="94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50"/>
                </a:solidFill>
              </a:rPr>
              <a:t>Normal</a:t>
            </a:r>
            <a:r>
              <a:rPr kumimoji="1" lang="zh-CN" altLang="en-US" sz="1400" b="1" dirty="0">
                <a:solidFill>
                  <a:srgbClr val="00B050"/>
                </a:solidFill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</a:rPr>
              <a:t>User</a:t>
            </a:r>
            <a:endParaRPr kumimoji="1" lang="zh-CN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52" name="组 51"/>
          <p:cNvGrpSpPr/>
          <p:nvPr/>
        </p:nvGrpSpPr>
        <p:grpSpPr>
          <a:xfrm>
            <a:off x="7223221" y="4275194"/>
            <a:ext cx="356616" cy="369332"/>
            <a:chOff x="3916268" y="4525090"/>
            <a:chExt cx="356616" cy="369332"/>
          </a:xfrm>
        </p:grpSpPr>
        <p:sp>
          <p:nvSpPr>
            <p:cNvPr id="53" name="文本框 52"/>
            <p:cNvSpPr txBox="1"/>
            <p:nvPr/>
          </p:nvSpPr>
          <p:spPr>
            <a:xfrm>
              <a:off x="3916268" y="4525090"/>
              <a:ext cx="35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！</a:t>
              </a:r>
            </a:p>
          </p:txBody>
        </p:sp>
        <p:sp>
          <p:nvSpPr>
            <p:cNvPr id="54" name="三角形 53"/>
            <p:cNvSpPr/>
            <p:nvPr/>
          </p:nvSpPr>
          <p:spPr>
            <a:xfrm>
              <a:off x="3977906" y="4581849"/>
              <a:ext cx="280716" cy="237527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5570203" y="4497426"/>
            <a:ext cx="356616" cy="369332"/>
            <a:chOff x="3916268" y="4525090"/>
            <a:chExt cx="356616" cy="369332"/>
          </a:xfrm>
        </p:grpSpPr>
        <p:sp>
          <p:nvSpPr>
            <p:cNvPr id="56" name="文本框 55"/>
            <p:cNvSpPr txBox="1"/>
            <p:nvPr/>
          </p:nvSpPr>
          <p:spPr>
            <a:xfrm>
              <a:off x="3916268" y="4525090"/>
              <a:ext cx="35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！</a:t>
              </a:r>
            </a:p>
          </p:txBody>
        </p:sp>
        <p:sp>
          <p:nvSpPr>
            <p:cNvPr id="57" name="三角形 56"/>
            <p:cNvSpPr/>
            <p:nvPr/>
          </p:nvSpPr>
          <p:spPr>
            <a:xfrm>
              <a:off x="3977906" y="4581849"/>
              <a:ext cx="280716" cy="237527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496889" y="4804111"/>
            <a:ext cx="94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50"/>
                </a:solidFill>
              </a:rPr>
              <a:t>Normal</a:t>
            </a:r>
            <a:r>
              <a:rPr kumimoji="1" lang="zh-CN" altLang="en-US" sz="1400" b="1" dirty="0">
                <a:solidFill>
                  <a:srgbClr val="00B050"/>
                </a:solidFill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</a:rPr>
              <a:t>User</a:t>
            </a:r>
            <a:endParaRPr kumimoji="1" lang="zh-CN" altLang="en-US" sz="1400" b="1" dirty="0">
              <a:solidFill>
                <a:srgbClr val="00B050"/>
              </a:solidFill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58280">
            <a:off x="6567826" y="4421734"/>
            <a:ext cx="412130" cy="41029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1572">
            <a:off x="5474150" y="4009784"/>
            <a:ext cx="412130" cy="41029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7963">
            <a:off x="6021760" y="3187517"/>
            <a:ext cx="412130" cy="410298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9802" y="3610134"/>
            <a:ext cx="383084" cy="383084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77" y="3514863"/>
            <a:ext cx="459358" cy="573626"/>
          </a:xfrm>
          <a:prstGeom prst="rect">
            <a:avLst/>
          </a:prstGeom>
        </p:spPr>
      </p:pic>
      <p:sp>
        <p:nvSpPr>
          <p:cNvPr id="65" name="椭圆 64"/>
          <p:cNvSpPr/>
          <p:nvPr/>
        </p:nvSpPr>
        <p:spPr>
          <a:xfrm>
            <a:off x="7656811" y="2046275"/>
            <a:ext cx="3600000" cy="3600000"/>
          </a:xfrm>
          <a:prstGeom prst="ellipse">
            <a:avLst/>
          </a:prstGeom>
          <a:noFill/>
          <a:ln w="2540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31" y="258142"/>
            <a:ext cx="2857500" cy="28448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58280">
            <a:off x="7418781" y="3403589"/>
            <a:ext cx="412130" cy="410298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07749">
            <a:off x="8200567" y="3434143"/>
            <a:ext cx="412130" cy="410298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7656811" y="3017426"/>
            <a:ext cx="6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？？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58" y="2497480"/>
            <a:ext cx="397659" cy="863602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71" y="4088489"/>
            <a:ext cx="479553" cy="1041452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52" y="3354415"/>
            <a:ext cx="397659" cy="863602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039" y="3344078"/>
            <a:ext cx="632239" cy="1488821"/>
          </a:xfrm>
          <a:prstGeom prst="rect">
            <a:avLst/>
          </a:prstGeom>
        </p:spPr>
      </p:pic>
      <p:sp>
        <p:nvSpPr>
          <p:cNvPr id="78" name="泪珠形 77"/>
          <p:cNvSpPr/>
          <p:nvPr/>
        </p:nvSpPr>
        <p:spPr>
          <a:xfrm rot="21005151">
            <a:off x="7386338" y="2849874"/>
            <a:ext cx="1684823" cy="1464452"/>
          </a:xfrm>
          <a:prstGeom prst="teardrop">
            <a:avLst>
              <a:gd name="adj" fmla="val 172097"/>
            </a:avLst>
          </a:prstGeom>
          <a:solidFill>
            <a:srgbClr val="FF0000">
              <a:alpha val="9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泪珠形 78"/>
          <p:cNvSpPr/>
          <p:nvPr/>
        </p:nvSpPr>
        <p:spPr>
          <a:xfrm rot="16200000">
            <a:off x="9436035" y="3374289"/>
            <a:ext cx="2256858" cy="1288339"/>
          </a:xfrm>
          <a:prstGeom prst="teardrop">
            <a:avLst>
              <a:gd name="adj" fmla="val 172097"/>
            </a:avLst>
          </a:prstGeom>
          <a:solidFill>
            <a:srgbClr val="FF0000">
              <a:alpha val="9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70"/>
          <a:stretch/>
        </p:blipFill>
        <p:spPr>
          <a:xfrm>
            <a:off x="9431969" y="1550020"/>
            <a:ext cx="458019" cy="540673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510" y="3313423"/>
            <a:ext cx="368868" cy="368868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7674751" y="3873304"/>
            <a:ext cx="112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Close</a:t>
            </a:r>
          </a:p>
          <a:p>
            <a:pPr algn="r"/>
            <a:r>
              <a:rPr kumimoji="1" lang="en-US" altLang="zh-CN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Contacts</a:t>
            </a:r>
            <a:endParaRPr kumimoji="1" lang="zh-CN" alt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2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30354</TotalTime>
  <Words>336</Words>
  <Application>Microsoft Macintosh PowerPoint</Application>
  <PresentationFormat>宽屏</PresentationFormat>
  <Paragraphs>93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DengXian</vt:lpstr>
      <vt:lpstr>DengXian Light</vt:lpstr>
      <vt:lpstr>STHupo</vt:lpstr>
      <vt:lpstr>Arial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User</cp:lastModifiedBy>
  <cp:revision>46</cp:revision>
  <dcterms:created xsi:type="dcterms:W3CDTF">2020-07-13T13:27:25Z</dcterms:created>
  <dcterms:modified xsi:type="dcterms:W3CDTF">2020-10-11T12:19:11Z</dcterms:modified>
</cp:coreProperties>
</file>