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9"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21" r:id="rId18"/>
    <p:sldId id="344" r:id="rId19"/>
    <p:sldId id="316" r:id="rId20"/>
    <p:sldId id="333" r:id="rId21"/>
    <p:sldId id="345" r:id="rId22"/>
    <p:sldId id="322" r:id="rId23"/>
    <p:sldId id="323" r:id="rId24"/>
    <p:sldId id="318" r:id="rId25"/>
    <p:sldId id="324" r:id="rId26"/>
    <p:sldId id="325" r:id="rId27"/>
    <p:sldId id="261" r:id="rId28"/>
    <p:sldId id="326" r:id="rId29"/>
    <p:sldId id="265" r:id="rId30"/>
    <p:sldId id="329" r:id="rId31"/>
    <p:sldId id="330" r:id="rId32"/>
    <p:sldId id="264" r:id="rId33"/>
    <p:sldId id="269" r:id="rId34"/>
    <p:sldId id="270" r:id="rId35"/>
    <p:sldId id="33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02.749"/>
    </inkml:context>
    <inkml:brush xml:id="br0">
      <inkml:brushProperty name="width" value="0.05" units="cm"/>
      <inkml:brushProperty name="height" value="0.05" units="cm"/>
      <inkml:brushProperty name="fitToCurve" value="1"/>
    </inkml:brush>
  </inkml:definitions>
  <inkml:trace contextRef="#ctx0" brushRef="#br0">631 1244 10 0,'0'0'29'16,"0"0"-6"-16,0 0 0 16,0 0-4-16,0 0 5 15,0 0 11-15,0 0 6 16,4 0 0-16,-4 0 6 16,0 0-1-16,0 0 6 0,0 0-3 15,0 0-7-15,0 0-12 16,0 0-6-16,0 0 10 15,0 0-10-15,0 0-7 16,0 0 5-16,0 0 3 16,0 0 2-16,0 0-5 15,0 0-10-15,-7 0-5 16,-7 0-3-16,5 0-4 16,-5-4 1-16,1-2-1 15,-1-1 0-15,-9-1 2 16,-1-4-2-16,1 0 0 15,-4-6 9-15,-1-1-1 16,4-2 1-16,-2 0-4 16,-1-3 3-16,3-3 1 15,-7 2-4-15,1-5-1 0,4 3 7 16,-2 0-2 0,1-1-2-16,7 1-7 0,2 3 5 15,6-2 1-15,1 5 2 16,1 1 3-16,-1-4-6 15,2 0 0-15,-2-2 1 16,2-1-3-16,-5-4 1 16,-2-2-2-16,2-6-2 15,4 5 0-15,-1 1 0 16,5 3 0-16,-2 3 0 16,8 2-2-16,-3 1 2 15,3 2 0-15,0 1-1 0,0 3 1 16,0 3 0-1,0-3-3-15,0 3 1 0,0-4 1 16,11-4-5-16,-1 2 5 16,4 2 0-16,-2-1 1 15,2 4 0-15,-3-5 0 16,-1 9 1-16,-4 1-1 16,5 5-1-16,-5-4 0 15,8 5-1-15,-4-2-2 16,10-2 2-16,0 2 0 15,10-4 2-15,1 0-3 16,-1 1 3-16,5 0-2 16,-6 3 2-16,6-3-1 15,-5 3 2-15,4-2-1 16,-7 3 0-16,-4 0 0 0,4 3 0 16,1 0 1-16,2-3-1 15,4 3 0-15,2 0 0 16,-4 0-1-16,-2 0-1 15,-7 3 2-15,1 0-1 16,-4 0-3-16,0 0 3 16,-3 0 0-16,4 0 1 15,-1 0 0-15,-3 0 0 16,7 0 0-16,-1 0-1 16,1 3 1-16,-1 6 0 0,1 0-1 15,-1 0 0 1,4 3 0-16,-3-2 1 0,4 0 0 15,-2 1-3-15,-2 1 3 16,3 3-1-16,-4 3 1 16,-3 2 0-16,1-7-1 15,-4 7 1-15,3-9 0 16,-2 6 0-16,-6-2 0 16,2-2-2-16,0 8-2 15,-1 6 4-15,1-1 0 16,-8 1-2-16,1 1 2 15,0 2 0-15,-4-6 2 16,1-3-3-16,-4 1 2 16,0-7-1-16,0 0 0 15,3 0 2-15,-3-2-2 16,0-1 1-16,0-1-1 16,0 8 1-16,0-1-2 0,0 6 2 15,0-3-2-15,0 4 2 16,0-4-1-16,0-2 0 15,-3-4 1-15,-1 1 0 16,1-5-1-16,0 0 0 16,-1-4 1-16,0 2-1 15,1-2 1-15,3 3-1 16,0-3 0-16,-3 7 0 16,-3 1 0-16,-2 3 0 15,2 4 0-15,-1-7 0 0,0-3 2 16,4-3-2-1,-1-3 1-15,4-3-1 0,0 0 0 16,0 0-1-16,-3 0 2 16,0-2-1-16,0 7 1 15,-5 5-2-15,2-2 0 16,0 5-1-16,-2-1 2 16,2-4 4-16,-1 2-4 15,-1-4 0-15,5 0 0 16,-3 0 1-16,0-3-1 15,3 3-1-15,-8-3 1 16,4 7 0-16,0-1 0 16,0 0 0-16,-2 3 1 0,-2 0-1 15,2 0 0 1,-2-2 0-16,1 2 0 0,2-7 1 16,2 2-1-16,0-1 0 15,0-3 0-15,1 3 0 16,-1-3 0-16,2 2 0 15,-2-4 0-15,1 5 1 16,2 1-1-16,-3-1 0 16,0 7 0-16,-5-3 0 15,1-6 0-15,3 2 0 16,0-4 0-16,4-4 1 16,3-1-1-16,-3 0 3 15,3 0-2-15,0 0 0 16,0 0 0-16,-3 0 0 0,3 0-1 15,0 0 0-15,0 0-1 16,0 0 1-16,0 0 0 16,0 0 1-16,0 0-1 15,0 0 2-15,0 0 2 16,0 0-2-16,0 0 0 16,0 0 3-16,0 0-4 15,0 0 2-15,0 0 1 16,0 0-3-16,0 0 2 15,0 0 3-15,0 0-2 16,0 0 2-16,0 0 3 16,0 0-4-16,0 0-1 15,0 0 0-15,0 0 2 0,0 0-2 16,0 0 3 0,0 0 5-16,0 0-2 0,0 0 3 15,0 0 0-15,0 0-5 16,0 0 1-16,0 0-3 15,0 0-4-15,0 0-2 16,0 0 0-16,0 0-2 16,0 0-7-16,0-35-79 15,0-33-453-15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1:25.867"/>
    </inkml:context>
    <inkml:brush xml:id="br0">
      <inkml:brushProperty name="width" value="0.05" units="cm"/>
      <inkml:brushProperty name="height" value="0.05" units="cm"/>
      <inkml:brushProperty name="fitToCurve" value="1"/>
    </inkml:brush>
  </inkml:definitions>
  <inkml:trace contextRef="#ctx0" brushRef="#br0">4209 1973 465 0,'0'0'53'0,"0"0"31"0,0 0-84 16,0 0-3-16,0 0-121 16,0 0-109-16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2:00.176"/>
    </inkml:context>
    <inkml:brush xml:id="br0">
      <inkml:brushProperty name="width" value="0.05" units="cm"/>
      <inkml:brushProperty name="height" value="0.05" units="cm"/>
      <inkml:brushProperty name="fitToCurve" value="1"/>
    </inkml:brush>
  </inkml:definitions>
  <inkml:trace contextRef="#ctx0" brushRef="#br0">4107 3970 159 0,'0'0'0'0,"0"0"-80"15,0 0 31-15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2:23.071"/>
    </inkml:context>
    <inkml:brush xml:id="br0">
      <inkml:brushProperty name="width" value="0.05" units="cm"/>
      <inkml:brushProperty name="height" value="0.05" units="cm"/>
      <inkml:brushProperty name="fitToCurve" value="1"/>
    </inkml:brush>
  </inkml:definitions>
  <inkml:trace contextRef="#ctx0" brushRef="#br0">1848 85 29 0,'0'0'31'0,"0"0"-13"16,0 0 20-16,0 0 7 15,0 0 20-15,0 0-15 16,0 0-43-16,3 0-5 15,-3 0-1-15,0 0 1 16,0 0-2-16,0 0 1 16,0 0 8-16,0 0 10 15,0 0 4-15,3 0 1 16,-3 0-7-16,0 0-2 16,0 0 13-16,0 0-11 15,0 0-10-15,0 0-3 16,0 0-3-16,0 0 0 0,0 0-1 15,0 0 2-15,0 0 0 16,0 0 0-16,3 0-1 16,-3 0 1-16,0 0 2 15,0 0-2-15,0 0-1 16,0 0-1-16,0 0 0 16,0 0 0-16,0 0 0 15,0 0-1-15,0 0 0 16,0 0 1-16,0 0 0 15,0 0 0-15,0 0 0 16,0 0-1-16,0 0 1 16,0 0-2-16,0 0 2 0,0 0 0 15,0 0 0-15,0 0-2 16,0 0 0-16,-6 0-11 16,0 0-33-16,-9 0-9 15,3 9-4-15,1 0-19 16,2 3-23-16,-2-3-8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13.330"/>
    </inkml:context>
    <inkml:brush xml:id="br0">
      <inkml:brushProperty name="width" value="0.05" units="cm"/>
      <inkml:brushProperty name="height" value="0.05" units="cm"/>
      <inkml:brushProperty name="fitToCurve" value="1"/>
    </inkml:brush>
  </inkml:definitions>
  <inkml:trace contextRef="#ctx0" brushRef="#br0">0 0 13 0,'0'0'12'0,"0"0"-11"16,0 0-2-16,0 0 1 15,0 0-12-15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14.514"/>
    </inkml:context>
    <inkml:brush xml:id="br0">
      <inkml:brushProperty name="width" value="0.05" units="cm"/>
      <inkml:brushProperty name="height" value="0.05" units="cm"/>
      <inkml:brushProperty name="fitToCurve" value="1"/>
    </inkml:brush>
  </inkml:definitions>
  <inkml:trace contextRef="#ctx0" brushRef="#br0">0 0 16 0,'0'0'28'0,"0"0"-12"16,0 0 0-16,0 0-14 15,0 0-2-15,0 0-5 0,30 0-2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47.748"/>
    </inkml:context>
    <inkml:brush xml:id="br0">
      <inkml:brushProperty name="width" value="0.05" units="cm"/>
      <inkml:brushProperty name="height" value="0.05" units="cm"/>
      <inkml:brushProperty name="fitToCurve" value="1"/>
    </inkml:brush>
  </inkml:definitions>
  <inkml:trace contextRef="#ctx0" brushRef="#br0">29 0 5 0,'0'0'8'0,"0"0"-2"0,0 0-6 16,0 0 0-16,0 0-2 16,0 0-1-16,0 0 2 15,0 0-2-15,0 0-1 16,0 0 4-16,0 0 1 15,0 0-1-15,0 0 0 16,0 0 0-16,0 0 2 16,0 0-2-16,0 0 0 15,0 0 1-15,0 0-1 16,0 0 1-16,0 0-1 16,0 0 1-16,0 0-1 15,0 0 0-15,-3 0-1 16,3 0-5-16,0 0 1 0,-3 0 5 15,0 0 0-15,-5 0 0 16,5 0 0-16,-3 0 0 16,3 0 0-16,3 0 0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55.043"/>
    </inkml:context>
    <inkml:brush xml:id="br0">
      <inkml:brushProperty name="width" value="0.05" units="cm"/>
      <inkml:brushProperty name="height" value="0.05" units="cm"/>
      <inkml:brushProperty name="fitToCurve" value="1"/>
    </inkml:brush>
  </inkml:definitions>
  <inkml:trace contextRef="#ctx0" brushRef="#br0">0 1 20 0,'0'0'14'0,"0"0"40"15,0 0-13-15,0 0 5 16,0 0-2-16,0 0-31 16,0-4-13-16,0 4-3 0,0 0 0 15,0 0 1-15,0 0-2 16,0 0-18-16,14 4-14 16,4-4-15-16,2 0-23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3:51.990"/>
    </inkml:context>
    <inkml:brush xml:id="br0">
      <inkml:brushProperty name="width" value="0.05" units="cm"/>
      <inkml:brushProperty name="height" value="0.05" units="cm"/>
      <inkml:brushProperty name="fitToCurve" value="1"/>
    </inkml:brush>
  </inkml:definitions>
  <inkml:trace contextRef="#ctx0" brushRef="#br0">0 0 3 0,'0'0'0'16,"0"0"1"-16,0 0-1 16,0 0 0-16,0 0-4 0</inkml:trace>
  <inkml:trace contextRef="#ctx0" brushRef="#br0" timeOffset="2424">260 142 3 0,'0'0'16'0,"0"0"1"15,0 0-16-15,0 0 1 16,0 0 29-16,0 0-7 16,0 0-23-16,0 0-1 15,0 0 0-15,0 4 0 16,0-2-2-16,0 7-18 16,0-3-24-16,0-2 15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36:40.966"/>
    </inkml:context>
    <inkml:brush xml:id="br0">
      <inkml:brushProperty name="width" value="0.05" units="cm"/>
      <inkml:brushProperty name="height" value="0.05" units="cm"/>
      <inkml:brushProperty name="fitToCurve" value="1"/>
    </inkml:brush>
  </inkml:definitions>
  <inkml:trace contextRef="#ctx0" brushRef="#br0">0 0 61 0,'0'0'0'0,"0"0"0"0,0 0 0 15,0 0 0-15,0 0-17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913"/>
    </inkml:context>
    <inkml:brush xml:id="br0">
      <inkml:brushProperty name="width" value="0.05" units="cm"/>
      <inkml:brushProperty name="height" value="0.05" units="cm"/>
      <inkml:brushProperty name="color" value="#ED1C24"/>
    </inkml:brush>
  </inkml:definitions>
  <inkml:trace contextRef="#ctx0" brushRef="#br0">2141 3353 659 219,'0'96'3'16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08.144"/>
    </inkml:context>
    <inkml:brush xml:id="br0">
      <inkml:brushProperty name="width" value="0.05" units="cm"/>
      <inkml:brushProperty name="height" value="0.05" units="cm"/>
      <inkml:brushProperty name="fitToCurve" value="1"/>
    </inkml:brush>
  </inkml:definitions>
  <inkml:trace contextRef="#ctx0" brushRef="#br0">75 128 57 0,'0'0'35'16,"0"0"14"-16,0 0-4 15,0 0 1-15,0 0-15 16,0 0 17-16,0 0 12 16,0 0-2-16,-8-42-6 15,8 42-14-15,0 0-6 16,0 0-1-16,0 0-13 0,0 0-14 15,0 0-4-15,0 0-11 16,0 9-7-16,0 27 8 16,0 16 10-16,0 8 10 15,0 5-8-15,0 2-2 16,0 0 3-16,0-1-3 16,0 1 0-16,0-6 1 15,0-7 4-15,0-9-2 16,0-14 0-16,0-12 4 15,0-11-4-15,0-5 5 0,0-3 0 16,0 0 8 0,0 0 8-16,0 0 6 0,0 0 11 15,0 0 2-15,0 0-1 16,0-3-4-16,0-24 6 16,0-19-28-16,0-11-15 15,-3-13-1-15,0 1-1 16,0-1 0-16,0 1 1 15,-2 14 2-15,2 0-2 16,3 7 0-16,0 4 0 16,0 7 0-16,0 1-1 15,0 2-1-15,0 7 2 16,0 3 0-16,0 9 1 16,0 5-1-16,0 10 1 15,0 0-1-15,0 0 0 0,0 0-3 16,0 0-7-16,0 0-3 15,0 0-1-15,-3 34-3 16,0 14 16-16,-4 16 2 16,-1 6 1-16,2 4 0 15,3-2-2-15,0 0 0 16,0 2 1-16,3-1-1 16,-5-3 0-16,5-12 0 15,0-10 1-15,-3-12 0 16,3-12-1-16,0-8 0 15,0-5 0-15,0-11 1 16,0 0 0-16,0 0 5 0,0 0 1 16,0 0 0-1,0 0 5-15,0-7 1 0,0-34 5 16,0-20-18-16,0-17 0 16,0-10-2-16,0 0 2 15,0 13 0-15,0 4 0 16,0 16 0-16,0 6 1 15,0 11-1-15,0 3 0 16,0 5 0-16,0 9 0 16,0 0 0-16,0 11 0 15,0 4 0-15,0 6 0 16,0 0-1-16,0 0 0 0,0 0-4 16,0 0-2-16,0 0-6 15,0 12-5 1,0 28 1-16,0 21 15 0,0 11 2 15,0 4 0-15,0 7 1 16,0-1-1-16,0 0 0 16,0-9 0-16,0-10 0 15,0-15 0-15,0-25 0 16,0-12 1-16,0-7-1 16,0-4 4-16,0 0-2 15,0 0 3-15,0 0 6 16,0-7 1-16,0-35-4 15,0-22-8-15,0-17-5 16,0-7 2-16,0 2-5 16,0 12-1-16,3 12 5 0,2 9 2 15,-5 16 2 1,3 10 2-16,-3 14-1 0,0 5 2 16,0 5-3-16,0 3 0 15,0 0-2-15,0 0-5 16,0 0-2-16,0 0 0 15,0 12-3-15,0 14 5 16,0 9 6-16,0 6 1 16,3-2 2-16,-3-1-2 15,3 0-1-15,-3-1 1 16,0-4 0-16,0 0 2 16,0-9-2-16,0 0 0 15,0-5-1-15,0-11 1 0,0 2-1 16,0-10 1-16,0 0 1 15,0 0 0-15,0 0 1 16,0 0-1-16,0 0 2 16,0 0 0-16,0 0 2 15,0 0-3-15,0 0 1 16,0 0 1-16,0 0-2 16,0 0 0-16,0 0 2 15,3 0-1-15,-3 0-1 16,0 0 2-16,0 0-1 15,0 0 0-15,0 0-2 16,0 0 1-16,0 0 0 0,0 0-2 16,0 0 1-16,0 0-1 15,0 0 1-15,0 0-2 16,0 0 1-16,0 0-1 16,0 0 1-16,0 0 0 15,0 0 0-15,0 0 0 16,0 0-2-16,0 0 2 15,0 0 0-15,0 0 0 16,0 0 0-16,0 0 0 16,0 0 0-16,0 0-2 15,0 0 2-15,0 0 0 16,0 0 0-16,0 0 0 16,0 0-1-16,0 0 1 0,0 0 0 15,0 0 0 1,0 0 0-16,3 0 1 0,-3 0 1 15,0 0-2-15,0 0 2 16,0 0-2-16,0 0 1 16,0 0-1-16,0 0 0 15,0 0 0-15,0 0 1 16,0 0 0-16,0 0-1 16,0 0 0-16,0 0 0 15,0 0 0-15,0 0-1 16,0 0 1-16,0 0-1 15,0 0-2-15,0 0 3 0,0 0-3 16,0 0-1 0,0 0-14-16,0 0-30 0,0 0-25 15,0 6-84-15,0 3-86 16,0-3-36-16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911"/>
    </inkml:context>
    <inkml:brush xml:id="br0">
      <inkml:brushProperty name="width" value="0.05" units="cm"/>
      <inkml:brushProperty name="height" value="0.05" units="cm"/>
      <inkml:brushProperty name="color" value="#ED1C24"/>
    </inkml:brush>
  </inkml:definitions>
  <inkml:trace contextRef="#ctx0" brushRef="#br0">906 235 1151 297,'10'-18'0'0,"2"-4"1"16,-6 9-1-16,1 4-3 15,1 2 1-15,-1 6-5 16,4-4-1-16,3 5-13 16,7 0-52-16,1 17-67 15,-5 19-31-15</inkml:trace>
  <inkml:trace contextRef="#ctx0" brushRef="#br0" timeOffset="-1">1046 225 655 375,'3'10'-94'16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907"/>
    </inkml:context>
    <inkml:brush xml:id="br0">
      <inkml:brushProperty name="width" value="0.05" units="cm"/>
      <inkml:brushProperty name="height" value="0.05" units="cm"/>
      <inkml:brushProperty name="color" value="#ED1C24"/>
    </inkml:brush>
  </inkml:definitions>
  <inkml:trace contextRef="#ctx0" brushRef="#br0">2620 2554 235 171,'15'-22'1'0,"53"-102"11"16,-57 99-9-16</inkml:trace>
  <inkml:trace contextRef="#ctx0" brushRef="#br0" timeOffset="-2">4737 1368 569 78,'155'-94'4'0,"97"-67"-4"15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900"/>
    </inkml:context>
    <inkml:brush xml:id="br0">
      <inkml:brushProperty name="width" value="0.05" units="cm"/>
      <inkml:brushProperty name="height" value="0.05" units="cm"/>
      <inkml:brushProperty name="color" value="#ED1C24"/>
    </inkml:brush>
  </inkml:definitions>
  <inkml:trace contextRef="#ctx0" brushRef="#br0">772 2492 485 219,'-63'113'1'15,"62"-112"-1"-15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10T11:53:21.892"/>
    </inkml:context>
    <inkml:brush xml:id="br0">
      <inkml:brushProperty name="width" value="0.05" units="cm"/>
      <inkml:brushProperty name="height" value="0.05" units="cm"/>
      <inkml:brushProperty name="color" value="#ED1C24"/>
    </inkml:brush>
  </inkml:definitions>
  <inkml:trace contextRef="#ctx0" brushRef="#br0">1583 18 785 188,'-9'-5'1'15,"-16"0"-1"-15,-5 3-1 16,-1 2 1-16,-5 0-2 15,4 0 2-15,-4 0-3 16,1 7 2-16,27-2 1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13.537"/>
    </inkml:context>
    <inkml:brush xml:id="br0">
      <inkml:brushProperty name="width" value="0.05" units="cm"/>
      <inkml:brushProperty name="height" value="0.05" units="cm"/>
      <inkml:brushProperty name="fitToCurve" value="1"/>
    </inkml:brush>
  </inkml:definitions>
  <inkml:trace contextRef="#ctx0" brushRef="#br0">388 33 99 0,'0'0'18'0,"0"0"49"16,0 0-33-16,0 0 6 15,0 0-21-15,0 0-4 16,0 0 8-16,0-21 32 15,0 21-1-15,0 0-24 16,0 0 2-16,0 0-4 0,0 0-11 16,0 0-7-16,0 0 1 15,0 0 11-15,0 0 8 16,0 0-3-16,0 0-13 16,0 0-9-16,0 0-5 15,0 0-9-15,0 0-7 16,-3 0 5-16,-11 18 8 15,-10 10 3-15,-5 5 6 16,-3 1-3-16,-1 2-1 16,-1 3-1-16,1 0 1 15,2-2 0-15,4-4-2 16,7-11 0-16,10-6 0 16,6-7-3-16,4-8 2 0,0-1 1 15,0 0 9-15,0 0 17 16,0 0 5-16,0 0 1 15,0 0-7-15,10-15-6 16,11-13-1-16,5-10-14 16,1-2 0-16,-3-2-2 15,-4 5-1-15,-3 5 0 16,-6 7 0-16,-1 6-1 16,-4 2 1-16,2 4-1 15,-2 1 0-15,-3 3 0 16,3 0 0-16,-1 0 0 15,-2 3 0-15,0 3 0 0,0 3 1 16,-3 0 1 0,0 0 0-16,0-3 2 0,0 3 0 15,0 0 2-15,0 0 0 16,0 0 5-16,0 0 3 16,4 0-5-16,-4 0-4 15,0 0-5-15,0 0-6 16,0 0-3-16,0 3-2 15,3 27 5-15,5 16 6 16,-2 8 2-16,0 10-2 16,2 5 3-16,-5 6-3 15,0 6 3-15,0 8-3 16,0 5 1-16,1-1 0 16,-4-1 3-16,0-10-4 0,0-10 1 15,0-15 2-15,4-17 0 16,-4-8-2-16,3-16-1 15,-3-9 2-15,0 1-1 16,0-8-1-16,0 2 5 16,0 2-1-16,4-2 2 15,-4-2-2-15,0 0 0 16,0 0 0-16,0 0-1 16,0 0 1-16,0 0-1 15,0 0 0-15,0 0 2 16,0 0 3-16,0 0-4 15,0 0 1-15,0 0-5 16,-24 0-6-16,-14 0-2 0,-9 0 2 16,-7 0 3-16,3 0 2 15,8 0 1-15,2 0 0 16,14 0 0-16,7 4-1 16,6-1 1-16,8-3 0 15,6 0 0-15,0 0-1 16,0 0 1-16,0 0 2 15,0 0-2-15,0 0 1 16,0 0-1-16,0 0-3 16,0 0-5-16,17 0-1 15,9 0 9-15,18 0 6 16,6 0-6-16,11 0 2 16,7 0-1-16,4 0 0 0,-2 0-1 15,-2 0 0-15,-4 0 0 16,-9 0 3-16,-8 0 0 15,-17 0-1-15,-13 0 0 16,-11 0-1-16,0 0 3 16,-6 0-1-16,0 0 4 15,0 0 7-15,0 0 2 16,0 0 2-16,0 0 4 16,0 0-4-16,0 0-2 15,0 0-4-15,0 0-6 16,0 0 5-16,0 0-1 15,0 0-2-15,0 0 1 16,0 0-4-16,0 0-3 16,0 0 3-16,0 0-3 0,0 0-1 15,0 0 0-15,0 0-1 16,0 0 0-16,0 0 1 16,0 0-1-16,0 0 0 15,0 0 0-15,0 0 0 16,0 0 0-16,0 0 0 15,0 0 0-15,0 0 0 16,0 0 0-16,0 0 0 16,0 0-3-16,0 0-3 15,0 0-14-15,0 0-20 0,0 0-22 16,0 0-37 0,-9 6-63-16,-21 0-201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14.827"/>
    </inkml:context>
    <inkml:brush xml:id="br0">
      <inkml:brushProperty name="width" value="0.05" units="cm"/>
      <inkml:brushProperty name="height" value="0.05" units="cm"/>
      <inkml:brushProperty name="fitToCurve" value="1"/>
    </inkml:brush>
  </inkml:definitions>
  <inkml:trace contextRef="#ctx0" brushRef="#br0">0 0 28 0,'0'0'29'0,"0"0"-10"15,0 0-2-15,0 0-7 16,0 0-1-16,0 0 2 16,0 0-11-16,0 0-3 15,0 0-4-15,0 0-3 16,0 0-11-16,0 18 3 15,0 3-46-15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15.329"/>
    </inkml:context>
    <inkml:brush xml:id="br0">
      <inkml:brushProperty name="width" value="0.05" units="cm"/>
      <inkml:brushProperty name="height" value="0.05" units="cm"/>
      <inkml:brushProperty name="fitToCurve" value="1"/>
    </inkml:brush>
  </inkml:definitions>
  <inkml:trace contextRef="#ctx0" brushRef="#br0">0 0 13 0,'0'0'30'15,"0"0"1"-15,0 0-5 0,0 0 6 16,0 0-13-16,0 0 0 16,0 0-1-16,0 0 1 15,0 0-6-15,0 0-13 16,0 0-4-16,0 10-52 15,0 1-104-15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16.103"/>
    </inkml:context>
    <inkml:brush xml:id="br0">
      <inkml:brushProperty name="width" value="0.05" units="cm"/>
      <inkml:brushProperty name="height" value="0.05" units="cm"/>
      <inkml:brushProperty name="fitToCurve" value="1"/>
    </inkml:brush>
  </inkml:definitions>
  <inkml:trace contextRef="#ctx0" brushRef="#br0">0 0 3 0,'0'0'15'15,"0"0"-13"-15,0 0-2 16,0 0-1-16,0 0-12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39.355"/>
    </inkml:context>
    <inkml:brush xml:id="br0">
      <inkml:brushProperty name="width" value="0.05" units="cm"/>
      <inkml:brushProperty name="height" value="0.05" units="cm"/>
      <inkml:brushProperty name="fitToCurve" value="1"/>
    </inkml:brush>
  </inkml:definitions>
  <inkml:trace contextRef="#ctx0" brushRef="#br0">531 1357 48 0,'0'0'49'0,"0"0"-1"0,0 0-25 16,0 0 21-16,0 0-11 15,0 0 21-15,0 0-9 16,0 0-6-16,0 0-7 16,0 0-13-16,0 0-3 15,0 0 0-15,0 0 3 16,0 0 2-16,0 0 0 16,0 0 6-16,0 0 4 15,0 0-9-15,-11 0-18 16,-7 0-4-16,3 0 0 15,-6-2 4-15,1-2-4 16,3-2 5-16,3 5-3 16,1-5 5-16,-1-4 14 0,1 3 2 15,-1-1-1-15,0-5 10 16,2 1-22-16,-6 0-3 16,4 0 2-16,-3 0-4 15,5-3 2-15,-2 2-4 16,1 1 4-16,2 0-4 15,2 0 2-15,-2-4 6 16,1 5 1-16,2-5-6 16,-4 5-1-16,1-5-3 15,2 1-1-15,-6 0 3 16,9 0-2-16,-5 2-1 16,2 1 0-16,-1 1-1 15,-1-2 3-15,2 1 2 0,-2 0-2 16,5 0 0-16,0 0-3 15,-2-2 0-15,8 7 0 16,-7-3-2-16,4-1 2 16,0-2-1-16,-5-2 2 15,8 1 1-15,-3 1-2 16,0-7 0-16,0 6 0 16,0-6 2-16,-5 4-2 15,5 0 3-15,0-1-3 16,0 0 1-16,-1 0-1 15,1-3-1-15,-1 5 0 16,4 0-1-16,0-3 2 16,0 3 0-16,0 0 1 0,0 0-3 15,0 2 5-15,0 1-5 16,0-3 2-16,0 0-2 16,0-3-1-16,0-4 1 15,0 5 0-15,7-2 2 16,0 1 3-16,-1 0-1 15,5 0-2-15,-5-1 2 16,-3 8-4-16,8-5-1 16,-8 7 3-16,4 3-1 15,1 0-4-15,-2-1 2 16,3-3 2-16,2 3-1 16,6-7 4-16,-1 3-3 0,1 0 2 15,1-2 0 1,-6-1-1-16,2 3-1 0,3 1 1 15,1-2 0-15,2 5-2 16,-4-2 1-16,-2-3 2 16,0 1-2-16,-5 5 3 15,2 1-4-15,-1-1 3 16,1 2-1-16,-5 0 1 16,3-2-1-16,-1 4-1 15,5-3 1-15,1-1-1 16,3-2-1-16,3-1-2 15,-1 0 3-15,6 3 0 16,2-3 2-16,-7 3-2 0,7-3 1 16,-1 2 0-1,1-1-2-15,8-1 1 0,5-4 1 16,1 1 1-16,-5 0-1 16,2 3 2-16,-7 0-1 15,-1-1-1-15,-4 2 0 16,-2 1-3-16,-1 1 3 15,-2 4 0-15,-1 2-2 16,-3-4 0-16,4 4 1 16,2 0 1-16,1 0-3 15,2 0 3-15,3 0 0 16,3 0-1-16,0 4 1 16,1-2 0-16,1 4 0 15,2-2 0-15,-1 2-1 0,-6-1 1 16,0 2 0-16,-17 2-1 15,2 0-2-15,0 3-2 16,-1 0 4-16,7 4 0 16,4-1 1-16,-1 0 0 15,-2 6 1-15,-1-3-1 16,3 0 0-16,-2 4 0 16,2-4-1-16,-5 2-1 15,-4-4 0-15,1 0 0 16,-4-5 2-16,-1 1-1 15,-2 3 1-15,-2 2 0 16,-3-6 0-16,3 9 0 16,-1-2 0-16,1-2-2 0,-3 7 1 15,4-2 1-15,-3 4 1 16,-4-1-1-16,0-3 0 16,0 4 0-16,0-8-4 15,0 5 4 1,0-4 0-16,0 3-1 0,0 6 1 15,0 4-1-15,-17 5 1 16,-10 4 0-16,-7 5 0 16,-1-3 2-16,3 0 1 15,0-8-1-15,2 0-1 16,4 1-1-16,-1-8 0 16,-1 1 0-16,1-5 0 0,-2 5 0 15,-3 2 0 1,-4 3 1-16,-1 1 1 0,-4-1-2 15,6 1 0-15,3-7-3 16,8 0 3-16,4-6 3 16,2-4-1-16,9-6-2 15,4-9 1-15,2 2 0 16,0-2-1-16,3-2 0 16,-3 0 1-16,3 0 0 15,0 0 2-15,0 0 3 16,0 0-1-16,0 0-1 15,0 0 1-15,0 0-4 16,0 0 0-16,0 0-1 0,0 0 0 16,14-8 5-1,10-11-4-15,-1-8 2 0,4-3-2 16,2-4-1-16,3-2 1 16,-6 3 5-16,4-7-5 15,-2 0-1-15,2 2 1 16,-3-5 0-16,1 0 1 15,-5-2-1-15,1 3 0 16,3 0-2-16,-4 2 2 16,-6-1-1-16,1 4 1 15,-9 7 1-15,-3 0-1 16,2 0-1-16,-2-1 0 16,-3 7 0-16,-3-1 0 15,0 4 0-15,0 4 2 0,0-5-1 16,0 4-1-1,0-7 0-15,0-2 0 0,-9 1 0 16,-5-2-1-16,-3 1 1 16,1 0 0-16,-1 5-2 15,0 0 2-15,3 5 0 16,1-4 2-16,-1 10-2 16,1-4 0-16,-1 3-3 15,0 2 3-15,5 3-1 16,-5-1 0-16,4-1-4 15,-7 0 5-15,0 3 0 16,-4 0-1-16,-2 0 1 16,3 3-5-16,-4 0 5 0,4 0-1 15,-4 0-3-15,4 0 4 16,-1 3-1-16,-2 0 2 16,-1 0-1-16,-2 0 0 15,2 0 0-15,-4 0-1 16,-5 0 0-16,-4 0 0 15,-4 0-3-15,-3 0 3 16,0 12 1-16,0 3-3 16,-3 3 2-16,10 2 1 15,1 3-1-15,-2 3 1 16,0 8-3-16,-5 7 3 16,-1 4 0-16,0 4-2 0,0 3 2 15,0-1 0 1,7 1-1-16,0-1 1 0,0 1-1 15,2-1 0-15,-1 1 1 16,2-7 2-16,4-2-2 16,4-10 0-16,8-1-1 15,7-10 1-15,2-1 0 16,9-8-5-16,-3 4 4 16,-2-2-1-16,5 1 1 15,0 5-1-15,0 2 1 16,0-1 1-16,0 2 0 15,0-3 0-15,0-3-1 16,0-6 1-16,0-3-1 16,0-5 1-16,0-2-1 0,0-2 1 15,0 0 4-15,0 0 2 16,0 0 4-16,0 0 3 16,0 0 6-16,0 0-2 15,0 0-6-15,0 0-6 16,0 0-5-16,0 0-4 15,5 0-16-15,4 0-63 16,12 0-107-16,-1 0-180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41.398"/>
    </inkml:context>
    <inkml:brush xml:id="br0">
      <inkml:brushProperty name="width" value="0.05" units="cm"/>
      <inkml:brushProperty name="height" value="0.05" units="cm"/>
      <inkml:brushProperty name="fitToCurve" value="1"/>
    </inkml:brush>
  </inkml:definitions>
  <inkml:trace contextRef="#ctx0" brushRef="#br0">950 23 7 0,'0'0'56'15,"0"0"-14"-15,0 0-38 0,0 0-4 16,0 0-29-16,0 0 21 15,-14 11 6-15,11-5-1 16,0-2 2-16,0-2 1 16,3-2 8-16,0 0 25 15,0 0 11-15,0 0-7 16,0 0-3-16,0 0 1 16,0 0 19-16,0 0 10 15,0 0 21-15,0 0-10 16,-3 0-34-16,0 0 31 15,-5 0-34-15,5-2 10 16,-4-4-24-16,-4 2 6 16,2-1-20-16,-2-1-2 15,-1-1 3-15,-3-1-2 0,-2 2-4 16,-6 5 1-16,-1 1-5 16,-2 0 1-16,-9 0-2 15,-1 0 0-15,-8 0 0 16,-3 7 0-16,-1 14 0 15,-2 3 0-15,6 0 0 16,0 4-1-16,3-2 1 16,8 5 0-16,-1 2 0 15,-1 6-2-15,2 4 2 16,-4 6 0-16,7-4 0 16,-1-3 0-16,7 6 1 0,4-4-1 15,4 1 0 1,-1 9 1-16,0 3-1 15,3 3 0-15,7 6 0 0,-2-1 0 16,9 1 0-16,-5-3 1 16,5-2 1-16,0 2-1 15,0-2-1-15,0-2 1 16,0 0-1-16,11-5 1 16,6-5-1-16,-1-1 0 15,1 1-1-15,4-7 1 16,2 2-2-16,5-4 0 15,2-4 0-15,0-3 1 16,4-5 1-16,-4-1 0 0,5-6-1 16,-3-3 3-16,3-2-4 15,-5-5 3-15,4 1-1 16,-1-9 0-16,2 1 0 16,5-4 0-16,-2 0 5 15,1 0 0-15,5 0-4 16,-3-4 5-16,3-14-5 15,-1 0 4-15,1-6-2 16,5-3-2-16,1-1 7 16,-3 1-8-16,3-5 0 15,-6 5 0-15,5-4 0 16,-6 1 1-16,4-1 0 16,0-1 0-16,0-8 1 15,-3-2-1-15,-9-4 2 0,-2 1-3 16,-10-7 3-16,2 1 2 15,-9-4-1-15,-2 1-1 16,-5-1 0-16,-1 8 3 16,-5 2-1-16,0 5 2 15,1 4 0-15,-1 0-1 16,1-1-1-16,0-6-3 16,-4 4 2-16,0-6 1 15,0-7-3-15,0-3-2 16,0-4 2-16,0 4-2 15,0 0 2-15,0 7-1 16,-8 10 0-16,1 4 1 16,1 9 1-16,-2 8 4 0,5-2-3 15,-3 4 1-15,0 0-3 16,-2-3-1-16,5-3-2 16,-4-4 2-16,7 4-1 15,-3 6 4-15,0 2 3 16,3 8-1-16,0-1-3 15,0 2 0-15,-5 4 0 16,5 0-2-16,0 0 1 16,-3 0-2-16,3 0 1 15,-3 0 0-15,0 0-1 16,3 0 1-16,-3 0-1 16,3 0 2-16,0 0 1 0,0 0-2 15,0 0 1-15,0 0 0 16,0 0 0-16,0 0 3 15,0 0-2-15,0 0-2 16,0 0-1-16,0 0-2 16,0 0-6-16,0 0-23 15,0 0-49-15,0 0-49 16,0 4-143-16,0-1-48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3-09T10:29:53.272"/>
    </inkml:context>
    <inkml:brush xml:id="br0">
      <inkml:brushProperty name="width" value="0.05" units="cm"/>
      <inkml:brushProperty name="height" value="0.05" units="cm"/>
      <inkml:brushProperty name="fitToCurve" value="1"/>
    </inkml:brush>
  </inkml:definitions>
  <inkml:trace contextRef="#ctx0" brushRef="#br0">0 0 5 0,'0'0'5'0,"0"0"3"16,0 0-1-16,0 0-2 15,135 158 0-15,-101-137-4 16,-7-6 0-16,-7-3 7 16,-2-3-2-16,-9-5-4 0,-6-2 0 15,-3 2-1 1,0-4 5-16,-3 0-6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33D80-9C37-4706-B45C-4A3F7710A049}"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F08B5-3097-4A6C-8A73-272ADFD8EAC0}" type="slidenum">
              <a:rPr lang="en-US" smtClean="0"/>
              <a:t>‹#›</a:t>
            </a:fld>
            <a:endParaRPr lang="en-US"/>
          </a:p>
        </p:txBody>
      </p:sp>
    </p:spTree>
    <p:extLst>
      <p:ext uri="{BB962C8B-B14F-4D97-AF65-F5344CB8AC3E}">
        <p14:creationId xmlns:p14="http://schemas.microsoft.com/office/powerpoint/2010/main" val="256564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E3DE2-4D6E-4E58-AB60-4550DAC94325}" type="slidenum">
              <a:rPr lang="en-US" altLang="en-US"/>
              <a:pPr/>
              <a:t>2</a:t>
            </a:fld>
            <a:endParaRPr lang="en-US" altLang="en-US"/>
          </a:p>
        </p:txBody>
      </p:sp>
      <p:sp>
        <p:nvSpPr>
          <p:cNvPr id="317442" name="Rectangle 2"/>
          <p:cNvSpPr>
            <a:spLocks noGrp="1" noRot="1" noChangeAspect="1" noChangeArrowheads="1" noTextEdit="1"/>
          </p:cNvSpPr>
          <p:nvPr>
            <p:ph type="sldImg"/>
          </p:nvPr>
        </p:nvSpPr>
        <p:spPr>
          <a:xfrm>
            <a:off x="393700" y="682625"/>
            <a:ext cx="6072188" cy="3416300"/>
          </a:xfrm>
          <a:ln/>
        </p:spPr>
      </p:sp>
      <p:sp>
        <p:nvSpPr>
          <p:cNvPr id="317443"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3348435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CD28A5-E555-4E7D-8DD1-97E43DC7D687}" type="slidenum">
              <a:rPr lang="en-US" altLang="en-US"/>
              <a:pPr/>
              <a:t>11</a:t>
            </a:fld>
            <a:endParaRPr lang="en-US" alt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1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ADC659-632D-4419-845E-1409EB6EA09F}" type="slidenum">
              <a:rPr lang="en-US" altLang="en-US"/>
              <a:pPr/>
              <a:t>12</a:t>
            </a:fld>
            <a:endParaRPr lang="en-US" alt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6530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875E9-D5CC-48EB-816D-4434F3109D69}" type="slidenum">
              <a:rPr lang="en-US" altLang="en-US"/>
              <a:pPr/>
              <a:t>13</a:t>
            </a:fld>
            <a:endParaRPr lang="en-US" alt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89023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8BFF8-C7DD-4C8E-B0B7-2AD755CE0442}" type="slidenum">
              <a:rPr lang="en-US" altLang="en-US"/>
              <a:pPr/>
              <a:t>14</a:t>
            </a:fld>
            <a:endParaRPr lang="en-US" altLang="en-US"/>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9979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F496F5-EF4E-4E0E-8AB3-4DE9B99539EE}" type="slidenum">
              <a:rPr lang="en-US" altLang="en-US"/>
              <a:pPr/>
              <a:t>15</a:t>
            </a:fld>
            <a:endParaRPr lang="en-US" alt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14666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C61E7-168F-4DB0-BA4D-4C7C4A4FECB7}" type="slidenum">
              <a:rPr lang="en-US" altLang="en-US"/>
              <a:pPr/>
              <a:t>16</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74844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F6BA6-B850-44F9-A402-A4BF3F2F0779}" type="slidenum">
              <a:rPr lang="en-US" altLang="en-US"/>
              <a:pPr/>
              <a:t>17</a:t>
            </a:fld>
            <a:endParaRPr lang="en-US" altLang="en-US"/>
          </a:p>
        </p:txBody>
      </p:sp>
      <p:sp>
        <p:nvSpPr>
          <p:cNvPr id="396290" name="Rectangle 2"/>
          <p:cNvSpPr>
            <a:spLocks noGrp="1" noRot="1" noChangeAspect="1" noChangeArrowheads="1" noTextEdit="1"/>
          </p:cNvSpPr>
          <p:nvPr>
            <p:ph type="sldImg"/>
          </p:nvPr>
        </p:nvSpPr>
        <p:spPr>
          <a:xfrm>
            <a:off x="393700" y="682625"/>
            <a:ext cx="6072188" cy="3416300"/>
          </a:xfrm>
          <a:ln/>
        </p:spPr>
      </p:sp>
      <p:sp>
        <p:nvSpPr>
          <p:cNvPr id="396291"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96567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90EE4-3F53-4674-90D3-4C046C46A44F}" type="slidenum">
              <a:rPr lang="en-US" altLang="en-US"/>
              <a:pPr/>
              <a:t>19</a:t>
            </a:fld>
            <a:endParaRPr lang="en-US" alt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2619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7C7D4-31A1-4DCB-8418-ABF2ABC380B7}" type="slidenum">
              <a:rPr lang="en-US" altLang="en-US"/>
              <a:pPr/>
              <a:t>20</a:t>
            </a:fld>
            <a:endParaRPr lang="en-US" altLang="en-US"/>
          </a:p>
        </p:txBody>
      </p:sp>
      <p:sp>
        <p:nvSpPr>
          <p:cNvPr id="388098" name="Rectangle 2"/>
          <p:cNvSpPr>
            <a:spLocks noGrp="1" noRot="1" noChangeAspect="1" noChangeArrowheads="1" noTextEdit="1"/>
          </p:cNvSpPr>
          <p:nvPr>
            <p:ph type="sldImg"/>
          </p:nvPr>
        </p:nvSpPr>
        <p:spPr>
          <a:xfrm>
            <a:off x="393700" y="682625"/>
            <a:ext cx="6072188" cy="3416300"/>
          </a:xfrm>
          <a:ln/>
        </p:spPr>
      </p:sp>
      <p:sp>
        <p:nvSpPr>
          <p:cNvPr id="388099"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3949206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94C5F-1A8A-4917-9EB3-8586A87A5740}" type="slidenum">
              <a:rPr lang="en-US" altLang="en-US"/>
              <a:pPr/>
              <a:t>22</a:t>
            </a:fld>
            <a:endParaRPr lang="en-US" altLang="en-US"/>
          </a:p>
        </p:txBody>
      </p:sp>
      <p:sp>
        <p:nvSpPr>
          <p:cNvPr id="398338" name="Rectangle 2"/>
          <p:cNvSpPr>
            <a:spLocks noGrp="1" noRot="1" noChangeAspect="1" noChangeArrowheads="1" noTextEdit="1"/>
          </p:cNvSpPr>
          <p:nvPr>
            <p:ph type="sldImg"/>
          </p:nvPr>
        </p:nvSpPr>
        <p:spPr>
          <a:xfrm>
            <a:off x="393700" y="682625"/>
            <a:ext cx="6072188" cy="3416300"/>
          </a:xfrm>
          <a:ln/>
        </p:spPr>
      </p:sp>
      <p:sp>
        <p:nvSpPr>
          <p:cNvPr id="398339"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406178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7A004-C15B-4A7D-BB43-A2ECBEE09B05}" type="slidenum">
              <a:rPr lang="en-US" altLang="en-US"/>
              <a:pPr/>
              <a:t>3</a:t>
            </a:fld>
            <a:endParaRPr lang="en-US" alt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8768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A2211-0B0F-4B59-85AD-00E36EFDAB1A}" type="slidenum">
              <a:rPr lang="en-US" altLang="en-US"/>
              <a:pPr/>
              <a:t>23</a:t>
            </a:fld>
            <a:endParaRPr lang="en-US" altLang="en-US"/>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18460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2242E-849B-44C2-B991-81D84C7EF1C5}" type="slidenum">
              <a:rPr lang="en-US" altLang="en-US"/>
              <a:pPr/>
              <a:t>24</a:t>
            </a:fld>
            <a:endParaRPr lang="en-US" altLang="en-US"/>
          </a:p>
        </p:txBody>
      </p:sp>
      <p:sp>
        <p:nvSpPr>
          <p:cNvPr id="390146" name="Rectangle 2"/>
          <p:cNvSpPr>
            <a:spLocks noGrp="1" noRot="1" noChangeAspect="1" noChangeArrowheads="1" noTextEdit="1"/>
          </p:cNvSpPr>
          <p:nvPr>
            <p:ph type="sldImg"/>
          </p:nvPr>
        </p:nvSpPr>
        <p:spPr>
          <a:xfrm>
            <a:off x="393700" y="682625"/>
            <a:ext cx="6072188" cy="3416300"/>
          </a:xfrm>
          <a:ln/>
        </p:spPr>
      </p:sp>
      <p:sp>
        <p:nvSpPr>
          <p:cNvPr id="390147"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81387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FB4B7-F748-4F59-9CF5-ED867E75AF75}" type="slidenum">
              <a:rPr lang="en-US" altLang="en-US"/>
              <a:pPr/>
              <a:t>4</a:t>
            </a:fld>
            <a:endParaRPr lang="en-US" alt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597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95CD2F-F46F-4E8C-AD75-357DDEDDD964}" type="slidenum">
              <a:rPr lang="en-US" altLang="en-US"/>
              <a:pPr/>
              <a:t>5</a:t>
            </a:fld>
            <a:endParaRPr lang="en-US" alt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011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474C3-A1B5-454F-946A-C2770FF66886}" type="slidenum">
              <a:rPr lang="en-US" altLang="en-US"/>
              <a:pPr/>
              <a:t>6</a:t>
            </a:fld>
            <a:endParaRPr lang="en-US" altLang="en-US"/>
          </a:p>
        </p:txBody>
      </p:sp>
      <p:sp>
        <p:nvSpPr>
          <p:cNvPr id="374786" name="Rectangle 2"/>
          <p:cNvSpPr>
            <a:spLocks noGrp="1" noRot="1" noChangeAspect="1" noChangeArrowheads="1" noTextEdit="1"/>
          </p:cNvSpPr>
          <p:nvPr>
            <p:ph type="sldImg"/>
          </p:nvPr>
        </p:nvSpPr>
        <p:spPr>
          <a:xfrm>
            <a:off x="393700" y="682625"/>
            <a:ext cx="6072188" cy="3416300"/>
          </a:xfrm>
          <a:ln/>
        </p:spPr>
      </p:sp>
      <p:sp>
        <p:nvSpPr>
          <p:cNvPr id="374787"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268534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904FA-2127-4FAE-981D-59FDF18ECCD1}" type="slidenum">
              <a:rPr lang="en-US" altLang="en-US"/>
              <a:pPr/>
              <a:t>7</a:t>
            </a:fld>
            <a:endParaRPr lang="en-US" altLang="en-US"/>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823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58801-301F-4528-958F-5081E5BE665C}" type="slidenum">
              <a:rPr lang="en-US" altLang="en-US"/>
              <a:pPr/>
              <a:t>8</a:t>
            </a:fld>
            <a:endParaRPr lang="en-US" alt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0467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4F2630-866B-4E09-B676-D8BE7D795927}" type="slidenum">
              <a:rPr lang="en-US" altLang="en-US"/>
              <a:pPr/>
              <a:t>9</a:t>
            </a:fld>
            <a:endParaRPr lang="en-US" altLang="en-US"/>
          </a:p>
        </p:txBody>
      </p:sp>
      <p:sp>
        <p:nvSpPr>
          <p:cNvPr id="357378" name="Rectangle 2"/>
          <p:cNvSpPr>
            <a:spLocks noGrp="1" noRot="1" noChangeAspect="1" noChangeArrowheads="1" noTextEdit="1"/>
          </p:cNvSpPr>
          <p:nvPr>
            <p:ph type="sldImg"/>
          </p:nvPr>
        </p:nvSpPr>
        <p:spPr>
          <a:xfrm>
            <a:off x="393700" y="682625"/>
            <a:ext cx="6072188" cy="3416300"/>
          </a:xfrm>
          <a:ln/>
        </p:spPr>
      </p:sp>
      <p:sp>
        <p:nvSpPr>
          <p:cNvPr id="357379" name="Rectangle 3"/>
          <p:cNvSpPr>
            <a:spLocks noGrp="1" noChangeArrowheads="1"/>
          </p:cNvSpPr>
          <p:nvPr>
            <p:ph type="body" idx="1"/>
          </p:nvPr>
        </p:nvSpPr>
        <p:spPr>
          <a:xfrm>
            <a:off x="914400" y="4325938"/>
            <a:ext cx="5029200" cy="4098925"/>
          </a:xfrm>
        </p:spPr>
        <p:txBody>
          <a:bodyPr/>
          <a:lstStyle/>
          <a:p>
            <a:endParaRPr lang="en-US" altLang="en-US"/>
          </a:p>
        </p:txBody>
      </p:sp>
    </p:spTree>
    <p:extLst>
      <p:ext uri="{BB962C8B-B14F-4D97-AF65-F5344CB8AC3E}">
        <p14:creationId xmlns:p14="http://schemas.microsoft.com/office/powerpoint/2010/main" val="309092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514C6-58F3-4768-A7D2-11F7065A1C90}" type="slidenum">
              <a:rPr lang="en-US" altLang="en-US"/>
              <a:pPr/>
              <a:t>10</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3197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B597BC-0426-4346-953E-70CC25911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99159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597BC-0426-4346-953E-70CC25911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15027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597BC-0426-4346-953E-70CC25911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1733836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77814"/>
            <a:ext cx="12192000" cy="636587"/>
          </a:xfrm>
        </p:spPr>
        <p:txBody>
          <a:bodyPr/>
          <a:lstStyle/>
          <a:p>
            <a:r>
              <a:rPr lang="en-US"/>
              <a:t>Click to edit Master title style</a:t>
            </a:r>
          </a:p>
        </p:txBody>
      </p:sp>
      <p:sp>
        <p:nvSpPr>
          <p:cNvPr id="3" name="Content Placeholder 2"/>
          <p:cNvSpPr>
            <a:spLocks noGrp="1"/>
          </p:cNvSpPr>
          <p:nvPr>
            <p:ph sz="half" idx="1"/>
          </p:nvPr>
        </p:nvSpPr>
        <p:spPr>
          <a:xfrm>
            <a:off x="609600" y="1600201"/>
            <a:ext cx="10972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941763"/>
            <a:ext cx="10972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2881D5C8-6FC2-4E86-B526-323B3651842A}" type="slidenum">
              <a:rPr lang="en-US" altLang="en-US"/>
              <a:pPr/>
              <a:t>‹#›</a:t>
            </a:fld>
            <a:endParaRPr lang="en-US" altLang="en-US"/>
          </a:p>
        </p:txBody>
      </p:sp>
    </p:spTree>
    <p:extLst>
      <p:ext uri="{BB962C8B-B14F-4D97-AF65-F5344CB8AC3E}">
        <p14:creationId xmlns:p14="http://schemas.microsoft.com/office/powerpoint/2010/main" val="153290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7814"/>
            <a:ext cx="12192000" cy="636587"/>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A35A2996-269E-47CC-B71E-0B8484179548}" type="slidenum">
              <a:rPr lang="en-US" altLang="en-US"/>
              <a:pPr/>
              <a:t>‹#›</a:t>
            </a:fld>
            <a:endParaRPr lang="en-US" altLang="en-US"/>
          </a:p>
        </p:txBody>
      </p:sp>
    </p:spTree>
    <p:extLst>
      <p:ext uri="{BB962C8B-B14F-4D97-AF65-F5344CB8AC3E}">
        <p14:creationId xmlns:p14="http://schemas.microsoft.com/office/powerpoint/2010/main" val="374575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597BC-0426-4346-953E-70CC25911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108855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597BC-0426-4346-953E-70CC25911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145546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B597BC-0426-4346-953E-70CC25911B4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126266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B597BC-0426-4346-953E-70CC25911B47}"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8798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B597BC-0426-4346-953E-70CC25911B47}"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398187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597BC-0426-4346-953E-70CC25911B47}"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02851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597BC-0426-4346-953E-70CC25911B4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62334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597BC-0426-4346-953E-70CC25911B4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5B477-161B-4D48-A0BB-3CB6442CF222}" type="slidenum">
              <a:rPr lang="en-US" smtClean="0"/>
              <a:t>‹#›</a:t>
            </a:fld>
            <a:endParaRPr lang="en-US"/>
          </a:p>
        </p:txBody>
      </p:sp>
    </p:spTree>
    <p:extLst>
      <p:ext uri="{BB962C8B-B14F-4D97-AF65-F5344CB8AC3E}">
        <p14:creationId xmlns:p14="http://schemas.microsoft.com/office/powerpoint/2010/main" val="28068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597BC-0426-4346-953E-70CC25911B47}" type="datetimeFigureOut">
              <a:rPr lang="en-US" smtClean="0"/>
              <a:t>5/17/2023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5B477-161B-4D48-A0BB-3CB6442CF222}" type="slidenum">
              <a:rPr lang="en-US" smtClean="0"/>
              <a:t>‹#›</a:t>
            </a:fld>
            <a:endParaRPr lang="en-US"/>
          </a:p>
        </p:txBody>
      </p:sp>
    </p:spTree>
    <p:extLst>
      <p:ext uri="{BB962C8B-B14F-4D97-AF65-F5344CB8AC3E}">
        <p14:creationId xmlns:p14="http://schemas.microsoft.com/office/powerpoint/2010/main" val="4057151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5.xml"/><Relationship Id="rId18" Type="http://schemas.openxmlformats.org/officeDocument/2006/relationships/image" Target="../media/image28.emf"/><Relationship Id="rId26" Type="http://schemas.openxmlformats.org/officeDocument/2006/relationships/image" Target="../media/image32.emf"/><Relationship Id="rId3" Type="http://schemas.openxmlformats.org/officeDocument/2006/relationships/customXml" Target="../ink/ink1.xml"/><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25.emf"/><Relationship Id="rId17" Type="http://schemas.openxmlformats.org/officeDocument/2006/relationships/customXml" Target="../ink/ink7.xml"/><Relationship Id="rId2" Type="http://schemas.openxmlformats.org/officeDocument/2006/relationships/image" Target="../media/image12.JPG"/><Relationship Id="rId16" Type="http://schemas.openxmlformats.org/officeDocument/2006/relationships/image" Target="../media/image27.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4.xml"/><Relationship Id="rId15" Type="http://schemas.openxmlformats.org/officeDocument/2006/relationships/customXml" Target="../ink/ink6.xml"/><Relationship Id="rId10" Type="http://schemas.openxmlformats.org/officeDocument/2006/relationships/image" Target="../media/image24.emf"/><Relationship Id="rId19" Type="http://schemas.openxmlformats.org/officeDocument/2006/relationships/customXml" Target="../ink/ink8.xml"/><Relationship Id="rId9" Type="http://schemas.openxmlformats.org/officeDocument/2006/relationships/customXml" Target="../ink/ink3.xml"/><Relationship Id="rId14" Type="http://schemas.openxmlformats.org/officeDocument/2006/relationships/image" Target="../media/image2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customXml" Target="../ink/ink14.xml"/><Relationship Id="rId26" Type="http://schemas.openxmlformats.org/officeDocument/2006/relationships/image" Target="../media/image44.emf"/><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37.emf"/><Relationship Id="rId2" Type="http://schemas.openxmlformats.org/officeDocument/2006/relationships/notesSlide" Target="../notesSlides/notesSlide18.xml"/><Relationship Id="rId29"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customXml" Target="../ink/ink11.xml"/><Relationship Id="rId15" Type="http://schemas.openxmlformats.org/officeDocument/2006/relationships/customXml" Target="../ink/ink15.xml"/><Relationship Id="rId28" Type="http://schemas.openxmlformats.org/officeDocument/2006/relationships/image" Target="../media/image45.emf"/><Relationship Id="rId4" Type="http://schemas.openxmlformats.org/officeDocument/2006/relationships/image" Target="../media/image33.emf"/><Relationship Id="rId9" Type="http://schemas.openxmlformats.org/officeDocument/2006/relationships/customXml" Target="../ink/ink13.xml"/><Relationship Id="rId14" Type="http://schemas.openxmlformats.org/officeDocument/2006/relationships/image" Target="../media/image38.emf"/><Relationship Id="rId27" Type="http://schemas.openxmlformats.org/officeDocument/2006/relationships/customXml" Target="../ink/ink16.xml"/><Relationship Id="rId30" Type="http://schemas.openxmlformats.org/officeDocument/2006/relationships/image" Target="../media/image46.emf"/></Relationships>
</file>

<file path=ppt/slides/_rels/slide21.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53.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79.em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1.emf"/><Relationship Id="rId11" Type="http://schemas.openxmlformats.org/officeDocument/2006/relationships/customXml" Target="../ink/ink23.xml"/><Relationship Id="rId5" Type="http://schemas.openxmlformats.org/officeDocument/2006/relationships/customXml" Target="../ink/ink20.xml"/><Relationship Id="rId10" Type="http://schemas.openxmlformats.org/officeDocument/2006/relationships/image" Target="../media/image78.emf"/><Relationship Id="rId4" Type="http://schemas.openxmlformats.org/officeDocument/2006/relationships/image" Target="../media/image20.emf"/><Relationship Id="rId9" Type="http://schemas.openxmlformats.org/officeDocument/2006/relationships/customXml" Target="../ink/ink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7460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ltLang="en-US" sz="4000"/>
              <a:t>Directed Graph (digraph)</a:t>
            </a:r>
          </a:p>
        </p:txBody>
      </p:sp>
      <p:sp>
        <p:nvSpPr>
          <p:cNvPr id="27651" name="Rectangle 3"/>
          <p:cNvSpPr>
            <a:spLocks noGrp="1" noChangeArrowheads="1"/>
          </p:cNvSpPr>
          <p:nvPr>
            <p:ph type="body" sz="half" idx="1"/>
          </p:nvPr>
        </p:nvSpPr>
        <p:spPr>
          <a:xfrm>
            <a:off x="1981200" y="1600201"/>
            <a:ext cx="5257800" cy="4530725"/>
          </a:xfrm>
        </p:spPr>
        <p:txBody>
          <a:bodyPr/>
          <a:lstStyle/>
          <a:p>
            <a:r>
              <a:rPr lang="en-US" altLang="en-US" sz="2400"/>
              <a:t>Edges have directions</a:t>
            </a:r>
          </a:p>
          <a:p>
            <a:pPr lvl="1"/>
            <a:r>
              <a:rPr lang="en-US" altLang="en-US" sz="2000"/>
              <a:t>An edge is an </a:t>
            </a:r>
            <a:r>
              <a:rPr lang="en-US" altLang="en-US" sz="2000" i="1"/>
              <a:t>ordered </a:t>
            </a:r>
            <a:r>
              <a:rPr lang="en-US" altLang="en-US" sz="2000"/>
              <a:t>pair of nodes</a:t>
            </a:r>
          </a:p>
        </p:txBody>
      </p:sp>
      <p:pic>
        <p:nvPicPr>
          <p:cNvPr id="27653" name="Picture 5" descr="Direct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562850" y="2376489"/>
            <a:ext cx="2266950" cy="2060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6847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en-US" sz="4000"/>
              <a:t>Complete Graph</a:t>
            </a:r>
          </a:p>
        </p:txBody>
      </p:sp>
      <p:sp>
        <p:nvSpPr>
          <p:cNvPr id="358403" name="Rectangle 3"/>
          <p:cNvSpPr>
            <a:spLocks noGrp="1" noChangeArrowheads="1"/>
          </p:cNvSpPr>
          <p:nvPr>
            <p:ph type="body" idx="1"/>
          </p:nvPr>
        </p:nvSpPr>
        <p:spPr/>
        <p:txBody>
          <a:bodyPr/>
          <a:lstStyle/>
          <a:p>
            <a:r>
              <a:rPr lang="en-US" altLang="en-US" dirty="0"/>
              <a:t>Denoted </a:t>
            </a:r>
            <a:r>
              <a:rPr lang="en-US" altLang="en-US" dirty="0" err="1"/>
              <a:t>K</a:t>
            </a:r>
            <a:r>
              <a:rPr lang="en-US" altLang="en-US" baseline="-25000" dirty="0" err="1"/>
              <a:t>n</a:t>
            </a:r>
            <a:endParaRPr lang="en-US" altLang="en-US" baseline="-25000" dirty="0"/>
          </a:p>
          <a:p>
            <a:r>
              <a:rPr lang="en-US" altLang="en-US" dirty="0"/>
              <a:t>Every pair of vertices are adjacent</a:t>
            </a:r>
          </a:p>
          <a:p>
            <a:r>
              <a:rPr lang="en-US" altLang="en-US"/>
              <a:t>Has n(n-1)/2 edges</a:t>
            </a:r>
          </a:p>
        </p:txBody>
      </p:sp>
      <p:grpSp>
        <p:nvGrpSpPr>
          <p:cNvPr id="358404" name="Group 4"/>
          <p:cNvGrpSpPr>
            <a:grpSpLocks/>
          </p:cNvGrpSpPr>
          <p:nvPr/>
        </p:nvGrpSpPr>
        <p:grpSpPr bwMode="auto">
          <a:xfrm>
            <a:off x="1905000" y="2971800"/>
            <a:ext cx="8305800" cy="3657600"/>
            <a:chOff x="432" y="2016"/>
            <a:chExt cx="5232" cy="2304"/>
          </a:xfrm>
        </p:grpSpPr>
        <p:pic>
          <p:nvPicPr>
            <p:cNvPr id="358405" name="Picture 5" descr="600px-Complete_graph_K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2112"/>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06" name="Picture 6" descr="600px-Complete_graph_K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8" y="2112"/>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07" name="Picture 7" descr="600px-Complete_graph_K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0" y="2160"/>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08" name="Picture 8" descr="600px-Complete_graph_K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64" y="2016"/>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09" name="Picture 9" descr="600px-Complete_graph_K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2" y="3120"/>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10" name="Picture 10" descr="600px-Complete_graph_K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76" y="3120"/>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11" name="Picture 11" descr="600px-Complete_graph_K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68" y="3120"/>
              <a:ext cx="1200" cy="1200"/>
            </a:xfrm>
            <a:prstGeom prst="rect">
              <a:avLst/>
            </a:prstGeom>
            <a:noFill/>
            <a:extLst>
              <a:ext uri="{909E8E84-426E-40DD-AFC4-6F175D3DCCD1}">
                <a14:hiddenFill xmlns:a14="http://schemas.microsoft.com/office/drawing/2010/main">
                  <a:solidFill>
                    <a:srgbClr val="FFFFFF"/>
                  </a:solidFill>
                </a14:hiddenFill>
              </a:ext>
            </a:extLst>
          </p:spPr>
        </p:pic>
        <p:pic>
          <p:nvPicPr>
            <p:cNvPr id="358412" name="Picture 12" descr="600px-Complete_graph_K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64" y="3120"/>
              <a:ext cx="1200" cy="1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864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sz="3600"/>
              <a:t>Tree</a:t>
            </a:r>
          </a:p>
        </p:txBody>
      </p:sp>
      <p:sp>
        <p:nvSpPr>
          <p:cNvPr id="241669" name="Rectangle 5"/>
          <p:cNvSpPr>
            <a:spLocks noGrp="1" noChangeArrowheads="1"/>
          </p:cNvSpPr>
          <p:nvPr>
            <p:ph type="body" sz="half" idx="1"/>
          </p:nvPr>
        </p:nvSpPr>
        <p:spPr>
          <a:xfrm>
            <a:off x="1981200" y="1600201"/>
            <a:ext cx="5105400" cy="4530725"/>
          </a:xfrm>
        </p:spPr>
        <p:txBody>
          <a:bodyPr/>
          <a:lstStyle/>
          <a:p>
            <a:r>
              <a:rPr lang="en-US" altLang="en-US"/>
              <a:t>Connected Acyclic Graph</a:t>
            </a:r>
          </a:p>
          <a:p>
            <a:endParaRPr lang="en-US" altLang="en-US"/>
          </a:p>
          <a:p>
            <a:r>
              <a:rPr lang="en-US" altLang="en-US"/>
              <a:t>Two nodes have </a:t>
            </a:r>
            <a:r>
              <a:rPr lang="en-US" altLang="en-US" i="1"/>
              <a:t>exactly</a:t>
            </a:r>
            <a:r>
              <a:rPr lang="en-US" altLang="en-US"/>
              <a:t> one path between them</a:t>
            </a:r>
          </a:p>
          <a:p>
            <a:endParaRPr lang="en-US" altLang="en-US"/>
          </a:p>
        </p:txBody>
      </p:sp>
      <p:pic>
        <p:nvPicPr>
          <p:cNvPr id="241671" name="Picture 7" descr="162px-Tree_graph"/>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391401" y="2133601"/>
            <a:ext cx="3038475" cy="3546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1241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rmAutofit fontScale="90000"/>
          </a:bodyPr>
          <a:lstStyle/>
          <a:p>
            <a:r>
              <a:rPr lang="en-US" altLang="en-US" sz="4000"/>
              <a:t>Degree</a:t>
            </a:r>
          </a:p>
        </p:txBody>
      </p:sp>
      <p:sp>
        <p:nvSpPr>
          <p:cNvPr id="294915" name="Rectangle 3"/>
          <p:cNvSpPr>
            <a:spLocks noGrp="1" noChangeArrowheads="1"/>
          </p:cNvSpPr>
          <p:nvPr>
            <p:ph type="body" sz="half" idx="2"/>
          </p:nvPr>
        </p:nvSpPr>
        <p:spPr/>
        <p:txBody>
          <a:bodyPr/>
          <a:lstStyle/>
          <a:p>
            <a:r>
              <a:rPr lang="en-US" altLang="en-US"/>
              <a:t>Number of edges incident on a node</a:t>
            </a:r>
          </a:p>
        </p:txBody>
      </p:sp>
      <p:grpSp>
        <p:nvGrpSpPr>
          <p:cNvPr id="294952" name="Group 40"/>
          <p:cNvGrpSpPr>
            <a:grpSpLocks/>
          </p:cNvGrpSpPr>
          <p:nvPr/>
        </p:nvGrpSpPr>
        <p:grpSpPr bwMode="auto">
          <a:xfrm>
            <a:off x="4343400" y="1143000"/>
            <a:ext cx="3352800" cy="2667000"/>
            <a:chOff x="576" y="736"/>
            <a:chExt cx="2112" cy="1680"/>
          </a:xfrm>
        </p:grpSpPr>
        <p:sp>
          <p:nvSpPr>
            <p:cNvPr id="294916" name="Oval 4"/>
            <p:cNvSpPr>
              <a:spLocks noChangeArrowheads="1"/>
            </p:cNvSpPr>
            <p:nvPr/>
          </p:nvSpPr>
          <p:spPr bwMode="auto">
            <a:xfrm>
              <a:off x="672" y="97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7" name="Oval 5"/>
            <p:cNvSpPr>
              <a:spLocks noChangeArrowheads="1"/>
            </p:cNvSpPr>
            <p:nvPr/>
          </p:nvSpPr>
          <p:spPr bwMode="auto">
            <a:xfrm>
              <a:off x="672" y="1744"/>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8" name="Oval 6"/>
            <p:cNvSpPr>
              <a:spLocks noChangeArrowheads="1"/>
            </p:cNvSpPr>
            <p:nvPr/>
          </p:nvSpPr>
          <p:spPr bwMode="auto">
            <a:xfrm>
              <a:off x="1488" y="97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9" name="Oval 7"/>
            <p:cNvSpPr>
              <a:spLocks noChangeArrowheads="1"/>
            </p:cNvSpPr>
            <p:nvPr/>
          </p:nvSpPr>
          <p:spPr bwMode="auto">
            <a:xfrm>
              <a:off x="1488" y="1744"/>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0" name="Oval 8"/>
            <p:cNvSpPr>
              <a:spLocks noChangeArrowheads="1"/>
            </p:cNvSpPr>
            <p:nvPr/>
          </p:nvSpPr>
          <p:spPr bwMode="auto">
            <a:xfrm>
              <a:off x="2112" y="1744"/>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1" name="Oval 9"/>
            <p:cNvSpPr>
              <a:spLocks noChangeArrowheads="1"/>
            </p:cNvSpPr>
            <p:nvPr/>
          </p:nvSpPr>
          <p:spPr bwMode="auto">
            <a:xfrm>
              <a:off x="2112" y="97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2" name="Text Box 10"/>
            <p:cNvSpPr txBox="1">
              <a:spLocks noChangeArrowheads="1"/>
            </p:cNvSpPr>
            <p:nvPr/>
          </p:nvSpPr>
          <p:spPr bwMode="auto">
            <a:xfrm>
              <a:off x="725" y="1024"/>
              <a:ext cx="1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A</a:t>
              </a:r>
              <a:endParaRPr lang="en-US" altLang="en-US" sz="1600">
                <a:latin typeface="Times New Roman" panose="02020603050405020304" pitchFamily="18" charset="0"/>
              </a:endParaRPr>
            </a:p>
          </p:txBody>
        </p:sp>
        <p:sp>
          <p:nvSpPr>
            <p:cNvPr id="294923" name="Text Box 11"/>
            <p:cNvSpPr txBox="1">
              <a:spLocks noChangeArrowheads="1"/>
            </p:cNvSpPr>
            <p:nvPr/>
          </p:nvSpPr>
          <p:spPr bwMode="auto">
            <a:xfrm>
              <a:off x="720" y="1772"/>
              <a:ext cx="19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D</a:t>
              </a:r>
              <a:endParaRPr lang="en-US" altLang="en-US" sz="1600">
                <a:latin typeface="Times New Roman" panose="02020603050405020304" pitchFamily="18" charset="0"/>
              </a:endParaRPr>
            </a:p>
          </p:txBody>
        </p:sp>
        <p:sp>
          <p:nvSpPr>
            <p:cNvPr id="294924" name="Text Box 12"/>
            <p:cNvSpPr txBox="1">
              <a:spLocks noChangeArrowheads="1"/>
            </p:cNvSpPr>
            <p:nvPr/>
          </p:nvSpPr>
          <p:spPr bwMode="auto">
            <a:xfrm>
              <a:off x="1536" y="1793"/>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E</a:t>
              </a:r>
            </a:p>
          </p:txBody>
        </p:sp>
        <p:sp>
          <p:nvSpPr>
            <p:cNvPr id="294925" name="Text Box 13"/>
            <p:cNvSpPr txBox="1">
              <a:spLocks noChangeArrowheads="1"/>
            </p:cNvSpPr>
            <p:nvPr/>
          </p:nvSpPr>
          <p:spPr bwMode="auto">
            <a:xfrm>
              <a:off x="2165" y="1792"/>
              <a:ext cx="1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F</a:t>
              </a:r>
              <a:endParaRPr lang="en-US" altLang="en-US" sz="1600">
                <a:latin typeface="Times New Roman" panose="02020603050405020304" pitchFamily="18" charset="0"/>
              </a:endParaRPr>
            </a:p>
          </p:txBody>
        </p:sp>
        <p:sp>
          <p:nvSpPr>
            <p:cNvPr id="294926" name="Text Box 14"/>
            <p:cNvSpPr txBox="1">
              <a:spLocks noChangeArrowheads="1"/>
            </p:cNvSpPr>
            <p:nvPr/>
          </p:nvSpPr>
          <p:spPr bwMode="auto">
            <a:xfrm>
              <a:off x="1548" y="1024"/>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B</a:t>
              </a:r>
            </a:p>
          </p:txBody>
        </p:sp>
        <p:sp>
          <p:nvSpPr>
            <p:cNvPr id="294927" name="Text Box 15"/>
            <p:cNvSpPr txBox="1">
              <a:spLocks noChangeArrowheads="1"/>
            </p:cNvSpPr>
            <p:nvPr/>
          </p:nvSpPr>
          <p:spPr bwMode="auto">
            <a:xfrm>
              <a:off x="2160" y="1025"/>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C</a:t>
              </a:r>
            </a:p>
          </p:txBody>
        </p:sp>
        <p:sp>
          <p:nvSpPr>
            <p:cNvPr id="294928" name="Line 16"/>
            <p:cNvSpPr>
              <a:spLocks noChangeShapeType="1"/>
            </p:cNvSpPr>
            <p:nvPr/>
          </p:nvSpPr>
          <p:spPr bwMode="auto">
            <a:xfrm>
              <a:off x="912" y="1216"/>
              <a:ext cx="62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9" name="Line 17"/>
            <p:cNvSpPr>
              <a:spLocks noChangeShapeType="1"/>
            </p:cNvSpPr>
            <p:nvPr/>
          </p:nvSpPr>
          <p:spPr bwMode="auto">
            <a:xfrm>
              <a:off x="960" y="1120"/>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0" name="Line 18"/>
            <p:cNvSpPr>
              <a:spLocks noChangeShapeType="1"/>
            </p:cNvSpPr>
            <p:nvPr/>
          </p:nvSpPr>
          <p:spPr bwMode="auto">
            <a:xfrm flipV="1">
              <a:off x="1632" y="126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1" name="Line 19"/>
            <p:cNvSpPr>
              <a:spLocks noChangeShapeType="1"/>
            </p:cNvSpPr>
            <p:nvPr/>
          </p:nvSpPr>
          <p:spPr bwMode="auto">
            <a:xfrm flipH="1" flipV="1">
              <a:off x="2256" y="126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2" name="Text Box 20"/>
            <p:cNvSpPr txBox="1">
              <a:spLocks noChangeArrowheads="1"/>
            </p:cNvSpPr>
            <p:nvPr/>
          </p:nvSpPr>
          <p:spPr bwMode="auto">
            <a:xfrm>
              <a:off x="720" y="2080"/>
              <a:ext cx="13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The degree of B is 2.</a:t>
              </a:r>
            </a:p>
          </p:txBody>
        </p:sp>
        <p:sp>
          <p:nvSpPr>
            <p:cNvPr id="294949" name="Rectangle 37"/>
            <p:cNvSpPr>
              <a:spLocks noChangeArrowheads="1"/>
            </p:cNvSpPr>
            <p:nvPr/>
          </p:nvSpPr>
          <p:spPr bwMode="auto">
            <a:xfrm>
              <a:off x="576" y="736"/>
              <a:ext cx="2112"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29284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en-US" sz="4000"/>
              <a:t>Degree (Directed Graphs)</a:t>
            </a:r>
          </a:p>
        </p:txBody>
      </p:sp>
      <p:sp>
        <p:nvSpPr>
          <p:cNvPr id="378883" name="Rectangle 3"/>
          <p:cNvSpPr>
            <a:spLocks noGrp="1" noChangeArrowheads="1"/>
          </p:cNvSpPr>
          <p:nvPr>
            <p:ph type="body" idx="1"/>
          </p:nvPr>
        </p:nvSpPr>
        <p:spPr>
          <a:xfrm>
            <a:off x="1981200" y="3886201"/>
            <a:ext cx="8229600" cy="2244725"/>
          </a:xfrm>
        </p:spPr>
        <p:txBody>
          <a:bodyPr/>
          <a:lstStyle/>
          <a:p>
            <a:pPr>
              <a:lnSpc>
                <a:spcPct val="90000"/>
              </a:lnSpc>
            </a:pPr>
            <a:r>
              <a:rPr lang="en-US" altLang="en-US"/>
              <a:t>In degree: Number of edges entering</a:t>
            </a:r>
          </a:p>
          <a:p>
            <a:pPr>
              <a:lnSpc>
                <a:spcPct val="90000"/>
              </a:lnSpc>
            </a:pPr>
            <a:r>
              <a:rPr lang="en-US" altLang="en-US"/>
              <a:t>Out degree: Number of edges leaving</a:t>
            </a:r>
          </a:p>
          <a:p>
            <a:pPr>
              <a:lnSpc>
                <a:spcPct val="90000"/>
              </a:lnSpc>
            </a:pPr>
            <a:endParaRPr lang="en-US" altLang="en-US"/>
          </a:p>
          <a:p>
            <a:pPr>
              <a:lnSpc>
                <a:spcPct val="90000"/>
              </a:lnSpc>
            </a:pPr>
            <a:r>
              <a:rPr lang="en-US" altLang="en-US"/>
              <a:t>Degree = indegree + outdegree</a:t>
            </a:r>
          </a:p>
        </p:txBody>
      </p:sp>
      <p:grpSp>
        <p:nvGrpSpPr>
          <p:cNvPr id="378884" name="Group 4"/>
          <p:cNvGrpSpPr>
            <a:grpSpLocks/>
          </p:cNvGrpSpPr>
          <p:nvPr/>
        </p:nvGrpSpPr>
        <p:grpSpPr bwMode="auto">
          <a:xfrm>
            <a:off x="4343400" y="1219200"/>
            <a:ext cx="3360738" cy="2654300"/>
            <a:chOff x="3067" y="736"/>
            <a:chExt cx="2117" cy="1672"/>
          </a:xfrm>
        </p:grpSpPr>
        <p:sp>
          <p:nvSpPr>
            <p:cNvPr id="378885" name="Oval 5"/>
            <p:cNvSpPr>
              <a:spLocks noChangeArrowheads="1"/>
            </p:cNvSpPr>
            <p:nvPr/>
          </p:nvSpPr>
          <p:spPr bwMode="auto">
            <a:xfrm>
              <a:off x="3547" y="92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6" name="Oval 6"/>
            <p:cNvSpPr>
              <a:spLocks noChangeArrowheads="1"/>
            </p:cNvSpPr>
            <p:nvPr/>
          </p:nvSpPr>
          <p:spPr bwMode="auto">
            <a:xfrm>
              <a:off x="3547" y="16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7" name="Oval 7"/>
            <p:cNvSpPr>
              <a:spLocks noChangeArrowheads="1"/>
            </p:cNvSpPr>
            <p:nvPr/>
          </p:nvSpPr>
          <p:spPr bwMode="auto">
            <a:xfrm>
              <a:off x="4363" y="92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8" name="Oval 8"/>
            <p:cNvSpPr>
              <a:spLocks noChangeArrowheads="1"/>
            </p:cNvSpPr>
            <p:nvPr/>
          </p:nvSpPr>
          <p:spPr bwMode="auto">
            <a:xfrm>
              <a:off x="4363" y="16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9" name="Line 9"/>
            <p:cNvSpPr>
              <a:spLocks noChangeShapeType="1"/>
            </p:cNvSpPr>
            <p:nvPr/>
          </p:nvSpPr>
          <p:spPr bwMode="auto">
            <a:xfrm flipV="1">
              <a:off x="3691" y="121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0" name="Line 10"/>
            <p:cNvSpPr>
              <a:spLocks noChangeShapeType="1"/>
            </p:cNvSpPr>
            <p:nvPr/>
          </p:nvSpPr>
          <p:spPr bwMode="auto">
            <a:xfrm>
              <a:off x="3835" y="107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1" name="Line 11"/>
            <p:cNvSpPr>
              <a:spLocks noChangeShapeType="1"/>
            </p:cNvSpPr>
            <p:nvPr/>
          </p:nvSpPr>
          <p:spPr bwMode="auto">
            <a:xfrm flipH="1">
              <a:off x="3835" y="1168"/>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2" name="Freeform 12"/>
            <p:cNvSpPr>
              <a:spLocks/>
            </p:cNvSpPr>
            <p:nvPr/>
          </p:nvSpPr>
          <p:spPr bwMode="auto">
            <a:xfrm>
              <a:off x="4355" y="768"/>
              <a:ext cx="344" cy="208"/>
            </a:xfrm>
            <a:custGeom>
              <a:avLst/>
              <a:gdLst>
                <a:gd name="T0" fmla="*/ 56 w 344"/>
                <a:gd name="T1" fmla="*/ 256 h 256"/>
                <a:gd name="T2" fmla="*/ 8 w 344"/>
                <a:gd name="T3" fmla="*/ 112 h 256"/>
                <a:gd name="T4" fmla="*/ 104 w 344"/>
                <a:gd name="T5" fmla="*/ 16 h 256"/>
                <a:gd name="T6" fmla="*/ 200 w 344"/>
                <a:gd name="T7" fmla="*/ 16 h 256"/>
                <a:gd name="T8" fmla="*/ 296 w 344"/>
                <a:gd name="T9" fmla="*/ 64 h 256"/>
                <a:gd name="T10" fmla="*/ 344 w 344"/>
                <a:gd name="T11" fmla="*/ 160 h 256"/>
                <a:gd name="T12" fmla="*/ 296 w 344"/>
                <a:gd name="T13" fmla="*/ 208 h 256"/>
                <a:gd name="T14" fmla="*/ 248 w 344"/>
                <a:gd name="T15" fmla="*/ 256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3" name="Freeform 13"/>
            <p:cNvSpPr>
              <a:spLocks/>
            </p:cNvSpPr>
            <p:nvPr/>
          </p:nvSpPr>
          <p:spPr bwMode="auto">
            <a:xfrm>
              <a:off x="3835" y="1592"/>
              <a:ext cx="528" cy="152"/>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4" name="Freeform 14"/>
            <p:cNvSpPr>
              <a:spLocks/>
            </p:cNvSpPr>
            <p:nvPr/>
          </p:nvSpPr>
          <p:spPr bwMode="auto">
            <a:xfrm>
              <a:off x="3835" y="1840"/>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5" name="Text Box 15"/>
            <p:cNvSpPr txBox="1">
              <a:spLocks noChangeArrowheads="1"/>
            </p:cNvSpPr>
            <p:nvPr/>
          </p:nvSpPr>
          <p:spPr bwMode="auto">
            <a:xfrm>
              <a:off x="3600" y="92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378896" name="Text Box 16"/>
            <p:cNvSpPr txBox="1">
              <a:spLocks noChangeArrowheads="1"/>
            </p:cNvSpPr>
            <p:nvPr/>
          </p:nvSpPr>
          <p:spPr bwMode="auto">
            <a:xfrm>
              <a:off x="4423" y="97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78897" name="Text Box 17"/>
            <p:cNvSpPr txBox="1">
              <a:spLocks noChangeArrowheads="1"/>
            </p:cNvSpPr>
            <p:nvPr/>
          </p:nvSpPr>
          <p:spPr bwMode="auto">
            <a:xfrm>
              <a:off x="3600" y="160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78898" name="Text Box 18"/>
            <p:cNvSpPr txBox="1">
              <a:spLocks noChangeArrowheads="1"/>
            </p:cNvSpPr>
            <p:nvPr/>
          </p:nvSpPr>
          <p:spPr bwMode="auto">
            <a:xfrm>
              <a:off x="4411" y="16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78899" name="Text Box 19"/>
            <p:cNvSpPr txBox="1">
              <a:spLocks noChangeArrowheads="1"/>
            </p:cNvSpPr>
            <p:nvPr/>
          </p:nvSpPr>
          <p:spPr bwMode="auto">
            <a:xfrm>
              <a:off x="3211" y="1960"/>
              <a:ext cx="167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The in degree of 2 is 2 and</a:t>
              </a:r>
              <a:br>
                <a:rPr lang="en-US" altLang="en-US"/>
              </a:br>
              <a:r>
                <a:rPr lang="en-US" altLang="en-US"/>
                <a:t>the out degree of 2 is 3.</a:t>
              </a:r>
            </a:p>
          </p:txBody>
        </p:sp>
        <p:sp>
          <p:nvSpPr>
            <p:cNvPr id="378900" name="Line 20"/>
            <p:cNvSpPr>
              <a:spLocks noChangeShapeType="1"/>
            </p:cNvSpPr>
            <p:nvPr/>
          </p:nvSpPr>
          <p:spPr bwMode="auto">
            <a:xfrm>
              <a:off x="4507" y="1200"/>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01" name="Rectangle 21"/>
            <p:cNvSpPr>
              <a:spLocks noChangeArrowheads="1"/>
            </p:cNvSpPr>
            <p:nvPr/>
          </p:nvSpPr>
          <p:spPr bwMode="auto">
            <a:xfrm>
              <a:off x="3067" y="736"/>
              <a:ext cx="2117" cy="1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50061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ltLang="en-US" sz="4000"/>
              <a:t>Degree: Simple Facts</a:t>
            </a:r>
          </a:p>
        </p:txBody>
      </p:sp>
      <p:sp>
        <p:nvSpPr>
          <p:cNvPr id="296963" name="Rectangle 3"/>
          <p:cNvSpPr>
            <a:spLocks noGrp="1" noChangeArrowheads="1"/>
          </p:cNvSpPr>
          <p:nvPr>
            <p:ph type="body" idx="1"/>
          </p:nvPr>
        </p:nvSpPr>
        <p:spPr/>
        <p:txBody>
          <a:bodyPr/>
          <a:lstStyle/>
          <a:p>
            <a:r>
              <a:rPr lang="en-US" altLang="en-US"/>
              <a:t>If </a:t>
            </a:r>
            <a:r>
              <a:rPr lang="en-US" altLang="en-US" i="1"/>
              <a:t>G </a:t>
            </a:r>
            <a:r>
              <a:rPr lang="en-US" altLang="en-US"/>
              <a:t> is a digraph with </a:t>
            </a:r>
            <a:r>
              <a:rPr lang="en-US" altLang="en-US" i="1"/>
              <a:t>m</a:t>
            </a:r>
            <a:r>
              <a:rPr lang="en-US" altLang="en-US"/>
              <a:t> edges, then</a:t>
            </a:r>
            <a:br>
              <a:rPr lang="en-US" altLang="en-US"/>
            </a:br>
            <a:r>
              <a:rPr lang="en-US" altLang="en-US"/>
              <a:t>	</a:t>
            </a:r>
            <a:r>
              <a:rPr lang="en-US" altLang="en-US" sz="4400">
                <a:sym typeface="Symbol" panose="05050102010706020507" pitchFamily="18" charset="2"/>
              </a:rPr>
              <a:t></a:t>
            </a:r>
            <a:r>
              <a:rPr lang="en-US" altLang="en-US">
                <a:sym typeface="Symbol" panose="05050102010706020507" pitchFamily="18" charset="2"/>
              </a:rPr>
              <a:t> indeg(</a:t>
            </a:r>
            <a:r>
              <a:rPr lang="en-US" altLang="en-US" i="1">
                <a:sym typeface="Symbol" panose="05050102010706020507" pitchFamily="18" charset="2"/>
              </a:rPr>
              <a:t>v</a:t>
            </a:r>
            <a:r>
              <a:rPr lang="en-US" altLang="en-US">
                <a:sym typeface="Symbol" panose="05050102010706020507" pitchFamily="18" charset="2"/>
              </a:rPr>
              <a:t>) = </a:t>
            </a:r>
            <a:r>
              <a:rPr lang="en-US" altLang="en-US" sz="4400">
                <a:sym typeface="Symbol" panose="05050102010706020507" pitchFamily="18" charset="2"/>
              </a:rPr>
              <a:t></a:t>
            </a:r>
            <a:r>
              <a:rPr lang="en-US" altLang="en-US">
                <a:sym typeface="Symbol" panose="05050102010706020507" pitchFamily="18" charset="2"/>
              </a:rPr>
              <a:t> outdeg(</a:t>
            </a:r>
            <a:r>
              <a:rPr lang="en-US" altLang="en-US" i="1">
                <a:sym typeface="Symbol" panose="05050102010706020507" pitchFamily="18" charset="2"/>
              </a:rPr>
              <a:t>v</a:t>
            </a:r>
            <a:r>
              <a:rPr lang="en-US" altLang="en-US">
                <a:sym typeface="Symbol" panose="05050102010706020507" pitchFamily="18" charset="2"/>
              </a:rPr>
              <a:t>) = </a:t>
            </a:r>
            <a:r>
              <a:rPr lang="en-US" altLang="en-US" i="1">
                <a:sym typeface="Symbol" panose="05050102010706020507" pitchFamily="18" charset="2"/>
              </a:rPr>
              <a:t>m = |E</a:t>
            </a:r>
            <a:r>
              <a:rPr lang="en-US" altLang="en-US">
                <a:sym typeface="Symbol" panose="05050102010706020507" pitchFamily="18" charset="2"/>
              </a:rPr>
              <a:t> | </a:t>
            </a:r>
          </a:p>
          <a:p>
            <a:pPr>
              <a:buFont typeface="Wingdings" panose="05000000000000000000" pitchFamily="2" charset="2"/>
              <a:buNone/>
            </a:pPr>
            <a:endParaRPr lang="en-US" altLang="en-US"/>
          </a:p>
          <a:p>
            <a:r>
              <a:rPr lang="en-US" altLang="en-US"/>
              <a:t>If </a:t>
            </a:r>
            <a:r>
              <a:rPr lang="en-US" altLang="en-US" i="1"/>
              <a:t>G </a:t>
            </a:r>
            <a:r>
              <a:rPr lang="en-US" altLang="en-US"/>
              <a:t> is a graph with </a:t>
            </a:r>
            <a:r>
              <a:rPr lang="en-US" altLang="en-US" i="1"/>
              <a:t>m</a:t>
            </a:r>
            <a:r>
              <a:rPr lang="en-US" altLang="en-US"/>
              <a:t> edges, then</a:t>
            </a:r>
            <a:br>
              <a:rPr lang="en-US" altLang="en-US"/>
            </a:br>
            <a:r>
              <a:rPr lang="en-US" altLang="en-US"/>
              <a:t>			</a:t>
            </a:r>
            <a:r>
              <a:rPr lang="en-US" altLang="en-US" sz="4400">
                <a:sym typeface="Symbol" panose="05050102010706020507" pitchFamily="18" charset="2"/>
              </a:rPr>
              <a:t></a:t>
            </a:r>
            <a:r>
              <a:rPr lang="en-US" altLang="en-US">
                <a:sym typeface="Symbol" panose="05050102010706020507" pitchFamily="18" charset="2"/>
              </a:rPr>
              <a:t> deg(</a:t>
            </a:r>
            <a:r>
              <a:rPr lang="en-US" altLang="en-US" i="1">
                <a:sym typeface="Symbol" panose="05050102010706020507" pitchFamily="18" charset="2"/>
              </a:rPr>
              <a:t>v</a:t>
            </a:r>
            <a:r>
              <a:rPr lang="en-US" altLang="en-US">
                <a:sym typeface="Symbol" panose="05050102010706020507" pitchFamily="18" charset="2"/>
              </a:rPr>
              <a:t>) = 2</a:t>
            </a:r>
            <a:r>
              <a:rPr lang="en-US" altLang="en-US" i="1">
                <a:sym typeface="Symbol" panose="05050102010706020507" pitchFamily="18" charset="2"/>
              </a:rPr>
              <a:t>m</a:t>
            </a:r>
            <a:r>
              <a:rPr lang="en-US" altLang="en-US">
                <a:sym typeface="Symbol" panose="05050102010706020507" pitchFamily="18" charset="2"/>
              </a:rPr>
              <a:t> </a:t>
            </a:r>
            <a:r>
              <a:rPr lang="en-US" altLang="en-US"/>
              <a:t>= 2 |</a:t>
            </a:r>
            <a:r>
              <a:rPr lang="en-US" altLang="en-US" i="1"/>
              <a:t>E</a:t>
            </a:r>
            <a:r>
              <a:rPr lang="en-US" altLang="en-US"/>
              <a:t> |</a:t>
            </a:r>
            <a:br>
              <a:rPr lang="en-US" altLang="en-US"/>
            </a:br>
            <a:endParaRPr lang="en-US" altLang="en-US"/>
          </a:p>
          <a:p>
            <a:pPr lvl="1"/>
            <a:r>
              <a:rPr lang="en-US" altLang="en-US"/>
              <a:t>Number of Odd degree Nodes is even</a:t>
            </a:r>
          </a:p>
        </p:txBody>
      </p:sp>
    </p:spTree>
    <p:extLst>
      <p:ext uri="{BB962C8B-B14F-4D97-AF65-F5344CB8AC3E}">
        <p14:creationId xmlns:p14="http://schemas.microsoft.com/office/powerpoint/2010/main" val="280500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354851"/>
            <a:ext cx="10515600" cy="1325563"/>
          </a:xfrm>
        </p:spPr>
        <p:txBody>
          <a:bodyPr/>
          <a:lstStyle/>
          <a:p>
            <a:r>
              <a:rPr lang="en-US" altLang="en-US" sz="4000" dirty="0"/>
              <a:t>Representation (Matrix)</a:t>
            </a:r>
          </a:p>
        </p:txBody>
      </p:sp>
      <p:sp>
        <p:nvSpPr>
          <p:cNvPr id="21507" name="Rectangle 3"/>
          <p:cNvSpPr>
            <a:spLocks noGrp="1" noChangeArrowheads="1"/>
          </p:cNvSpPr>
          <p:nvPr>
            <p:ph type="body" idx="1"/>
          </p:nvPr>
        </p:nvSpPr>
        <p:spPr>
          <a:xfrm>
            <a:off x="1089061" y="1641476"/>
            <a:ext cx="9852917" cy="4530725"/>
          </a:xfrm>
        </p:spPr>
        <p:txBody>
          <a:bodyPr/>
          <a:lstStyle/>
          <a:p>
            <a:pPr marL="0" indent="0">
              <a:buNone/>
            </a:pPr>
            <a:r>
              <a:rPr lang="en-US" altLang="en-US" dirty="0"/>
              <a:t>Adjacency Matrix</a:t>
            </a:r>
          </a:p>
          <a:p>
            <a:pPr lvl="1"/>
            <a:r>
              <a:rPr lang="en-US" altLang="en-US" sz="3200" dirty="0"/>
              <a:t>V x V matrix</a:t>
            </a:r>
          </a:p>
          <a:p>
            <a:pPr lvl="1"/>
            <a:r>
              <a:rPr lang="en-US" altLang="en-US" sz="3200" dirty="0"/>
              <a:t>Boolean values (adjacent or not) Or Edge Weights</a:t>
            </a:r>
          </a:p>
        </p:txBody>
      </p:sp>
    </p:spTree>
    <p:extLst>
      <p:ext uri="{BB962C8B-B14F-4D97-AF65-F5344CB8AC3E}">
        <p14:creationId xmlns:p14="http://schemas.microsoft.com/office/powerpoint/2010/main" val="404814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en-US"/>
              <a:t>Adjacency Matrix Representation for a Directed Graph</a:t>
            </a:r>
          </a:p>
        </p:txBody>
      </p:sp>
      <p:sp>
        <p:nvSpPr>
          <p:cNvPr id="395267" name="Text Box 3"/>
          <p:cNvSpPr txBox="1">
            <a:spLocks noChangeArrowheads="1"/>
          </p:cNvSpPr>
          <p:nvPr/>
        </p:nvSpPr>
        <p:spPr bwMode="auto">
          <a:xfrm>
            <a:off x="6537326" y="2322513"/>
            <a:ext cx="1669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1    2    3    4     5</a:t>
            </a:r>
          </a:p>
        </p:txBody>
      </p:sp>
      <p:sp>
        <p:nvSpPr>
          <p:cNvPr id="395268" name="Text Box 4"/>
          <p:cNvSpPr txBox="1">
            <a:spLocks noChangeArrowheads="1"/>
          </p:cNvSpPr>
          <p:nvPr/>
        </p:nvSpPr>
        <p:spPr bwMode="auto">
          <a:xfrm>
            <a:off x="6080125" y="2932113"/>
            <a:ext cx="3111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1</a:t>
            </a:r>
          </a:p>
          <a:p>
            <a:pPr eaLnBrk="0" hangingPunct="0"/>
            <a:r>
              <a:rPr lang="en-US" altLang="en-US"/>
              <a:t>2</a:t>
            </a:r>
          </a:p>
          <a:p>
            <a:pPr eaLnBrk="0" hangingPunct="0"/>
            <a:r>
              <a:rPr lang="en-US" altLang="en-US"/>
              <a:t>3</a:t>
            </a:r>
          </a:p>
          <a:p>
            <a:pPr eaLnBrk="0" hangingPunct="0"/>
            <a:r>
              <a:rPr lang="en-US" altLang="en-US"/>
              <a:t>4</a:t>
            </a:r>
          </a:p>
          <a:p>
            <a:pPr eaLnBrk="0" hangingPunct="0"/>
            <a:r>
              <a:rPr lang="en-US" altLang="en-US"/>
              <a:t>5</a:t>
            </a:r>
          </a:p>
        </p:txBody>
      </p:sp>
      <p:sp>
        <p:nvSpPr>
          <p:cNvPr id="395269" name="Rectangle 5"/>
          <p:cNvSpPr>
            <a:spLocks noChangeArrowheads="1"/>
          </p:cNvSpPr>
          <p:nvPr/>
        </p:nvSpPr>
        <p:spPr bwMode="auto">
          <a:xfrm>
            <a:off x="6477000" y="2819400"/>
            <a:ext cx="2133600"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0" name="Text Box 6"/>
          <p:cNvSpPr txBox="1">
            <a:spLocks noChangeArrowheads="1"/>
          </p:cNvSpPr>
          <p:nvPr/>
        </p:nvSpPr>
        <p:spPr bwMode="auto">
          <a:xfrm>
            <a:off x="6623050" y="2909888"/>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0    1    0    0    1</a:t>
            </a:r>
          </a:p>
        </p:txBody>
      </p:sp>
      <p:sp>
        <p:nvSpPr>
          <p:cNvPr id="395271" name="Text Box 7"/>
          <p:cNvSpPr txBox="1">
            <a:spLocks noChangeArrowheads="1"/>
          </p:cNvSpPr>
          <p:nvPr/>
        </p:nvSpPr>
        <p:spPr bwMode="auto">
          <a:xfrm>
            <a:off x="6623050" y="3200400"/>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0    0    1    1    1</a:t>
            </a:r>
          </a:p>
        </p:txBody>
      </p:sp>
      <p:sp>
        <p:nvSpPr>
          <p:cNvPr id="395272" name="Text Box 8"/>
          <p:cNvSpPr txBox="1">
            <a:spLocks noChangeArrowheads="1"/>
          </p:cNvSpPr>
          <p:nvPr/>
        </p:nvSpPr>
        <p:spPr bwMode="auto">
          <a:xfrm>
            <a:off x="6629400" y="3505200"/>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0    0    0    1    0</a:t>
            </a:r>
          </a:p>
        </p:txBody>
      </p:sp>
      <p:sp>
        <p:nvSpPr>
          <p:cNvPr id="395273" name="Text Box 9"/>
          <p:cNvSpPr txBox="1">
            <a:spLocks noChangeArrowheads="1"/>
          </p:cNvSpPr>
          <p:nvPr/>
        </p:nvSpPr>
        <p:spPr bwMode="auto">
          <a:xfrm>
            <a:off x="6623050" y="3824288"/>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0    0    0    0    1</a:t>
            </a:r>
          </a:p>
        </p:txBody>
      </p:sp>
      <p:sp>
        <p:nvSpPr>
          <p:cNvPr id="395274" name="Text Box 10"/>
          <p:cNvSpPr txBox="1">
            <a:spLocks noChangeArrowheads="1"/>
          </p:cNvSpPr>
          <p:nvPr/>
        </p:nvSpPr>
        <p:spPr bwMode="auto">
          <a:xfrm>
            <a:off x="6623050" y="4129088"/>
            <a:ext cx="1616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0    0    0    0    0</a:t>
            </a:r>
          </a:p>
        </p:txBody>
      </p:sp>
      <p:sp>
        <p:nvSpPr>
          <p:cNvPr id="395275" name="Oval 11"/>
          <p:cNvSpPr>
            <a:spLocks noChangeArrowheads="1"/>
          </p:cNvSpPr>
          <p:nvPr/>
        </p:nvSpPr>
        <p:spPr bwMode="auto">
          <a:xfrm>
            <a:off x="22860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6" name="Oval 12"/>
          <p:cNvSpPr>
            <a:spLocks noChangeArrowheads="1"/>
          </p:cNvSpPr>
          <p:nvPr/>
        </p:nvSpPr>
        <p:spPr bwMode="auto">
          <a:xfrm>
            <a:off x="22860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7" name="Oval 13"/>
          <p:cNvSpPr>
            <a:spLocks noChangeArrowheads="1"/>
          </p:cNvSpPr>
          <p:nvPr/>
        </p:nvSpPr>
        <p:spPr bwMode="auto">
          <a:xfrm>
            <a:off x="33528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8" name="Oval 14"/>
          <p:cNvSpPr>
            <a:spLocks noChangeArrowheads="1"/>
          </p:cNvSpPr>
          <p:nvPr/>
        </p:nvSpPr>
        <p:spPr bwMode="auto">
          <a:xfrm>
            <a:off x="33528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9" name="Oval 15"/>
          <p:cNvSpPr>
            <a:spLocks noChangeArrowheads="1"/>
          </p:cNvSpPr>
          <p:nvPr/>
        </p:nvSpPr>
        <p:spPr bwMode="auto">
          <a:xfrm>
            <a:off x="41148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0" name="Line 16"/>
          <p:cNvSpPr>
            <a:spLocks noChangeShapeType="1"/>
          </p:cNvSpPr>
          <p:nvPr/>
        </p:nvSpPr>
        <p:spPr bwMode="auto">
          <a:xfrm flipV="1">
            <a:off x="2667000" y="3429000"/>
            <a:ext cx="685800" cy="6096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1" name="Line 17"/>
          <p:cNvSpPr>
            <a:spLocks noChangeShapeType="1"/>
          </p:cNvSpPr>
          <p:nvPr/>
        </p:nvSpPr>
        <p:spPr bwMode="auto">
          <a:xfrm flipV="1">
            <a:off x="2514600" y="3505200"/>
            <a:ext cx="0" cy="4572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2" name="Line 18"/>
          <p:cNvSpPr>
            <a:spLocks noChangeShapeType="1"/>
          </p:cNvSpPr>
          <p:nvPr/>
        </p:nvSpPr>
        <p:spPr bwMode="auto">
          <a:xfrm>
            <a:off x="2743200" y="3276600"/>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3" name="Line 19"/>
          <p:cNvSpPr>
            <a:spLocks noChangeShapeType="1"/>
          </p:cNvSpPr>
          <p:nvPr/>
        </p:nvSpPr>
        <p:spPr bwMode="auto">
          <a:xfrm>
            <a:off x="2743200" y="4191000"/>
            <a:ext cx="609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4" name="Line 20"/>
          <p:cNvSpPr>
            <a:spLocks noChangeShapeType="1"/>
          </p:cNvSpPr>
          <p:nvPr/>
        </p:nvSpPr>
        <p:spPr bwMode="auto">
          <a:xfrm>
            <a:off x="3581400" y="3505200"/>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5" name="Line 21"/>
          <p:cNvSpPr>
            <a:spLocks noChangeShapeType="1"/>
          </p:cNvSpPr>
          <p:nvPr/>
        </p:nvSpPr>
        <p:spPr bwMode="auto">
          <a:xfrm>
            <a:off x="3810000" y="3352800"/>
            <a:ext cx="38100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6" name="Line 22"/>
          <p:cNvSpPr>
            <a:spLocks noChangeShapeType="1"/>
          </p:cNvSpPr>
          <p:nvPr/>
        </p:nvSpPr>
        <p:spPr bwMode="auto">
          <a:xfrm flipV="1">
            <a:off x="3810000" y="3962400"/>
            <a:ext cx="304800" cy="1524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7" name="Text Box 23"/>
          <p:cNvSpPr txBox="1">
            <a:spLocks noChangeArrowheads="1"/>
          </p:cNvSpPr>
          <p:nvPr/>
        </p:nvSpPr>
        <p:spPr bwMode="auto">
          <a:xfrm>
            <a:off x="2346325" y="309245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1</a:t>
            </a:r>
          </a:p>
        </p:txBody>
      </p:sp>
      <p:sp>
        <p:nvSpPr>
          <p:cNvPr id="395288" name="Text Box 24"/>
          <p:cNvSpPr txBox="1">
            <a:spLocks noChangeArrowheads="1"/>
          </p:cNvSpPr>
          <p:nvPr/>
        </p:nvSpPr>
        <p:spPr bwMode="auto">
          <a:xfrm>
            <a:off x="2330450" y="3976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p>
        </p:txBody>
      </p:sp>
      <p:sp>
        <p:nvSpPr>
          <p:cNvPr id="395289" name="Text Box 25"/>
          <p:cNvSpPr txBox="1">
            <a:spLocks noChangeArrowheads="1"/>
          </p:cNvSpPr>
          <p:nvPr/>
        </p:nvSpPr>
        <p:spPr bwMode="auto">
          <a:xfrm>
            <a:off x="3429000" y="31242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2</a:t>
            </a:r>
          </a:p>
        </p:txBody>
      </p:sp>
      <p:sp>
        <p:nvSpPr>
          <p:cNvPr id="395290" name="Text Box 26"/>
          <p:cNvSpPr txBox="1">
            <a:spLocks noChangeArrowheads="1"/>
          </p:cNvSpPr>
          <p:nvPr/>
        </p:nvSpPr>
        <p:spPr bwMode="auto">
          <a:xfrm>
            <a:off x="3429000" y="40386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4</a:t>
            </a:r>
          </a:p>
        </p:txBody>
      </p:sp>
      <p:sp>
        <p:nvSpPr>
          <p:cNvPr id="395291" name="Text Box 27"/>
          <p:cNvSpPr txBox="1">
            <a:spLocks noChangeArrowheads="1"/>
          </p:cNvSpPr>
          <p:nvPr/>
        </p:nvSpPr>
        <p:spPr bwMode="auto">
          <a:xfrm>
            <a:off x="4159250" y="36576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3</a:t>
            </a:r>
          </a:p>
        </p:txBody>
      </p:sp>
    </p:spTree>
    <p:extLst>
      <p:ext uri="{BB962C8B-B14F-4D97-AF65-F5344CB8AC3E}">
        <p14:creationId xmlns:p14="http://schemas.microsoft.com/office/powerpoint/2010/main" val="1040411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0435-6D11-4ED7-A124-52C10790574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254CE69-CD34-483D-977D-704D7268E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763" y="327348"/>
            <a:ext cx="9787664" cy="6500486"/>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3AF20A3-D992-4D45-8FA6-9D116782F132}"/>
                  </a:ext>
                </a:extLst>
              </p14:cNvPr>
              <p14:cNvContentPartPr/>
              <p14:nvPr/>
            </p14:nvContentPartPr>
            <p14:xfrm>
              <a:off x="2499253" y="963909"/>
              <a:ext cx="493920" cy="464400"/>
            </p14:xfrm>
          </p:contentPart>
        </mc:Choice>
        <mc:Fallback xmlns="">
          <p:pic>
            <p:nvPicPr>
              <p:cNvPr id="4" name="Ink 3">
                <a:extLst>
                  <a:ext uri="{FF2B5EF4-FFF2-40B4-BE49-F238E27FC236}">
                    <a16:creationId xmlns:a16="http://schemas.microsoft.com/office/drawing/2014/main" id="{F3AF20A3-D992-4D45-8FA6-9D116782F132}"/>
                  </a:ext>
                </a:extLst>
              </p:cNvPr>
              <p:cNvPicPr/>
              <p:nvPr/>
            </p:nvPicPr>
            <p:blipFill>
              <a:blip r:embed="rId6"/>
              <a:stretch>
                <a:fillRect/>
              </a:stretch>
            </p:blipFill>
            <p:spPr>
              <a:xfrm>
                <a:off x="2490253" y="954909"/>
                <a:ext cx="51156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499C35B4-9B2E-4988-A2EC-1B7A3B0E8C9B}"/>
                  </a:ext>
                </a:extLst>
              </p14:cNvPr>
              <p14:cNvContentPartPr/>
              <p14:nvPr/>
            </p14:nvContentPartPr>
            <p14:xfrm>
              <a:off x="6059293" y="1338309"/>
              <a:ext cx="27360" cy="304200"/>
            </p14:xfrm>
          </p:contentPart>
        </mc:Choice>
        <mc:Fallback xmlns="">
          <p:pic>
            <p:nvPicPr>
              <p:cNvPr id="6" name="Ink 5">
                <a:extLst>
                  <a:ext uri="{FF2B5EF4-FFF2-40B4-BE49-F238E27FC236}">
                    <a16:creationId xmlns:a16="http://schemas.microsoft.com/office/drawing/2014/main" id="{499C35B4-9B2E-4988-A2EC-1B7A3B0E8C9B}"/>
                  </a:ext>
                </a:extLst>
              </p:cNvPr>
              <p:cNvPicPr/>
              <p:nvPr/>
            </p:nvPicPr>
            <p:blipFill>
              <a:blip r:embed="rId8"/>
              <a:stretch>
                <a:fillRect/>
              </a:stretch>
            </p:blipFill>
            <p:spPr>
              <a:xfrm>
                <a:off x="6050293" y="1329309"/>
                <a:ext cx="450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8F78BDD-01C4-4886-A844-63F6916151A4}"/>
                  </a:ext>
                </a:extLst>
              </p14:cNvPr>
              <p14:cNvContentPartPr/>
              <p14:nvPr/>
            </p14:nvContentPartPr>
            <p14:xfrm>
              <a:off x="11095333" y="3392469"/>
              <a:ext cx="261360" cy="407520"/>
            </p14:xfrm>
          </p:contentPart>
        </mc:Choice>
        <mc:Fallback xmlns="">
          <p:pic>
            <p:nvPicPr>
              <p:cNvPr id="7" name="Ink 6">
                <a:extLst>
                  <a:ext uri="{FF2B5EF4-FFF2-40B4-BE49-F238E27FC236}">
                    <a16:creationId xmlns:a16="http://schemas.microsoft.com/office/drawing/2014/main" id="{08F78BDD-01C4-4886-A844-63F6916151A4}"/>
                  </a:ext>
                </a:extLst>
              </p:cNvPr>
              <p:cNvPicPr/>
              <p:nvPr/>
            </p:nvPicPr>
            <p:blipFill>
              <a:blip r:embed="rId10"/>
              <a:stretch>
                <a:fillRect/>
              </a:stretch>
            </p:blipFill>
            <p:spPr>
              <a:xfrm>
                <a:off x="11086333" y="3383469"/>
                <a:ext cx="27900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55E87E39-FF92-4EDC-92C8-7BBD554B58E5}"/>
                  </a:ext>
                </a:extLst>
              </p14:cNvPr>
              <p14:cNvContentPartPr/>
              <p14:nvPr/>
            </p14:nvContentPartPr>
            <p14:xfrm>
              <a:off x="3074533" y="1941669"/>
              <a:ext cx="360" cy="14400"/>
            </p14:xfrm>
          </p:contentPart>
        </mc:Choice>
        <mc:Fallback xmlns="">
          <p:pic>
            <p:nvPicPr>
              <p:cNvPr id="8" name="Ink 7">
                <a:extLst>
                  <a:ext uri="{FF2B5EF4-FFF2-40B4-BE49-F238E27FC236}">
                    <a16:creationId xmlns:a16="http://schemas.microsoft.com/office/drawing/2014/main" id="{55E87E39-FF92-4EDC-92C8-7BBD554B58E5}"/>
                  </a:ext>
                </a:extLst>
              </p:cNvPr>
              <p:cNvPicPr/>
              <p:nvPr/>
            </p:nvPicPr>
            <p:blipFill>
              <a:blip r:embed="rId12"/>
              <a:stretch>
                <a:fillRect/>
              </a:stretch>
            </p:blipFill>
            <p:spPr>
              <a:xfrm>
                <a:off x="3065533" y="1932669"/>
                <a:ext cx="180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D95FDF61-AF22-4980-8F19-761C56A31D68}"/>
                  </a:ext>
                </a:extLst>
              </p14:cNvPr>
              <p14:cNvContentPartPr/>
              <p14:nvPr/>
            </p14:nvContentPartPr>
            <p14:xfrm>
              <a:off x="3532453" y="2506149"/>
              <a:ext cx="360" cy="7920"/>
            </p14:xfrm>
          </p:contentPart>
        </mc:Choice>
        <mc:Fallback xmlns="">
          <p:pic>
            <p:nvPicPr>
              <p:cNvPr id="9" name="Ink 8">
                <a:extLst>
                  <a:ext uri="{FF2B5EF4-FFF2-40B4-BE49-F238E27FC236}">
                    <a16:creationId xmlns:a16="http://schemas.microsoft.com/office/drawing/2014/main" id="{D95FDF61-AF22-4980-8F19-761C56A31D68}"/>
                  </a:ext>
                </a:extLst>
              </p:cNvPr>
              <p:cNvPicPr/>
              <p:nvPr/>
            </p:nvPicPr>
            <p:blipFill>
              <a:blip r:embed="rId14"/>
              <a:stretch>
                <a:fillRect/>
              </a:stretch>
            </p:blipFill>
            <p:spPr>
              <a:xfrm>
                <a:off x="3523453" y="2497149"/>
                <a:ext cx="180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BCF1D92B-7D1B-4BA0-8308-ACF4DAADED54}"/>
                  </a:ext>
                </a:extLst>
              </p14:cNvPr>
              <p14:cNvContentPartPr/>
              <p14:nvPr/>
            </p14:nvContentPartPr>
            <p14:xfrm>
              <a:off x="3774373" y="3071709"/>
              <a:ext cx="360" cy="360"/>
            </p14:xfrm>
          </p:contentPart>
        </mc:Choice>
        <mc:Fallback xmlns="">
          <p:pic>
            <p:nvPicPr>
              <p:cNvPr id="10" name="Ink 9">
                <a:extLst>
                  <a:ext uri="{FF2B5EF4-FFF2-40B4-BE49-F238E27FC236}">
                    <a16:creationId xmlns:a16="http://schemas.microsoft.com/office/drawing/2014/main" id="{BCF1D92B-7D1B-4BA0-8308-ACF4DAADED54}"/>
                  </a:ext>
                </a:extLst>
              </p:cNvPr>
              <p:cNvPicPr/>
              <p:nvPr/>
            </p:nvPicPr>
            <p:blipFill>
              <a:blip r:embed="rId16"/>
              <a:stretch>
                <a:fillRect/>
              </a:stretch>
            </p:blipFill>
            <p:spPr>
              <a:xfrm>
                <a:off x="3765373" y="30627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F1429DDD-B618-432D-9AD7-E97942AC54E1}"/>
                  </a:ext>
                </a:extLst>
              </p14:cNvPr>
              <p14:cNvContentPartPr/>
              <p14:nvPr/>
            </p14:nvContentPartPr>
            <p14:xfrm>
              <a:off x="2469013" y="923949"/>
              <a:ext cx="612000" cy="488880"/>
            </p14:xfrm>
          </p:contentPart>
        </mc:Choice>
        <mc:Fallback xmlns="">
          <p:pic>
            <p:nvPicPr>
              <p:cNvPr id="11" name="Ink 10">
                <a:extLst>
                  <a:ext uri="{FF2B5EF4-FFF2-40B4-BE49-F238E27FC236}">
                    <a16:creationId xmlns:a16="http://schemas.microsoft.com/office/drawing/2014/main" id="{F1429DDD-B618-432D-9AD7-E97942AC54E1}"/>
                  </a:ext>
                </a:extLst>
              </p:cNvPr>
              <p:cNvPicPr/>
              <p:nvPr/>
            </p:nvPicPr>
            <p:blipFill>
              <a:blip r:embed="rId18"/>
              <a:stretch>
                <a:fillRect/>
              </a:stretch>
            </p:blipFill>
            <p:spPr>
              <a:xfrm>
                <a:off x="2460013" y="914949"/>
                <a:ext cx="62964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D92C4D2D-2091-4685-B439-625BF335B696}"/>
                  </a:ext>
                </a:extLst>
              </p14:cNvPr>
              <p14:cNvContentPartPr/>
              <p14:nvPr/>
            </p14:nvContentPartPr>
            <p14:xfrm>
              <a:off x="1297573" y="4380309"/>
              <a:ext cx="551160" cy="655200"/>
            </p14:xfrm>
          </p:contentPart>
        </mc:Choice>
        <mc:Fallback xmlns="">
          <p:pic>
            <p:nvPicPr>
              <p:cNvPr id="12" name="Ink 11">
                <a:extLst>
                  <a:ext uri="{FF2B5EF4-FFF2-40B4-BE49-F238E27FC236}">
                    <a16:creationId xmlns:a16="http://schemas.microsoft.com/office/drawing/2014/main" id="{D92C4D2D-2091-4685-B439-625BF335B696}"/>
                  </a:ext>
                </a:extLst>
              </p:cNvPr>
              <p:cNvPicPr/>
              <p:nvPr/>
            </p:nvPicPr>
            <p:blipFill>
              <a:blip r:embed="rId20"/>
              <a:stretch>
                <a:fillRect/>
              </a:stretch>
            </p:blipFill>
            <p:spPr>
              <a:xfrm>
                <a:off x="1288573" y="4371309"/>
                <a:ext cx="568800" cy="67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8308622-45ED-490B-A7D7-9A15567E3667}"/>
                  </a:ext>
                </a:extLst>
              </p14:cNvPr>
              <p14:cNvContentPartPr/>
              <p14:nvPr/>
            </p14:nvContentPartPr>
            <p14:xfrm>
              <a:off x="9632653" y="4431789"/>
              <a:ext cx="88920" cy="81360"/>
            </p14:xfrm>
          </p:contentPart>
        </mc:Choice>
        <mc:Fallback xmlns="">
          <p:pic>
            <p:nvPicPr>
              <p:cNvPr id="17" name="Ink 16">
                <a:extLst>
                  <a:ext uri="{FF2B5EF4-FFF2-40B4-BE49-F238E27FC236}">
                    <a16:creationId xmlns:a16="http://schemas.microsoft.com/office/drawing/2014/main" id="{68308622-45ED-490B-A7D7-9A15567E3667}"/>
                  </a:ext>
                </a:extLst>
              </p:cNvPr>
              <p:cNvPicPr/>
              <p:nvPr/>
            </p:nvPicPr>
            <p:blipFill>
              <a:blip r:embed="rId26"/>
              <a:stretch>
                <a:fillRect/>
              </a:stretch>
            </p:blipFill>
            <p:spPr>
              <a:xfrm>
                <a:off x="9623653" y="4422789"/>
                <a:ext cx="106560" cy="99000"/>
              </a:xfrm>
              <a:prstGeom prst="rect">
                <a:avLst/>
              </a:prstGeom>
            </p:spPr>
          </p:pic>
        </mc:Fallback>
      </mc:AlternateContent>
    </p:spTree>
    <p:extLst>
      <p:ext uri="{BB962C8B-B14F-4D97-AF65-F5344CB8AC3E}">
        <p14:creationId xmlns:p14="http://schemas.microsoft.com/office/powerpoint/2010/main" val="176415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endParaRPr lang="en-US" altLang="en-US" sz="4000" dirty="0"/>
          </a:p>
        </p:txBody>
      </p:sp>
      <p:sp>
        <p:nvSpPr>
          <p:cNvPr id="384003" name="Rectangle 3"/>
          <p:cNvSpPr>
            <a:spLocks noGrp="1" noChangeArrowheads="1"/>
          </p:cNvSpPr>
          <p:nvPr>
            <p:ph type="body" idx="1"/>
          </p:nvPr>
        </p:nvSpPr>
        <p:spPr/>
        <p:txBody>
          <a:bodyPr/>
          <a:lstStyle/>
          <a:p>
            <a:r>
              <a:rPr lang="en-US" altLang="en-US" b="1" i="1" dirty="0"/>
              <a:t>Adjacency-list representation </a:t>
            </a:r>
            <a:r>
              <a:rPr lang="en-US" altLang="en-US" dirty="0"/>
              <a:t> </a:t>
            </a:r>
          </a:p>
          <a:p>
            <a:pPr lvl="1"/>
            <a:r>
              <a:rPr lang="en-US" altLang="en-US" dirty="0"/>
              <a:t>an array of |</a:t>
            </a:r>
            <a:r>
              <a:rPr lang="en-US" altLang="en-US" i="1" dirty="0"/>
              <a:t>V</a:t>
            </a:r>
            <a:r>
              <a:rPr lang="en-US" altLang="en-US" dirty="0"/>
              <a:t> | lists, one for each vertex in </a:t>
            </a:r>
            <a:r>
              <a:rPr lang="en-US" altLang="en-US" i="1" dirty="0"/>
              <a:t>V</a:t>
            </a:r>
            <a:r>
              <a:rPr lang="en-US" altLang="en-US" dirty="0"/>
              <a:t>.  </a:t>
            </a:r>
          </a:p>
          <a:p>
            <a:pPr lvl="1"/>
            <a:r>
              <a:rPr lang="en-US" altLang="en-US" dirty="0"/>
              <a:t>For each </a:t>
            </a:r>
            <a:r>
              <a:rPr lang="en-US" altLang="en-US" i="1" dirty="0"/>
              <a:t>u</a:t>
            </a:r>
            <a:r>
              <a:rPr lang="en-US" altLang="en-US" dirty="0"/>
              <a:t> </a:t>
            </a:r>
            <a:r>
              <a:rPr lang="en-US" altLang="en-US" dirty="0">
                <a:sym typeface="Symbol" panose="05050102010706020507" pitchFamily="18" charset="2"/>
              </a:rPr>
              <a:t></a:t>
            </a:r>
            <a:r>
              <a:rPr lang="en-US" altLang="en-US" dirty="0"/>
              <a:t> </a:t>
            </a:r>
            <a:r>
              <a:rPr lang="en-US" altLang="en-US" i="1" dirty="0"/>
              <a:t>V</a:t>
            </a:r>
            <a:r>
              <a:rPr lang="en-US" altLang="en-US" dirty="0"/>
              <a:t> , </a:t>
            </a:r>
            <a:r>
              <a:rPr lang="en-US" altLang="en-US" i="1" dirty="0"/>
              <a:t>ADJ</a:t>
            </a:r>
            <a:r>
              <a:rPr lang="en-US" altLang="en-US" dirty="0"/>
              <a:t> [ </a:t>
            </a:r>
            <a:r>
              <a:rPr lang="en-US" altLang="en-US" i="1" dirty="0"/>
              <a:t>u</a:t>
            </a:r>
            <a:r>
              <a:rPr lang="en-US" altLang="en-US" dirty="0"/>
              <a:t> ] points to all its adjacent vertices.</a:t>
            </a:r>
            <a:endParaRPr lang="en-US" altLang="en-US" b="1" i="1" dirty="0"/>
          </a:p>
        </p:txBody>
      </p:sp>
    </p:spTree>
    <p:extLst>
      <p:ext uri="{BB962C8B-B14F-4D97-AF65-F5344CB8AC3E}">
        <p14:creationId xmlns:p14="http://schemas.microsoft.com/office/powerpoint/2010/main" val="408700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ltLang="en-US"/>
              <a:t>What is a Graph?</a:t>
            </a:r>
          </a:p>
        </p:txBody>
      </p:sp>
      <p:sp>
        <p:nvSpPr>
          <p:cNvPr id="316419" name="Rectangle 3"/>
          <p:cNvSpPr>
            <a:spLocks noGrp="1" noChangeArrowheads="1"/>
          </p:cNvSpPr>
          <p:nvPr>
            <p:ph type="body" idx="1"/>
          </p:nvPr>
        </p:nvSpPr>
        <p:spPr/>
        <p:txBody>
          <a:bodyPr/>
          <a:lstStyle/>
          <a:p>
            <a:r>
              <a:rPr lang="en-US" altLang="en-US"/>
              <a:t>Informally a </a:t>
            </a:r>
            <a:r>
              <a:rPr lang="en-US" altLang="en-US" i="1"/>
              <a:t>graph</a:t>
            </a:r>
            <a:r>
              <a:rPr lang="en-US" altLang="en-US"/>
              <a:t> is a set of nodes joined by a set of lines or arrows.</a:t>
            </a:r>
          </a:p>
        </p:txBody>
      </p:sp>
      <p:sp>
        <p:nvSpPr>
          <p:cNvPr id="316420" name="Oval 4"/>
          <p:cNvSpPr>
            <a:spLocks noChangeArrowheads="1"/>
          </p:cNvSpPr>
          <p:nvPr/>
        </p:nvSpPr>
        <p:spPr bwMode="auto">
          <a:xfrm>
            <a:off x="25146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1" name="Oval 5"/>
          <p:cNvSpPr>
            <a:spLocks noChangeArrowheads="1"/>
          </p:cNvSpPr>
          <p:nvPr/>
        </p:nvSpPr>
        <p:spPr bwMode="auto">
          <a:xfrm>
            <a:off x="25146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2" name="Oval 6"/>
          <p:cNvSpPr>
            <a:spLocks noChangeArrowheads="1"/>
          </p:cNvSpPr>
          <p:nvPr/>
        </p:nvSpPr>
        <p:spPr bwMode="auto">
          <a:xfrm>
            <a:off x="38100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3" name="Oval 7"/>
          <p:cNvSpPr>
            <a:spLocks noChangeArrowheads="1"/>
          </p:cNvSpPr>
          <p:nvPr/>
        </p:nvSpPr>
        <p:spPr bwMode="auto">
          <a:xfrm>
            <a:off x="38100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4" name="Oval 8"/>
          <p:cNvSpPr>
            <a:spLocks noChangeArrowheads="1"/>
          </p:cNvSpPr>
          <p:nvPr/>
        </p:nvSpPr>
        <p:spPr bwMode="auto">
          <a:xfrm>
            <a:off x="48006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5" name="Oval 9"/>
          <p:cNvSpPr>
            <a:spLocks noChangeArrowheads="1"/>
          </p:cNvSpPr>
          <p:nvPr/>
        </p:nvSpPr>
        <p:spPr bwMode="auto">
          <a:xfrm>
            <a:off x="69342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6" name="Oval 10"/>
          <p:cNvSpPr>
            <a:spLocks noChangeArrowheads="1"/>
          </p:cNvSpPr>
          <p:nvPr/>
        </p:nvSpPr>
        <p:spPr bwMode="auto">
          <a:xfrm>
            <a:off x="69342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7" name="Oval 11"/>
          <p:cNvSpPr>
            <a:spLocks noChangeArrowheads="1"/>
          </p:cNvSpPr>
          <p:nvPr/>
        </p:nvSpPr>
        <p:spPr bwMode="auto">
          <a:xfrm>
            <a:off x="8229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8" name="Oval 12"/>
          <p:cNvSpPr>
            <a:spLocks noChangeArrowheads="1"/>
          </p:cNvSpPr>
          <p:nvPr/>
        </p:nvSpPr>
        <p:spPr bwMode="auto">
          <a:xfrm>
            <a:off x="82296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9" name="Oval 13"/>
          <p:cNvSpPr>
            <a:spLocks noChangeArrowheads="1"/>
          </p:cNvSpPr>
          <p:nvPr/>
        </p:nvSpPr>
        <p:spPr bwMode="auto">
          <a:xfrm>
            <a:off x="92202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0" name="Oval 14"/>
          <p:cNvSpPr>
            <a:spLocks noChangeArrowheads="1"/>
          </p:cNvSpPr>
          <p:nvPr/>
        </p:nvSpPr>
        <p:spPr bwMode="auto">
          <a:xfrm>
            <a:off x="92202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1" name="Oval 15"/>
          <p:cNvSpPr>
            <a:spLocks noChangeArrowheads="1"/>
          </p:cNvSpPr>
          <p:nvPr/>
        </p:nvSpPr>
        <p:spPr bwMode="auto">
          <a:xfrm>
            <a:off x="48006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2" name="Line 16"/>
          <p:cNvSpPr>
            <a:spLocks noChangeShapeType="1"/>
          </p:cNvSpPr>
          <p:nvPr/>
        </p:nvSpPr>
        <p:spPr bwMode="auto">
          <a:xfrm flipV="1">
            <a:off x="2743200" y="3657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3" name="Line 17"/>
          <p:cNvSpPr>
            <a:spLocks noChangeShapeType="1"/>
          </p:cNvSpPr>
          <p:nvPr/>
        </p:nvSpPr>
        <p:spPr bwMode="auto">
          <a:xfrm>
            <a:off x="2971800" y="34290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4" name="Line 18"/>
          <p:cNvSpPr>
            <a:spLocks noChangeShapeType="1"/>
          </p:cNvSpPr>
          <p:nvPr/>
        </p:nvSpPr>
        <p:spPr bwMode="auto">
          <a:xfrm flipH="1">
            <a:off x="2971800" y="3581400"/>
            <a:ext cx="838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5" name="Freeform 19"/>
          <p:cNvSpPr>
            <a:spLocks/>
          </p:cNvSpPr>
          <p:nvPr/>
        </p:nvSpPr>
        <p:spPr bwMode="auto">
          <a:xfrm>
            <a:off x="3797300" y="2870200"/>
            <a:ext cx="546100" cy="406400"/>
          </a:xfrm>
          <a:custGeom>
            <a:avLst/>
            <a:gdLst>
              <a:gd name="T0" fmla="*/ 56 w 344"/>
              <a:gd name="T1" fmla="*/ 256 h 256"/>
              <a:gd name="T2" fmla="*/ 8 w 344"/>
              <a:gd name="T3" fmla="*/ 112 h 256"/>
              <a:gd name="T4" fmla="*/ 104 w 344"/>
              <a:gd name="T5" fmla="*/ 16 h 256"/>
              <a:gd name="T6" fmla="*/ 200 w 344"/>
              <a:gd name="T7" fmla="*/ 16 h 256"/>
              <a:gd name="T8" fmla="*/ 296 w 344"/>
              <a:gd name="T9" fmla="*/ 64 h 256"/>
              <a:gd name="T10" fmla="*/ 344 w 344"/>
              <a:gd name="T11" fmla="*/ 160 h 256"/>
              <a:gd name="T12" fmla="*/ 296 w 344"/>
              <a:gd name="T13" fmla="*/ 208 h 256"/>
              <a:gd name="T14" fmla="*/ 248 w 344"/>
              <a:gd name="T15" fmla="*/ 256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6" name="Freeform 20"/>
          <p:cNvSpPr>
            <a:spLocks/>
          </p:cNvSpPr>
          <p:nvPr/>
        </p:nvSpPr>
        <p:spPr bwMode="auto">
          <a:xfrm>
            <a:off x="2971800" y="4254500"/>
            <a:ext cx="838200" cy="241300"/>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7" name="Freeform 21"/>
          <p:cNvSpPr>
            <a:spLocks/>
          </p:cNvSpPr>
          <p:nvPr/>
        </p:nvSpPr>
        <p:spPr bwMode="auto">
          <a:xfrm>
            <a:off x="2971800" y="4648200"/>
            <a:ext cx="914400" cy="266700"/>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8" name="Line 22"/>
          <p:cNvSpPr>
            <a:spLocks noChangeShapeType="1"/>
          </p:cNvSpPr>
          <p:nvPr/>
        </p:nvSpPr>
        <p:spPr bwMode="auto">
          <a:xfrm flipV="1">
            <a:off x="5029200" y="3657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39" name="Text Box 23"/>
          <p:cNvSpPr txBox="1">
            <a:spLocks noChangeArrowheads="1"/>
          </p:cNvSpPr>
          <p:nvPr/>
        </p:nvSpPr>
        <p:spPr bwMode="auto">
          <a:xfrm>
            <a:off x="2598738" y="320040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316440" name="Text Box 24"/>
          <p:cNvSpPr txBox="1">
            <a:spLocks noChangeArrowheads="1"/>
          </p:cNvSpPr>
          <p:nvPr/>
        </p:nvSpPr>
        <p:spPr bwMode="auto">
          <a:xfrm>
            <a:off x="7018338" y="312420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endParaRPr lang="en-US" altLang="en-US" sz="1600">
              <a:latin typeface="Times New Roman" panose="02020603050405020304" pitchFamily="18" charset="0"/>
            </a:endParaRPr>
          </a:p>
        </p:txBody>
      </p:sp>
      <p:sp>
        <p:nvSpPr>
          <p:cNvPr id="316441" name="Text Box 25"/>
          <p:cNvSpPr txBox="1">
            <a:spLocks noChangeArrowheads="1"/>
          </p:cNvSpPr>
          <p:nvPr/>
        </p:nvSpPr>
        <p:spPr bwMode="auto">
          <a:xfrm>
            <a:off x="3905250" y="32766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16442" name="Text Box 26"/>
          <p:cNvSpPr txBox="1">
            <a:spLocks noChangeArrowheads="1"/>
          </p:cNvSpPr>
          <p:nvPr/>
        </p:nvSpPr>
        <p:spPr bwMode="auto">
          <a:xfrm>
            <a:off x="4876801" y="324485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16443" name="Text Box 27"/>
          <p:cNvSpPr txBox="1">
            <a:spLocks noChangeArrowheads="1"/>
          </p:cNvSpPr>
          <p:nvPr/>
        </p:nvSpPr>
        <p:spPr bwMode="auto">
          <a:xfrm>
            <a:off x="2598738" y="426720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16444" name="Text Box 28"/>
          <p:cNvSpPr txBox="1">
            <a:spLocks noChangeArrowheads="1"/>
          </p:cNvSpPr>
          <p:nvPr/>
        </p:nvSpPr>
        <p:spPr bwMode="auto">
          <a:xfrm>
            <a:off x="7010401" y="431165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16445" name="Text Box 29"/>
          <p:cNvSpPr txBox="1">
            <a:spLocks noChangeArrowheads="1"/>
          </p:cNvSpPr>
          <p:nvPr/>
        </p:nvSpPr>
        <p:spPr bwMode="auto">
          <a:xfrm>
            <a:off x="3886201" y="4343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16446" name="Text Box 30"/>
          <p:cNvSpPr txBox="1">
            <a:spLocks noChangeArrowheads="1"/>
          </p:cNvSpPr>
          <p:nvPr/>
        </p:nvSpPr>
        <p:spPr bwMode="auto">
          <a:xfrm>
            <a:off x="8305801" y="4343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16447" name="Text Box 31"/>
          <p:cNvSpPr txBox="1">
            <a:spLocks noChangeArrowheads="1"/>
          </p:cNvSpPr>
          <p:nvPr/>
        </p:nvSpPr>
        <p:spPr bwMode="auto">
          <a:xfrm>
            <a:off x="4876801" y="4343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16448" name="Text Box 32"/>
          <p:cNvSpPr txBox="1">
            <a:spLocks noChangeArrowheads="1"/>
          </p:cNvSpPr>
          <p:nvPr/>
        </p:nvSpPr>
        <p:spPr bwMode="auto">
          <a:xfrm>
            <a:off x="9304338" y="434340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16449" name="Text Box 33"/>
          <p:cNvSpPr txBox="1">
            <a:spLocks noChangeArrowheads="1"/>
          </p:cNvSpPr>
          <p:nvPr/>
        </p:nvSpPr>
        <p:spPr bwMode="auto">
          <a:xfrm>
            <a:off x="8324850" y="31242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16450" name="Text Box 34"/>
          <p:cNvSpPr txBox="1">
            <a:spLocks noChangeArrowheads="1"/>
          </p:cNvSpPr>
          <p:nvPr/>
        </p:nvSpPr>
        <p:spPr bwMode="auto">
          <a:xfrm>
            <a:off x="9296401" y="31242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16451" name="Line 35"/>
          <p:cNvSpPr>
            <a:spLocks noChangeShapeType="1"/>
          </p:cNvSpPr>
          <p:nvPr/>
        </p:nvSpPr>
        <p:spPr bwMode="auto">
          <a:xfrm>
            <a:off x="7315200" y="3429000"/>
            <a:ext cx="990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52" name="Line 36"/>
          <p:cNvSpPr>
            <a:spLocks noChangeShapeType="1"/>
          </p:cNvSpPr>
          <p:nvPr/>
        </p:nvSpPr>
        <p:spPr bwMode="auto">
          <a:xfrm>
            <a:off x="7391400" y="3276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53" name="Line 37"/>
          <p:cNvSpPr>
            <a:spLocks noChangeShapeType="1"/>
          </p:cNvSpPr>
          <p:nvPr/>
        </p:nvSpPr>
        <p:spPr bwMode="auto">
          <a:xfrm flipV="1">
            <a:off x="8458200" y="35052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54" name="Line 38"/>
          <p:cNvSpPr>
            <a:spLocks noChangeShapeType="1"/>
          </p:cNvSpPr>
          <p:nvPr/>
        </p:nvSpPr>
        <p:spPr bwMode="auto">
          <a:xfrm flipH="1" flipV="1">
            <a:off x="9448800" y="35052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91543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314325"/>
            <a:ext cx="10515600" cy="1325563"/>
          </a:xfrm>
        </p:spPr>
        <p:txBody>
          <a:bodyPr/>
          <a:lstStyle/>
          <a:p>
            <a:r>
              <a:rPr lang="en-US" altLang="en-US" dirty="0"/>
              <a:t>Adjacency-list representation for a directed graph.</a:t>
            </a:r>
          </a:p>
        </p:txBody>
      </p:sp>
      <p:sp>
        <p:nvSpPr>
          <p:cNvPr id="387075" name="Oval 3"/>
          <p:cNvSpPr>
            <a:spLocks noChangeArrowheads="1"/>
          </p:cNvSpPr>
          <p:nvPr/>
        </p:nvSpPr>
        <p:spPr bwMode="auto">
          <a:xfrm>
            <a:off x="2743200" y="2514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6" name="Oval 4"/>
          <p:cNvSpPr>
            <a:spLocks noChangeArrowheads="1"/>
          </p:cNvSpPr>
          <p:nvPr/>
        </p:nvSpPr>
        <p:spPr bwMode="auto">
          <a:xfrm>
            <a:off x="2743200" y="3429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7" name="Oval 5"/>
          <p:cNvSpPr>
            <a:spLocks noChangeArrowheads="1"/>
          </p:cNvSpPr>
          <p:nvPr/>
        </p:nvSpPr>
        <p:spPr bwMode="auto">
          <a:xfrm>
            <a:off x="3810000" y="3429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8" name="Oval 6"/>
          <p:cNvSpPr>
            <a:spLocks noChangeArrowheads="1"/>
          </p:cNvSpPr>
          <p:nvPr/>
        </p:nvSpPr>
        <p:spPr bwMode="auto">
          <a:xfrm>
            <a:off x="3810000" y="2514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79" name="Oval 7"/>
          <p:cNvSpPr>
            <a:spLocks noChangeArrowheads="1"/>
          </p:cNvSpPr>
          <p:nvPr/>
        </p:nvSpPr>
        <p:spPr bwMode="auto">
          <a:xfrm>
            <a:off x="45720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0" name="Line 8"/>
          <p:cNvSpPr>
            <a:spLocks noChangeShapeType="1"/>
          </p:cNvSpPr>
          <p:nvPr/>
        </p:nvSpPr>
        <p:spPr bwMode="auto">
          <a:xfrm flipV="1">
            <a:off x="3124200" y="2895600"/>
            <a:ext cx="685800" cy="6096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1" name="Line 9"/>
          <p:cNvSpPr>
            <a:spLocks noChangeShapeType="1"/>
          </p:cNvSpPr>
          <p:nvPr/>
        </p:nvSpPr>
        <p:spPr bwMode="auto">
          <a:xfrm flipV="1">
            <a:off x="2971800" y="2971800"/>
            <a:ext cx="0" cy="4572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2" name="Line 10"/>
          <p:cNvSpPr>
            <a:spLocks noChangeShapeType="1"/>
          </p:cNvSpPr>
          <p:nvPr/>
        </p:nvSpPr>
        <p:spPr bwMode="auto">
          <a:xfrm>
            <a:off x="3200400" y="2743200"/>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3" name="Line 11"/>
          <p:cNvSpPr>
            <a:spLocks noChangeShapeType="1"/>
          </p:cNvSpPr>
          <p:nvPr/>
        </p:nvSpPr>
        <p:spPr bwMode="auto">
          <a:xfrm>
            <a:off x="3200400" y="3657600"/>
            <a:ext cx="609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4" name="Line 12"/>
          <p:cNvSpPr>
            <a:spLocks noChangeShapeType="1"/>
          </p:cNvSpPr>
          <p:nvPr/>
        </p:nvSpPr>
        <p:spPr bwMode="auto">
          <a:xfrm>
            <a:off x="4038600" y="2971800"/>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5" name="Line 13"/>
          <p:cNvSpPr>
            <a:spLocks noChangeShapeType="1"/>
          </p:cNvSpPr>
          <p:nvPr/>
        </p:nvSpPr>
        <p:spPr bwMode="auto">
          <a:xfrm>
            <a:off x="4267200" y="2819400"/>
            <a:ext cx="38100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6" name="Line 14"/>
          <p:cNvSpPr>
            <a:spLocks noChangeShapeType="1"/>
          </p:cNvSpPr>
          <p:nvPr/>
        </p:nvSpPr>
        <p:spPr bwMode="auto">
          <a:xfrm flipV="1">
            <a:off x="4267200" y="3429000"/>
            <a:ext cx="304800" cy="1524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7" name="Rectangle 15"/>
          <p:cNvSpPr>
            <a:spLocks noChangeArrowheads="1"/>
          </p:cNvSpPr>
          <p:nvPr/>
        </p:nvSpPr>
        <p:spPr bwMode="auto">
          <a:xfrm>
            <a:off x="5867400" y="2209800"/>
            <a:ext cx="6858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88" name="Text Box 16"/>
          <p:cNvSpPr txBox="1">
            <a:spLocks noChangeArrowheads="1"/>
          </p:cNvSpPr>
          <p:nvPr/>
        </p:nvSpPr>
        <p:spPr bwMode="auto">
          <a:xfrm>
            <a:off x="2803525" y="255905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1</a:t>
            </a:r>
          </a:p>
        </p:txBody>
      </p:sp>
      <p:sp>
        <p:nvSpPr>
          <p:cNvPr id="387089" name="Text Box 17"/>
          <p:cNvSpPr txBox="1">
            <a:spLocks noChangeArrowheads="1"/>
          </p:cNvSpPr>
          <p:nvPr/>
        </p:nvSpPr>
        <p:spPr bwMode="auto">
          <a:xfrm>
            <a:off x="2787650" y="3443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p>
        </p:txBody>
      </p:sp>
      <p:sp>
        <p:nvSpPr>
          <p:cNvPr id="387090" name="Text Box 18"/>
          <p:cNvSpPr txBox="1">
            <a:spLocks noChangeArrowheads="1"/>
          </p:cNvSpPr>
          <p:nvPr/>
        </p:nvSpPr>
        <p:spPr bwMode="auto">
          <a:xfrm>
            <a:off x="5378450" y="22860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1</a:t>
            </a:r>
          </a:p>
        </p:txBody>
      </p:sp>
      <p:sp>
        <p:nvSpPr>
          <p:cNvPr id="387091" name="Text Box 19"/>
          <p:cNvSpPr txBox="1">
            <a:spLocks noChangeArrowheads="1"/>
          </p:cNvSpPr>
          <p:nvPr/>
        </p:nvSpPr>
        <p:spPr bwMode="auto">
          <a:xfrm>
            <a:off x="5378450" y="26670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2</a:t>
            </a:r>
          </a:p>
        </p:txBody>
      </p:sp>
      <p:sp>
        <p:nvSpPr>
          <p:cNvPr id="387092" name="Text Box 20"/>
          <p:cNvSpPr txBox="1">
            <a:spLocks noChangeArrowheads="1"/>
          </p:cNvSpPr>
          <p:nvPr/>
        </p:nvSpPr>
        <p:spPr bwMode="auto">
          <a:xfrm>
            <a:off x="3886200" y="25908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2</a:t>
            </a:r>
          </a:p>
        </p:txBody>
      </p:sp>
      <p:sp>
        <p:nvSpPr>
          <p:cNvPr id="387093" name="Text Box 21"/>
          <p:cNvSpPr txBox="1">
            <a:spLocks noChangeArrowheads="1"/>
          </p:cNvSpPr>
          <p:nvPr/>
        </p:nvSpPr>
        <p:spPr bwMode="auto">
          <a:xfrm>
            <a:off x="5334000" y="3976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p>
        </p:txBody>
      </p:sp>
      <p:sp>
        <p:nvSpPr>
          <p:cNvPr id="387094" name="Text Box 22"/>
          <p:cNvSpPr txBox="1">
            <a:spLocks noChangeArrowheads="1"/>
          </p:cNvSpPr>
          <p:nvPr/>
        </p:nvSpPr>
        <p:spPr bwMode="auto">
          <a:xfrm>
            <a:off x="3886200" y="35052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4</a:t>
            </a:r>
          </a:p>
        </p:txBody>
      </p:sp>
      <p:sp>
        <p:nvSpPr>
          <p:cNvPr id="387095" name="Text Box 23"/>
          <p:cNvSpPr txBox="1">
            <a:spLocks noChangeArrowheads="1"/>
          </p:cNvSpPr>
          <p:nvPr/>
        </p:nvSpPr>
        <p:spPr bwMode="auto">
          <a:xfrm>
            <a:off x="5334000" y="35814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4</a:t>
            </a:r>
          </a:p>
        </p:txBody>
      </p:sp>
      <p:sp>
        <p:nvSpPr>
          <p:cNvPr id="387096" name="Text Box 24"/>
          <p:cNvSpPr txBox="1">
            <a:spLocks noChangeArrowheads="1"/>
          </p:cNvSpPr>
          <p:nvPr/>
        </p:nvSpPr>
        <p:spPr bwMode="auto">
          <a:xfrm>
            <a:off x="4616450" y="31242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latin typeface="Arial Black" panose="020B0A04020102020204" pitchFamily="34" charset="0"/>
              </a:rPr>
              <a:t>3</a:t>
            </a:r>
          </a:p>
        </p:txBody>
      </p:sp>
      <p:sp>
        <p:nvSpPr>
          <p:cNvPr id="387097" name="Text Box 25"/>
          <p:cNvSpPr txBox="1">
            <a:spLocks noChangeArrowheads="1"/>
          </p:cNvSpPr>
          <p:nvPr/>
        </p:nvSpPr>
        <p:spPr bwMode="auto">
          <a:xfrm>
            <a:off x="5378450" y="31384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3</a:t>
            </a:r>
          </a:p>
        </p:txBody>
      </p:sp>
      <p:sp>
        <p:nvSpPr>
          <p:cNvPr id="387098" name="Line 26"/>
          <p:cNvSpPr>
            <a:spLocks noChangeShapeType="1"/>
          </p:cNvSpPr>
          <p:nvPr/>
        </p:nvSpPr>
        <p:spPr bwMode="auto">
          <a:xfrm>
            <a:off x="5867400" y="2667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99" name="Line 27"/>
          <p:cNvSpPr>
            <a:spLocks noChangeShapeType="1"/>
          </p:cNvSpPr>
          <p:nvPr/>
        </p:nvSpPr>
        <p:spPr bwMode="auto">
          <a:xfrm>
            <a:off x="5867400" y="3048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0" name="Line 28"/>
          <p:cNvSpPr>
            <a:spLocks noChangeShapeType="1"/>
          </p:cNvSpPr>
          <p:nvPr/>
        </p:nvSpPr>
        <p:spPr bwMode="auto">
          <a:xfrm>
            <a:off x="5867400" y="3505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1" name="Line 29"/>
          <p:cNvSpPr>
            <a:spLocks noChangeShapeType="1"/>
          </p:cNvSpPr>
          <p:nvPr/>
        </p:nvSpPr>
        <p:spPr bwMode="auto">
          <a:xfrm>
            <a:off x="5867400" y="3962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2" name="Rectangle 30"/>
          <p:cNvSpPr>
            <a:spLocks noChangeArrowheads="1"/>
          </p:cNvSpPr>
          <p:nvPr/>
        </p:nvSpPr>
        <p:spPr bwMode="auto">
          <a:xfrm>
            <a:off x="6934200" y="22098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3" name="Line 31"/>
          <p:cNvSpPr>
            <a:spLocks noChangeShapeType="1"/>
          </p:cNvSpPr>
          <p:nvPr/>
        </p:nvSpPr>
        <p:spPr bwMode="auto">
          <a:xfrm>
            <a:off x="73152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4" name="Text Box 32"/>
          <p:cNvSpPr txBox="1">
            <a:spLocks noChangeArrowheads="1"/>
          </p:cNvSpPr>
          <p:nvPr/>
        </p:nvSpPr>
        <p:spPr bwMode="auto">
          <a:xfrm>
            <a:off x="7004050" y="2224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2</a:t>
            </a:r>
          </a:p>
        </p:txBody>
      </p:sp>
      <p:sp>
        <p:nvSpPr>
          <p:cNvPr id="387105" name="Rectangle 33"/>
          <p:cNvSpPr>
            <a:spLocks noChangeArrowheads="1"/>
          </p:cNvSpPr>
          <p:nvPr/>
        </p:nvSpPr>
        <p:spPr bwMode="auto">
          <a:xfrm>
            <a:off x="8001000" y="22098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6" name="Line 34"/>
          <p:cNvSpPr>
            <a:spLocks noChangeShapeType="1"/>
          </p:cNvSpPr>
          <p:nvPr/>
        </p:nvSpPr>
        <p:spPr bwMode="auto">
          <a:xfrm>
            <a:off x="8382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7" name="Text Box 35"/>
          <p:cNvSpPr txBox="1">
            <a:spLocks noChangeArrowheads="1"/>
          </p:cNvSpPr>
          <p:nvPr/>
        </p:nvSpPr>
        <p:spPr bwMode="auto">
          <a:xfrm>
            <a:off x="8070850" y="2224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5</a:t>
            </a:r>
          </a:p>
        </p:txBody>
      </p:sp>
      <p:sp>
        <p:nvSpPr>
          <p:cNvPr id="387108" name="Rectangle 36"/>
          <p:cNvSpPr>
            <a:spLocks noChangeArrowheads="1"/>
          </p:cNvSpPr>
          <p:nvPr/>
        </p:nvSpPr>
        <p:spPr bwMode="auto">
          <a:xfrm>
            <a:off x="6934200" y="2667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9" name="Line 37"/>
          <p:cNvSpPr>
            <a:spLocks noChangeShapeType="1"/>
          </p:cNvSpPr>
          <p:nvPr/>
        </p:nvSpPr>
        <p:spPr bwMode="auto">
          <a:xfrm>
            <a:off x="73152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0" name="Text Box 38"/>
          <p:cNvSpPr txBox="1">
            <a:spLocks noChangeArrowheads="1"/>
          </p:cNvSpPr>
          <p:nvPr/>
        </p:nvSpPr>
        <p:spPr bwMode="auto">
          <a:xfrm>
            <a:off x="70040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5</a:t>
            </a:r>
          </a:p>
        </p:txBody>
      </p:sp>
      <p:sp>
        <p:nvSpPr>
          <p:cNvPr id="387111" name="Rectangle 39"/>
          <p:cNvSpPr>
            <a:spLocks noChangeArrowheads="1"/>
          </p:cNvSpPr>
          <p:nvPr/>
        </p:nvSpPr>
        <p:spPr bwMode="auto">
          <a:xfrm>
            <a:off x="8001000" y="2667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2" name="Line 40"/>
          <p:cNvSpPr>
            <a:spLocks noChangeShapeType="1"/>
          </p:cNvSpPr>
          <p:nvPr/>
        </p:nvSpPr>
        <p:spPr bwMode="auto">
          <a:xfrm>
            <a:off x="83820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3" name="Text Box 41"/>
          <p:cNvSpPr txBox="1">
            <a:spLocks noChangeArrowheads="1"/>
          </p:cNvSpPr>
          <p:nvPr/>
        </p:nvSpPr>
        <p:spPr bwMode="auto">
          <a:xfrm>
            <a:off x="80708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3</a:t>
            </a:r>
          </a:p>
        </p:txBody>
      </p:sp>
      <p:sp>
        <p:nvSpPr>
          <p:cNvPr id="387114" name="Rectangle 42"/>
          <p:cNvSpPr>
            <a:spLocks noChangeArrowheads="1"/>
          </p:cNvSpPr>
          <p:nvPr/>
        </p:nvSpPr>
        <p:spPr bwMode="auto">
          <a:xfrm>
            <a:off x="9067800" y="2667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5" name="Line 43"/>
          <p:cNvSpPr>
            <a:spLocks noChangeShapeType="1"/>
          </p:cNvSpPr>
          <p:nvPr/>
        </p:nvSpPr>
        <p:spPr bwMode="auto">
          <a:xfrm>
            <a:off x="94488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6" name="Text Box 44"/>
          <p:cNvSpPr txBox="1">
            <a:spLocks noChangeArrowheads="1"/>
          </p:cNvSpPr>
          <p:nvPr/>
        </p:nvSpPr>
        <p:spPr bwMode="auto">
          <a:xfrm>
            <a:off x="91376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4</a:t>
            </a:r>
          </a:p>
        </p:txBody>
      </p:sp>
      <p:sp>
        <p:nvSpPr>
          <p:cNvPr id="387117" name="Rectangle 45"/>
          <p:cNvSpPr>
            <a:spLocks noChangeArrowheads="1"/>
          </p:cNvSpPr>
          <p:nvPr/>
        </p:nvSpPr>
        <p:spPr bwMode="auto">
          <a:xfrm>
            <a:off x="6934200" y="31242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8" name="Line 46"/>
          <p:cNvSpPr>
            <a:spLocks noChangeShapeType="1"/>
          </p:cNvSpPr>
          <p:nvPr/>
        </p:nvSpPr>
        <p:spPr bwMode="auto">
          <a:xfrm>
            <a:off x="7315200" y="3124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9" name="Text Box 47"/>
          <p:cNvSpPr txBox="1">
            <a:spLocks noChangeArrowheads="1"/>
          </p:cNvSpPr>
          <p:nvPr/>
        </p:nvSpPr>
        <p:spPr bwMode="auto">
          <a:xfrm>
            <a:off x="700405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4</a:t>
            </a:r>
          </a:p>
        </p:txBody>
      </p:sp>
      <p:sp>
        <p:nvSpPr>
          <p:cNvPr id="387120" name="Rectangle 48"/>
          <p:cNvSpPr>
            <a:spLocks noChangeArrowheads="1"/>
          </p:cNvSpPr>
          <p:nvPr/>
        </p:nvSpPr>
        <p:spPr bwMode="auto">
          <a:xfrm>
            <a:off x="6934200" y="35814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1" name="Line 49"/>
          <p:cNvSpPr>
            <a:spLocks noChangeShapeType="1"/>
          </p:cNvSpPr>
          <p:nvPr/>
        </p:nvSpPr>
        <p:spPr bwMode="auto">
          <a:xfrm>
            <a:off x="7315200" y="3581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2" name="Text Box 50"/>
          <p:cNvSpPr txBox="1">
            <a:spLocks noChangeArrowheads="1"/>
          </p:cNvSpPr>
          <p:nvPr/>
        </p:nvSpPr>
        <p:spPr bwMode="auto">
          <a:xfrm>
            <a:off x="7004050" y="35956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5</a:t>
            </a:r>
          </a:p>
        </p:txBody>
      </p:sp>
      <p:sp>
        <p:nvSpPr>
          <p:cNvPr id="387123" name="Rectangle 51"/>
          <p:cNvSpPr>
            <a:spLocks noChangeArrowheads="1"/>
          </p:cNvSpPr>
          <p:nvPr/>
        </p:nvSpPr>
        <p:spPr bwMode="auto">
          <a:xfrm>
            <a:off x="6934200" y="41148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4" name="Line 52"/>
          <p:cNvSpPr>
            <a:spLocks noChangeShapeType="1"/>
          </p:cNvSpPr>
          <p:nvPr/>
        </p:nvSpPr>
        <p:spPr bwMode="auto">
          <a:xfrm>
            <a:off x="7315200" y="4114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5" name="Text Box 53"/>
          <p:cNvSpPr txBox="1">
            <a:spLocks noChangeArrowheads="1"/>
          </p:cNvSpPr>
          <p:nvPr/>
        </p:nvSpPr>
        <p:spPr bwMode="auto">
          <a:xfrm>
            <a:off x="7004050" y="4129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5</a:t>
            </a:r>
          </a:p>
        </p:txBody>
      </p:sp>
      <p:sp>
        <p:nvSpPr>
          <p:cNvPr id="387126" name="Line 54"/>
          <p:cNvSpPr>
            <a:spLocks noChangeShapeType="1"/>
          </p:cNvSpPr>
          <p:nvPr/>
        </p:nvSpPr>
        <p:spPr bwMode="auto">
          <a:xfrm>
            <a:off x="6248400" y="24384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7" name="Line 55"/>
          <p:cNvSpPr>
            <a:spLocks noChangeShapeType="1"/>
          </p:cNvSpPr>
          <p:nvPr/>
        </p:nvSpPr>
        <p:spPr bwMode="auto">
          <a:xfrm>
            <a:off x="6248400" y="28194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8" name="Line 56"/>
          <p:cNvSpPr>
            <a:spLocks noChangeShapeType="1"/>
          </p:cNvSpPr>
          <p:nvPr/>
        </p:nvSpPr>
        <p:spPr bwMode="auto">
          <a:xfrm>
            <a:off x="6248400" y="32766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29" name="Line 57"/>
          <p:cNvSpPr>
            <a:spLocks noChangeShapeType="1"/>
          </p:cNvSpPr>
          <p:nvPr/>
        </p:nvSpPr>
        <p:spPr bwMode="auto">
          <a:xfrm>
            <a:off x="6248400" y="37338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0" name="Line 58"/>
          <p:cNvSpPr>
            <a:spLocks noChangeShapeType="1"/>
          </p:cNvSpPr>
          <p:nvPr/>
        </p:nvSpPr>
        <p:spPr bwMode="auto">
          <a:xfrm>
            <a:off x="6248400" y="4267200"/>
            <a:ext cx="685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1" name="Line 59"/>
          <p:cNvSpPr>
            <a:spLocks noChangeShapeType="1"/>
          </p:cNvSpPr>
          <p:nvPr/>
        </p:nvSpPr>
        <p:spPr bwMode="auto">
          <a:xfrm>
            <a:off x="7543800" y="2438400"/>
            <a:ext cx="457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2" name="Line 60"/>
          <p:cNvSpPr>
            <a:spLocks noChangeShapeType="1"/>
          </p:cNvSpPr>
          <p:nvPr/>
        </p:nvSpPr>
        <p:spPr bwMode="auto">
          <a:xfrm>
            <a:off x="7543800" y="2819400"/>
            <a:ext cx="457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3" name="Line 61"/>
          <p:cNvSpPr>
            <a:spLocks noChangeShapeType="1"/>
          </p:cNvSpPr>
          <p:nvPr/>
        </p:nvSpPr>
        <p:spPr bwMode="auto">
          <a:xfrm>
            <a:off x="8610600" y="2819400"/>
            <a:ext cx="4572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4" name="Line 62"/>
          <p:cNvSpPr>
            <a:spLocks noChangeShapeType="1"/>
          </p:cNvSpPr>
          <p:nvPr/>
        </p:nvSpPr>
        <p:spPr bwMode="auto">
          <a:xfrm flipV="1">
            <a:off x="8382000" y="2209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5" name="Line 63"/>
          <p:cNvSpPr>
            <a:spLocks noChangeShapeType="1"/>
          </p:cNvSpPr>
          <p:nvPr/>
        </p:nvSpPr>
        <p:spPr bwMode="auto">
          <a:xfrm flipV="1">
            <a:off x="7315200" y="3124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6" name="Line 64"/>
          <p:cNvSpPr>
            <a:spLocks noChangeShapeType="1"/>
          </p:cNvSpPr>
          <p:nvPr/>
        </p:nvSpPr>
        <p:spPr bwMode="auto">
          <a:xfrm flipV="1">
            <a:off x="7315200" y="3581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7" name="Line 65"/>
          <p:cNvSpPr>
            <a:spLocks noChangeShapeType="1"/>
          </p:cNvSpPr>
          <p:nvPr/>
        </p:nvSpPr>
        <p:spPr bwMode="auto">
          <a:xfrm flipV="1">
            <a:off x="7315200" y="41148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8" name="Line 66"/>
          <p:cNvSpPr>
            <a:spLocks noChangeShapeType="1"/>
          </p:cNvSpPr>
          <p:nvPr/>
        </p:nvSpPr>
        <p:spPr bwMode="auto">
          <a:xfrm flipV="1">
            <a:off x="9448800" y="2667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39" name="Freeform 67"/>
          <p:cNvSpPr>
            <a:spLocks/>
          </p:cNvSpPr>
          <p:nvPr/>
        </p:nvSpPr>
        <p:spPr bwMode="auto">
          <a:xfrm>
            <a:off x="2654300" y="3810000"/>
            <a:ext cx="444500" cy="431800"/>
          </a:xfrm>
          <a:custGeom>
            <a:avLst/>
            <a:gdLst>
              <a:gd name="T0" fmla="*/ 248 w 280"/>
              <a:gd name="T1" fmla="*/ 48 h 272"/>
              <a:gd name="T2" fmla="*/ 248 w 280"/>
              <a:gd name="T3" fmla="*/ 240 h 272"/>
              <a:gd name="T4" fmla="*/ 56 w 280"/>
              <a:gd name="T5" fmla="*/ 240 h 272"/>
              <a:gd name="T6" fmla="*/ 8 w 280"/>
              <a:gd name="T7" fmla="*/ 96 h 272"/>
              <a:gd name="T8" fmla="*/ 104 w 280"/>
              <a:gd name="T9" fmla="*/ 0 h 272"/>
            </a:gdLst>
            <a:ahLst/>
            <a:cxnLst>
              <a:cxn ang="0">
                <a:pos x="T0" y="T1"/>
              </a:cxn>
              <a:cxn ang="0">
                <a:pos x="T2" y="T3"/>
              </a:cxn>
              <a:cxn ang="0">
                <a:pos x="T4" y="T5"/>
              </a:cxn>
              <a:cxn ang="0">
                <a:pos x="T6" y="T7"/>
              </a:cxn>
              <a:cxn ang="0">
                <a:pos x="T8" y="T9"/>
              </a:cxn>
            </a:cxnLst>
            <a:rect l="0" t="0" r="r" b="b"/>
            <a:pathLst>
              <a:path w="280" h="272">
                <a:moveTo>
                  <a:pt x="248" y="48"/>
                </a:moveTo>
                <a:cubicBezTo>
                  <a:pt x="264" y="128"/>
                  <a:pt x="280" y="208"/>
                  <a:pt x="248" y="240"/>
                </a:cubicBezTo>
                <a:cubicBezTo>
                  <a:pt x="216" y="272"/>
                  <a:pt x="96" y="264"/>
                  <a:pt x="56" y="240"/>
                </a:cubicBezTo>
                <a:cubicBezTo>
                  <a:pt x="16" y="216"/>
                  <a:pt x="0" y="136"/>
                  <a:pt x="8" y="96"/>
                </a:cubicBezTo>
                <a:cubicBezTo>
                  <a:pt x="16" y="56"/>
                  <a:pt x="88" y="16"/>
                  <a:pt x="104" y="0"/>
                </a:cubicBezTo>
              </a:path>
            </a:pathLst>
          </a:custGeom>
          <a:noFill/>
          <a:ln w="19050"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CFAD4B71-46BB-483E-B954-3EFAF041B1A0}"/>
                  </a:ext>
                </a:extLst>
              </p14:cNvPr>
              <p14:cNvContentPartPr/>
              <p14:nvPr/>
            </p14:nvContentPartPr>
            <p14:xfrm>
              <a:off x="10492333" y="5338989"/>
              <a:ext cx="360" cy="360"/>
            </p14:xfrm>
          </p:contentPart>
        </mc:Choice>
        <mc:Fallback xmlns="">
          <p:pic>
            <p:nvPicPr>
              <p:cNvPr id="24" name="Ink 23">
                <a:extLst>
                  <a:ext uri="{FF2B5EF4-FFF2-40B4-BE49-F238E27FC236}">
                    <a16:creationId xmlns:a16="http://schemas.microsoft.com/office/drawing/2014/main" id="{CFAD4B71-46BB-483E-B954-3EFAF041B1A0}"/>
                  </a:ext>
                </a:extLst>
              </p:cNvPr>
              <p:cNvPicPr/>
              <p:nvPr/>
            </p:nvPicPr>
            <p:blipFill>
              <a:blip r:embed="rId4"/>
              <a:stretch>
                <a:fillRect/>
              </a:stretch>
            </p:blipFill>
            <p:spPr>
              <a:xfrm>
                <a:off x="10483333" y="53299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7169" name="Ink 387168">
                <a:extLst>
                  <a:ext uri="{FF2B5EF4-FFF2-40B4-BE49-F238E27FC236}">
                    <a16:creationId xmlns:a16="http://schemas.microsoft.com/office/drawing/2014/main" id="{D30B2659-7D78-49D6-91F3-5A64E98A396E}"/>
                  </a:ext>
                </a:extLst>
              </p14:cNvPr>
              <p14:cNvContentPartPr/>
              <p14:nvPr/>
            </p14:nvContentPartPr>
            <p14:xfrm>
              <a:off x="8160253" y="2480589"/>
              <a:ext cx="360" cy="360"/>
            </p14:xfrm>
          </p:contentPart>
        </mc:Choice>
        <mc:Fallback xmlns="">
          <p:pic>
            <p:nvPicPr>
              <p:cNvPr id="387169" name="Ink 387168">
                <a:extLst>
                  <a:ext uri="{FF2B5EF4-FFF2-40B4-BE49-F238E27FC236}">
                    <a16:creationId xmlns:a16="http://schemas.microsoft.com/office/drawing/2014/main" id="{D30B2659-7D78-49D6-91F3-5A64E98A396E}"/>
                  </a:ext>
                </a:extLst>
              </p:cNvPr>
              <p:cNvPicPr/>
              <p:nvPr/>
            </p:nvPicPr>
            <p:blipFill>
              <a:blip r:embed="rId6"/>
              <a:stretch>
                <a:fillRect/>
              </a:stretch>
            </p:blipFill>
            <p:spPr>
              <a:xfrm>
                <a:off x="8151253" y="24715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87196" name="Ink 387195">
                <a:extLst>
                  <a:ext uri="{FF2B5EF4-FFF2-40B4-BE49-F238E27FC236}">
                    <a16:creationId xmlns:a16="http://schemas.microsoft.com/office/drawing/2014/main" id="{F7965C8F-8FA3-4E9A-AF84-256F507FD665}"/>
                  </a:ext>
                </a:extLst>
              </p14:cNvPr>
              <p14:cNvContentPartPr/>
              <p14:nvPr/>
            </p14:nvContentPartPr>
            <p14:xfrm>
              <a:off x="9027133" y="3801069"/>
              <a:ext cx="25200" cy="15120"/>
            </p14:xfrm>
          </p:contentPart>
        </mc:Choice>
        <mc:Fallback xmlns="">
          <p:pic>
            <p:nvPicPr>
              <p:cNvPr id="387196" name="Ink 387195">
                <a:extLst>
                  <a:ext uri="{FF2B5EF4-FFF2-40B4-BE49-F238E27FC236}">
                    <a16:creationId xmlns:a16="http://schemas.microsoft.com/office/drawing/2014/main" id="{F7965C8F-8FA3-4E9A-AF84-256F507FD665}"/>
                  </a:ext>
                </a:extLst>
              </p:cNvPr>
              <p:cNvPicPr/>
              <p:nvPr/>
            </p:nvPicPr>
            <p:blipFill>
              <a:blip r:embed="rId8"/>
              <a:stretch>
                <a:fillRect/>
              </a:stretch>
            </p:blipFill>
            <p:spPr>
              <a:xfrm>
                <a:off x="9018133" y="3792069"/>
                <a:ext cx="428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7198" name="Ink 387197">
                <a:extLst>
                  <a:ext uri="{FF2B5EF4-FFF2-40B4-BE49-F238E27FC236}">
                    <a16:creationId xmlns:a16="http://schemas.microsoft.com/office/drawing/2014/main" id="{268EA918-DD3F-485C-8A0D-D59287CBF09C}"/>
                  </a:ext>
                </a:extLst>
              </p14:cNvPr>
              <p14:cNvContentPartPr/>
              <p14:nvPr/>
            </p14:nvContentPartPr>
            <p14:xfrm>
              <a:off x="4116373" y="2970189"/>
              <a:ext cx="360" cy="360"/>
            </p14:xfrm>
          </p:contentPart>
        </mc:Choice>
        <mc:Fallback xmlns="">
          <p:pic>
            <p:nvPicPr>
              <p:cNvPr id="387198" name="Ink 387197">
                <a:extLst>
                  <a:ext uri="{FF2B5EF4-FFF2-40B4-BE49-F238E27FC236}">
                    <a16:creationId xmlns:a16="http://schemas.microsoft.com/office/drawing/2014/main" id="{268EA918-DD3F-485C-8A0D-D59287CBF09C}"/>
                  </a:ext>
                </a:extLst>
              </p:cNvPr>
              <p:cNvPicPr/>
              <p:nvPr/>
            </p:nvPicPr>
            <p:blipFill>
              <a:blip r:embed="rId12"/>
              <a:stretch>
                <a:fillRect/>
              </a:stretch>
            </p:blipFill>
            <p:spPr>
              <a:xfrm>
                <a:off x="4107373" y="29611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7199" name="Ink 387198">
                <a:extLst>
                  <a:ext uri="{FF2B5EF4-FFF2-40B4-BE49-F238E27FC236}">
                    <a16:creationId xmlns:a16="http://schemas.microsoft.com/office/drawing/2014/main" id="{92DB652F-7483-40BF-8EE5-1B082D8796AB}"/>
                  </a:ext>
                </a:extLst>
              </p14:cNvPr>
              <p14:cNvContentPartPr/>
              <p14:nvPr/>
            </p14:nvContentPartPr>
            <p14:xfrm>
              <a:off x="3119533" y="3847509"/>
              <a:ext cx="11160" cy="360"/>
            </p14:xfrm>
          </p:contentPart>
        </mc:Choice>
        <mc:Fallback xmlns="">
          <p:pic>
            <p:nvPicPr>
              <p:cNvPr id="387199" name="Ink 387198">
                <a:extLst>
                  <a:ext uri="{FF2B5EF4-FFF2-40B4-BE49-F238E27FC236}">
                    <a16:creationId xmlns:a16="http://schemas.microsoft.com/office/drawing/2014/main" id="{92DB652F-7483-40BF-8EE5-1B082D8796AB}"/>
                  </a:ext>
                </a:extLst>
              </p:cNvPr>
              <p:cNvPicPr/>
              <p:nvPr/>
            </p:nvPicPr>
            <p:blipFill>
              <a:blip r:embed="rId14"/>
              <a:stretch>
                <a:fillRect/>
              </a:stretch>
            </p:blipFill>
            <p:spPr>
              <a:xfrm>
                <a:off x="3110533" y="3838509"/>
                <a:ext cx="28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7212" name="Ink 387211">
                <a:extLst>
                  <a:ext uri="{FF2B5EF4-FFF2-40B4-BE49-F238E27FC236}">
                    <a16:creationId xmlns:a16="http://schemas.microsoft.com/office/drawing/2014/main" id="{9B01EF16-4B23-4C71-A0B2-CF18D2CFE205}"/>
                  </a:ext>
                </a:extLst>
              </p14:cNvPr>
              <p14:cNvContentPartPr/>
              <p14:nvPr/>
            </p14:nvContentPartPr>
            <p14:xfrm>
              <a:off x="4176133" y="3770109"/>
              <a:ext cx="10800" cy="360"/>
            </p14:xfrm>
          </p:contentPart>
        </mc:Choice>
        <mc:Fallback xmlns="">
          <p:pic>
            <p:nvPicPr>
              <p:cNvPr id="387212" name="Ink 387211">
                <a:extLst>
                  <a:ext uri="{FF2B5EF4-FFF2-40B4-BE49-F238E27FC236}">
                    <a16:creationId xmlns:a16="http://schemas.microsoft.com/office/drawing/2014/main" id="{9B01EF16-4B23-4C71-A0B2-CF18D2CFE205}"/>
                  </a:ext>
                </a:extLst>
              </p:cNvPr>
              <p:cNvPicPr/>
              <p:nvPr/>
            </p:nvPicPr>
            <p:blipFill>
              <a:blip r:embed="rId26"/>
              <a:stretch>
                <a:fillRect/>
              </a:stretch>
            </p:blipFill>
            <p:spPr>
              <a:xfrm>
                <a:off x="4167133" y="3761109"/>
                <a:ext cx="28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87215" name="Ink 387214">
                <a:extLst>
                  <a:ext uri="{FF2B5EF4-FFF2-40B4-BE49-F238E27FC236}">
                    <a16:creationId xmlns:a16="http://schemas.microsoft.com/office/drawing/2014/main" id="{9FA41A9B-4F9D-4A79-BCAF-DA36DACE65AB}"/>
                  </a:ext>
                </a:extLst>
              </p14:cNvPr>
              <p14:cNvContentPartPr/>
              <p14:nvPr/>
            </p14:nvContentPartPr>
            <p14:xfrm>
              <a:off x="3055813" y="3931749"/>
              <a:ext cx="19080" cy="720"/>
            </p14:xfrm>
          </p:contentPart>
        </mc:Choice>
        <mc:Fallback xmlns="">
          <p:pic>
            <p:nvPicPr>
              <p:cNvPr id="387215" name="Ink 387214">
                <a:extLst>
                  <a:ext uri="{FF2B5EF4-FFF2-40B4-BE49-F238E27FC236}">
                    <a16:creationId xmlns:a16="http://schemas.microsoft.com/office/drawing/2014/main" id="{9FA41A9B-4F9D-4A79-BCAF-DA36DACE65AB}"/>
                  </a:ext>
                </a:extLst>
              </p:cNvPr>
              <p:cNvPicPr/>
              <p:nvPr/>
            </p:nvPicPr>
            <p:blipFill>
              <a:blip r:embed="rId28"/>
              <a:stretch>
                <a:fillRect/>
              </a:stretch>
            </p:blipFill>
            <p:spPr>
              <a:xfrm>
                <a:off x="3046813" y="3922749"/>
                <a:ext cx="3672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7216" name="Ink 387215">
                <a:extLst>
                  <a:ext uri="{FF2B5EF4-FFF2-40B4-BE49-F238E27FC236}">
                    <a16:creationId xmlns:a16="http://schemas.microsoft.com/office/drawing/2014/main" id="{F320CD60-F640-45C0-97FD-36A17F8D3A85}"/>
                  </a:ext>
                </a:extLst>
              </p14:cNvPr>
              <p14:cNvContentPartPr/>
              <p14:nvPr/>
            </p14:nvContentPartPr>
            <p14:xfrm>
              <a:off x="4061653" y="3739509"/>
              <a:ext cx="93960" cy="60480"/>
            </p14:xfrm>
          </p:contentPart>
        </mc:Choice>
        <mc:Fallback xmlns="">
          <p:pic>
            <p:nvPicPr>
              <p:cNvPr id="387216" name="Ink 387215">
                <a:extLst>
                  <a:ext uri="{FF2B5EF4-FFF2-40B4-BE49-F238E27FC236}">
                    <a16:creationId xmlns:a16="http://schemas.microsoft.com/office/drawing/2014/main" id="{F320CD60-F640-45C0-97FD-36A17F8D3A85}"/>
                  </a:ext>
                </a:extLst>
              </p:cNvPr>
              <p:cNvPicPr/>
              <p:nvPr/>
            </p:nvPicPr>
            <p:blipFill>
              <a:blip r:embed="rId30"/>
              <a:stretch>
                <a:fillRect/>
              </a:stretch>
            </p:blipFill>
            <p:spPr>
              <a:xfrm>
                <a:off x="4052653" y="3730509"/>
                <a:ext cx="111600" cy="78120"/>
              </a:xfrm>
              <a:prstGeom prst="rect">
                <a:avLst/>
              </a:prstGeom>
            </p:spPr>
          </p:pic>
        </mc:Fallback>
      </mc:AlternateContent>
    </p:spTree>
    <p:extLst>
      <p:ext uri="{BB962C8B-B14F-4D97-AF65-F5344CB8AC3E}">
        <p14:creationId xmlns:p14="http://schemas.microsoft.com/office/powerpoint/2010/main" val="254480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1817-3374-41C8-A88D-6E6762F33E3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E41BE33-B1FD-475D-9F71-2F5EA1DE22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169" b="8214"/>
          <a:stretch/>
        </p:blipFill>
        <p:spPr>
          <a:xfrm>
            <a:off x="838200" y="801384"/>
            <a:ext cx="8572928" cy="4387065"/>
          </a:xfrm>
        </p:spPr>
      </p:pic>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B609689E-A543-4D1B-AD37-A0CBD298B670}"/>
                  </a:ext>
                </a:extLst>
              </p14:cNvPr>
              <p14:cNvContentPartPr/>
              <p14:nvPr/>
            </p14:nvContentPartPr>
            <p14:xfrm>
              <a:off x="2151853" y="2305269"/>
              <a:ext cx="360" cy="360"/>
            </p14:xfrm>
          </p:contentPart>
        </mc:Choice>
        <mc:Fallback xmlns="">
          <p:pic>
            <p:nvPicPr>
              <p:cNvPr id="34" name="Ink 33">
                <a:extLst>
                  <a:ext uri="{FF2B5EF4-FFF2-40B4-BE49-F238E27FC236}">
                    <a16:creationId xmlns:a16="http://schemas.microsoft.com/office/drawing/2014/main" id="{B609689E-A543-4D1B-AD37-A0CBD298B670}"/>
                  </a:ext>
                </a:extLst>
              </p:cNvPr>
              <p:cNvPicPr/>
              <p:nvPr/>
            </p:nvPicPr>
            <p:blipFill>
              <a:blip r:embed="rId6"/>
              <a:stretch>
                <a:fillRect/>
              </a:stretch>
            </p:blipFill>
            <p:spPr>
              <a:xfrm>
                <a:off x="2142853" y="2296269"/>
                <a:ext cx="18000" cy="18000"/>
              </a:xfrm>
              <a:prstGeom prst="rect">
                <a:avLst/>
              </a:prstGeom>
            </p:spPr>
          </p:pic>
        </mc:Fallback>
      </mc:AlternateContent>
    </p:spTree>
    <p:extLst>
      <p:ext uri="{BB962C8B-B14F-4D97-AF65-F5344CB8AC3E}">
        <p14:creationId xmlns:p14="http://schemas.microsoft.com/office/powerpoint/2010/main" val="930471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en-US"/>
              <a:t>Adjacency Matrix Representation</a:t>
            </a:r>
          </a:p>
        </p:txBody>
      </p:sp>
      <p:sp>
        <p:nvSpPr>
          <p:cNvPr id="397315" name="Rectangle 3"/>
          <p:cNvSpPr>
            <a:spLocks noGrp="1" noChangeArrowheads="1"/>
          </p:cNvSpPr>
          <p:nvPr>
            <p:ph type="body" idx="1"/>
          </p:nvPr>
        </p:nvSpPr>
        <p:spPr>
          <a:xfrm>
            <a:off x="1209040" y="1844040"/>
            <a:ext cx="9250680" cy="4536440"/>
          </a:xfrm>
        </p:spPr>
        <p:txBody>
          <a:bodyPr>
            <a:normAutofit/>
          </a:bodyPr>
          <a:lstStyle/>
          <a:p>
            <a:r>
              <a:rPr lang="en-US" altLang="en-US" sz="3200" dirty="0"/>
              <a:t>Advantage:</a:t>
            </a:r>
          </a:p>
          <a:p>
            <a:pPr lvl="1"/>
            <a:r>
              <a:rPr lang="en-US" altLang="en-US" sz="2800" dirty="0"/>
              <a:t>Saves space for:</a:t>
            </a:r>
          </a:p>
          <a:p>
            <a:pPr lvl="2"/>
            <a:r>
              <a:rPr lang="en-US" altLang="en-US" sz="2400" dirty="0"/>
              <a:t>Dense graphs. </a:t>
            </a:r>
          </a:p>
          <a:p>
            <a:pPr lvl="2"/>
            <a:r>
              <a:rPr lang="en-US" altLang="en-US" sz="2400" dirty="0"/>
              <a:t>Small unweighted graphs using 1 bit per edge.</a:t>
            </a:r>
          </a:p>
          <a:p>
            <a:pPr lvl="1"/>
            <a:r>
              <a:rPr lang="en-US" altLang="en-US" sz="2800" dirty="0"/>
              <a:t>Check for existence of an edge in </a:t>
            </a:r>
            <a:r>
              <a:rPr lang="en-US" altLang="en-US" sz="2800" dirty="0">
                <a:sym typeface="Symbol" panose="05050102010706020507" pitchFamily="18" charset="2"/>
              </a:rPr>
              <a:t>(1)</a:t>
            </a:r>
            <a:endParaRPr lang="en-US" altLang="en-US" sz="2800" dirty="0"/>
          </a:p>
          <a:p>
            <a:pPr lvl="1">
              <a:lnSpc>
                <a:spcPct val="10000"/>
              </a:lnSpc>
            </a:pPr>
            <a:endParaRPr lang="en-US" altLang="en-US" sz="2800" dirty="0"/>
          </a:p>
          <a:p>
            <a:r>
              <a:rPr lang="en-US" altLang="en-US" sz="3200" dirty="0"/>
              <a:t>Disadvantage:</a:t>
            </a:r>
          </a:p>
          <a:p>
            <a:pPr lvl="1"/>
            <a:r>
              <a:rPr lang="en-US" altLang="en-US" sz="2800" dirty="0"/>
              <a:t>Traverse all the edges that start at v, in </a:t>
            </a:r>
            <a:r>
              <a:rPr lang="en-US" altLang="en-US" sz="2800" dirty="0">
                <a:sym typeface="Symbol" panose="05050102010706020507" pitchFamily="18" charset="2"/>
              </a:rPr>
              <a:t></a:t>
            </a:r>
            <a:r>
              <a:rPr lang="en-US" altLang="en-US" sz="2800" dirty="0"/>
              <a:t>(|V|)</a:t>
            </a:r>
          </a:p>
          <a:p>
            <a:endParaRPr lang="en-US" altLang="en-US" sz="3200" dirty="0"/>
          </a:p>
          <a:p>
            <a:endParaRPr lang="en-US" altLang="en-US" sz="3200" dirty="0"/>
          </a:p>
        </p:txBody>
      </p:sp>
    </p:spTree>
    <p:extLst>
      <p:ext uri="{BB962C8B-B14F-4D97-AF65-F5344CB8AC3E}">
        <p14:creationId xmlns:p14="http://schemas.microsoft.com/office/powerpoint/2010/main" val="1837796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en-US"/>
              <a:t>Adjacency Matrix Representation</a:t>
            </a:r>
          </a:p>
        </p:txBody>
      </p:sp>
      <p:sp>
        <p:nvSpPr>
          <p:cNvPr id="399363" name="Rectangle 3"/>
          <p:cNvSpPr>
            <a:spLocks noGrp="1" noChangeArrowheads="1"/>
          </p:cNvSpPr>
          <p:nvPr>
            <p:ph type="body" idx="1"/>
          </p:nvPr>
        </p:nvSpPr>
        <p:spPr>
          <a:xfrm>
            <a:off x="1031240" y="1825625"/>
            <a:ext cx="10515600" cy="4351338"/>
          </a:xfrm>
        </p:spPr>
        <p:txBody>
          <a:bodyPr>
            <a:normAutofit/>
          </a:bodyPr>
          <a:lstStyle/>
          <a:p>
            <a:r>
              <a:rPr lang="en-US" altLang="en-US" sz="3600" dirty="0"/>
              <a:t>Storage </a:t>
            </a:r>
          </a:p>
          <a:p>
            <a:pPr lvl="1"/>
            <a:r>
              <a:rPr lang="en-US" altLang="en-US" sz="3200" dirty="0">
                <a:sym typeface="Symbol" panose="05050102010706020507" pitchFamily="18" charset="2"/>
              </a:rPr>
              <a:t>(</a:t>
            </a:r>
            <a:r>
              <a:rPr lang="en-US" altLang="en-US" sz="3200" dirty="0"/>
              <a:t> | </a:t>
            </a:r>
            <a:r>
              <a:rPr lang="en-US" altLang="en-US" sz="3200" i="1" dirty="0"/>
              <a:t>V</a:t>
            </a:r>
            <a:r>
              <a:rPr lang="en-US" altLang="en-US" sz="3200" dirty="0"/>
              <a:t> |</a:t>
            </a:r>
            <a:r>
              <a:rPr lang="en-US" altLang="en-US" sz="3200" baseline="30000" dirty="0"/>
              <a:t>2</a:t>
            </a:r>
            <a:r>
              <a:rPr lang="en-US" altLang="en-US" sz="3200" dirty="0"/>
              <a:t>)   ( We usually just write, </a:t>
            </a:r>
            <a:r>
              <a:rPr lang="en-US" altLang="en-US" sz="3200" dirty="0">
                <a:sym typeface="Symbol" panose="05050102010706020507" pitchFamily="18" charset="2"/>
              </a:rPr>
              <a:t>(</a:t>
            </a:r>
            <a:r>
              <a:rPr lang="en-US" altLang="en-US" sz="3200" dirty="0"/>
              <a:t> </a:t>
            </a:r>
            <a:r>
              <a:rPr lang="en-US" altLang="en-US" sz="3200" i="1" dirty="0"/>
              <a:t>V</a:t>
            </a:r>
            <a:r>
              <a:rPr lang="en-US" altLang="en-US" sz="3200" dirty="0"/>
              <a:t> </a:t>
            </a:r>
            <a:r>
              <a:rPr lang="en-US" altLang="en-US" sz="3200" baseline="30000" dirty="0"/>
              <a:t>2</a:t>
            </a:r>
            <a:r>
              <a:rPr lang="en-US" altLang="en-US" sz="3200" dirty="0"/>
              <a:t>) )</a:t>
            </a:r>
          </a:p>
          <a:p>
            <a:pPr lvl="1"/>
            <a:r>
              <a:rPr lang="en-US" altLang="en-US" sz="3200" dirty="0"/>
              <a:t>For undirected graphs you can save storage (only 1/2(V</a:t>
            </a:r>
            <a:r>
              <a:rPr lang="en-US" altLang="en-US" sz="3200" baseline="30000" dirty="0"/>
              <a:t>2</a:t>
            </a:r>
            <a:r>
              <a:rPr lang="en-US" altLang="en-US" sz="3200" dirty="0"/>
              <a:t>)) by noticing the adjacency matrix of an undirected graph is symmetric. How?</a:t>
            </a:r>
          </a:p>
          <a:p>
            <a:r>
              <a:rPr lang="en-US" altLang="en-US" sz="3600" dirty="0"/>
              <a:t>Easy to handle weighted graphs. How?</a:t>
            </a:r>
          </a:p>
        </p:txBody>
      </p:sp>
    </p:spTree>
    <p:extLst>
      <p:ext uri="{BB962C8B-B14F-4D97-AF65-F5344CB8AC3E}">
        <p14:creationId xmlns:p14="http://schemas.microsoft.com/office/powerpoint/2010/main" val="81068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en-US" dirty="0"/>
              <a:t>Adjacency lists</a:t>
            </a:r>
          </a:p>
        </p:txBody>
      </p:sp>
      <p:sp>
        <p:nvSpPr>
          <p:cNvPr id="389123" name="Rectangle 3"/>
          <p:cNvSpPr>
            <a:spLocks noGrp="1" noChangeArrowheads="1"/>
          </p:cNvSpPr>
          <p:nvPr>
            <p:ph type="body" idx="1"/>
          </p:nvPr>
        </p:nvSpPr>
        <p:spPr>
          <a:xfrm>
            <a:off x="581640" y="1690688"/>
            <a:ext cx="9936480" cy="4495800"/>
          </a:xfrm>
        </p:spPr>
        <p:txBody>
          <a:bodyPr>
            <a:normAutofit/>
          </a:bodyPr>
          <a:lstStyle/>
          <a:p>
            <a:r>
              <a:rPr lang="en-US" altLang="en-US" sz="3200" dirty="0"/>
              <a:t>Advantage: </a:t>
            </a:r>
          </a:p>
          <a:p>
            <a:pPr lvl="1"/>
            <a:r>
              <a:rPr lang="en-US" altLang="en-US" sz="2800" dirty="0"/>
              <a:t>Saves space for sparse graphs.  Most graphs are sparse.</a:t>
            </a:r>
          </a:p>
          <a:p>
            <a:pPr lvl="1"/>
            <a:r>
              <a:rPr lang="en-US" altLang="en-US" sz="2800" dirty="0"/>
              <a:t>Traverse all the edges that start at v, in </a:t>
            </a:r>
            <a:r>
              <a:rPr lang="en-US" altLang="en-US" sz="2800" dirty="0">
                <a:sym typeface="Symbol" panose="05050102010706020507" pitchFamily="18" charset="2"/>
              </a:rPr>
              <a:t></a:t>
            </a:r>
            <a:r>
              <a:rPr lang="en-US" altLang="en-US" sz="2800" dirty="0"/>
              <a:t>(degree(v))</a:t>
            </a:r>
          </a:p>
          <a:p>
            <a:r>
              <a:rPr lang="en-US" altLang="en-US" sz="3200" dirty="0"/>
              <a:t>Disadvantage:</a:t>
            </a:r>
          </a:p>
          <a:p>
            <a:pPr lvl="1"/>
            <a:r>
              <a:rPr lang="en-US" altLang="en-US" sz="2800" dirty="0"/>
              <a:t>Check for existence of an edge (v, u) in worst case time </a:t>
            </a:r>
            <a:r>
              <a:rPr lang="en-US" altLang="en-US" sz="2800" dirty="0">
                <a:sym typeface="Symbol" panose="05050102010706020507" pitchFamily="18" charset="2"/>
              </a:rPr>
              <a:t></a:t>
            </a:r>
            <a:r>
              <a:rPr lang="en-US" altLang="en-US" sz="2800" dirty="0"/>
              <a:t>(degree(v))</a:t>
            </a:r>
          </a:p>
          <a:p>
            <a:endParaRPr lang="en-US" altLang="en-US" sz="3200" dirty="0"/>
          </a:p>
        </p:txBody>
      </p:sp>
    </p:spTree>
    <p:extLst>
      <p:ext uri="{BB962C8B-B14F-4D97-AF65-F5344CB8AC3E}">
        <p14:creationId xmlns:p14="http://schemas.microsoft.com/office/powerpoint/2010/main" val="4173493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TRAVERSAL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4780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 traversals/search</a:t>
            </a:r>
            <a:br>
              <a:rPr lang="en-US" dirty="0"/>
            </a:br>
            <a:endParaRPr lang="en-US" dirty="0"/>
          </a:p>
        </p:txBody>
      </p:sp>
      <p:sp>
        <p:nvSpPr>
          <p:cNvPr id="3" name="Content Placeholder 2"/>
          <p:cNvSpPr>
            <a:spLocks noGrp="1"/>
          </p:cNvSpPr>
          <p:nvPr>
            <p:ph idx="1"/>
          </p:nvPr>
        </p:nvSpPr>
        <p:spPr>
          <a:xfrm>
            <a:off x="309246" y="1027906"/>
            <a:ext cx="11208327" cy="4351338"/>
          </a:xfrm>
        </p:spPr>
        <p:txBody>
          <a:bodyPr>
            <a:normAutofit/>
          </a:bodyPr>
          <a:lstStyle/>
          <a:p>
            <a:r>
              <a:rPr lang="en-US" sz="3200" dirty="0"/>
              <a:t>Graph traversal means visiting every vertex and edge exactly once in a well-defined order. While using certain graph algorithms, you must ensure that each vertex of the graph is visited exactly once. The order in which the vertices are visited are important and may depend upon the algorithm or question that you are solving.</a:t>
            </a:r>
          </a:p>
          <a:p>
            <a:r>
              <a:rPr lang="en-US" sz="3200" dirty="0"/>
              <a:t>During a traversal, it is important that you track which vertices have been visited. The most common way of tracking vertices is to mark them.</a:t>
            </a:r>
          </a:p>
          <a:p>
            <a:pPr marL="0" indent="0">
              <a:buNone/>
            </a:pPr>
            <a:endParaRPr lang="en-US" sz="3200" dirty="0"/>
          </a:p>
        </p:txBody>
      </p:sp>
    </p:spTree>
    <p:extLst>
      <p:ext uri="{BB962C8B-B14F-4D97-AF65-F5344CB8AC3E}">
        <p14:creationId xmlns:p14="http://schemas.microsoft.com/office/powerpoint/2010/main" val="4107506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Traverse vertices of these graphs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42492" y="1322604"/>
            <a:ext cx="4839999" cy="4197344"/>
          </a:xfrm>
          <a:prstGeom prst="rect">
            <a:avLst/>
          </a:prstGeom>
        </p:spPr>
      </p:pic>
      <p:pic>
        <p:nvPicPr>
          <p:cNvPr id="5" name="Picture 4"/>
          <p:cNvPicPr>
            <a:picLocks noChangeAspect="1"/>
          </p:cNvPicPr>
          <p:nvPr/>
        </p:nvPicPr>
        <p:blipFill>
          <a:blip r:embed="rId3"/>
          <a:stretch>
            <a:fillRect/>
          </a:stretch>
        </p:blipFill>
        <p:spPr>
          <a:xfrm>
            <a:off x="5661920" y="1703494"/>
            <a:ext cx="5412451" cy="3435563"/>
          </a:xfrm>
          <a:prstGeom prst="rect">
            <a:avLst/>
          </a:prstGeom>
        </p:spPr>
      </p:pic>
    </p:spTree>
    <p:extLst>
      <p:ext uri="{BB962C8B-B14F-4D97-AF65-F5344CB8AC3E}">
        <p14:creationId xmlns:p14="http://schemas.microsoft.com/office/powerpoint/2010/main" val="2578657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Breadth First Search</a:t>
            </a:r>
            <a:endParaRPr lang="en-US" dirty="0"/>
          </a:p>
        </p:txBody>
      </p:sp>
      <p:sp>
        <p:nvSpPr>
          <p:cNvPr id="3" name="Content Placeholder 2"/>
          <p:cNvSpPr>
            <a:spLocks noGrp="1"/>
          </p:cNvSpPr>
          <p:nvPr>
            <p:ph idx="1"/>
          </p:nvPr>
        </p:nvSpPr>
        <p:spPr/>
        <p:txBody>
          <a:bodyPr/>
          <a:lstStyle/>
          <a:p>
            <a:r>
              <a:rPr lang="en-US" dirty="0"/>
              <a:t>BFS is a traversing algorithm where you should start traversing from a selected node (source or starting node) and traverse the graph level wise thus exploring the </a:t>
            </a:r>
            <a:r>
              <a:rPr lang="en-US" dirty="0" err="1"/>
              <a:t>neighbour</a:t>
            </a:r>
            <a:r>
              <a:rPr lang="en-US" dirty="0"/>
              <a:t> nodes (nodes which are directly connected to source node). You must then move towards the next-level </a:t>
            </a:r>
            <a:r>
              <a:rPr lang="en-US" dirty="0" err="1"/>
              <a:t>neighbour</a:t>
            </a:r>
            <a:r>
              <a:rPr lang="en-US" dirty="0"/>
              <a:t> nodes.</a:t>
            </a:r>
          </a:p>
          <a:p>
            <a:r>
              <a:rPr lang="en-US" dirty="0"/>
              <a:t>As the name BFS suggests, you are required to traverse the graph breadthwise as follows:</a:t>
            </a:r>
          </a:p>
          <a:p>
            <a:pPr marL="514350" indent="-514350">
              <a:buFont typeface="+mj-lt"/>
              <a:buAutoNum type="arabicPeriod"/>
            </a:pPr>
            <a:r>
              <a:rPr lang="en-US" dirty="0"/>
              <a:t>First move horizontally and visit all the nodes of the current layer</a:t>
            </a:r>
          </a:p>
          <a:p>
            <a:pPr marL="514350" indent="-514350">
              <a:buFont typeface="+mj-lt"/>
              <a:buAutoNum type="arabicPeriod"/>
            </a:pPr>
            <a:r>
              <a:rPr lang="en-US" dirty="0"/>
              <a:t>Move to the next layer</a:t>
            </a:r>
          </a:p>
          <a:p>
            <a:pPr marL="0" indent="0">
              <a:buNone/>
            </a:pPr>
            <a:endParaRPr lang="en-US" dirty="0"/>
          </a:p>
        </p:txBody>
      </p:sp>
    </p:spTree>
    <p:extLst>
      <p:ext uri="{BB962C8B-B14F-4D97-AF65-F5344CB8AC3E}">
        <p14:creationId xmlns:p14="http://schemas.microsoft.com/office/powerpoint/2010/main" val="2275578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Traversal of these graphs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42492" y="1322604"/>
            <a:ext cx="4839999" cy="4197344"/>
          </a:xfrm>
          <a:prstGeom prst="rect">
            <a:avLst/>
          </a:prstGeom>
        </p:spPr>
      </p:pic>
      <p:pic>
        <p:nvPicPr>
          <p:cNvPr id="5" name="Picture 4"/>
          <p:cNvPicPr>
            <a:picLocks noChangeAspect="1"/>
          </p:cNvPicPr>
          <p:nvPr/>
        </p:nvPicPr>
        <p:blipFill>
          <a:blip r:embed="rId3"/>
          <a:stretch>
            <a:fillRect/>
          </a:stretch>
        </p:blipFill>
        <p:spPr>
          <a:xfrm>
            <a:off x="5661920" y="1703494"/>
            <a:ext cx="5412451" cy="3435563"/>
          </a:xfrm>
          <a:prstGeom prst="rect">
            <a:avLst/>
          </a:prstGeom>
        </p:spPr>
      </p:pic>
      <p:sp>
        <p:nvSpPr>
          <p:cNvPr id="3" name="TextBox 2"/>
          <p:cNvSpPr txBox="1"/>
          <p:nvPr/>
        </p:nvSpPr>
        <p:spPr>
          <a:xfrm>
            <a:off x="1600200" y="6005946"/>
            <a:ext cx="3243196" cy="769441"/>
          </a:xfrm>
          <a:prstGeom prst="rect">
            <a:avLst/>
          </a:prstGeom>
          <a:noFill/>
        </p:spPr>
        <p:txBody>
          <a:bodyPr wrap="none" rtlCol="0">
            <a:spAutoFit/>
          </a:bodyPr>
          <a:lstStyle/>
          <a:p>
            <a:r>
              <a:rPr lang="en-US" sz="4400" dirty="0"/>
              <a:t>1, 6, 3, 2, 5, 4</a:t>
            </a:r>
          </a:p>
        </p:txBody>
      </p:sp>
      <p:sp>
        <p:nvSpPr>
          <p:cNvPr id="6" name="TextBox 5"/>
          <p:cNvSpPr txBox="1"/>
          <p:nvPr/>
        </p:nvSpPr>
        <p:spPr>
          <a:xfrm>
            <a:off x="7285156" y="5902037"/>
            <a:ext cx="3158429" cy="769441"/>
          </a:xfrm>
          <a:prstGeom prst="rect">
            <a:avLst/>
          </a:prstGeom>
          <a:noFill/>
        </p:spPr>
        <p:txBody>
          <a:bodyPr wrap="none" rtlCol="0">
            <a:spAutoFit/>
          </a:bodyPr>
          <a:lstStyle/>
          <a:p>
            <a:r>
              <a:rPr lang="en-US" sz="4400" dirty="0"/>
              <a:t>A,B, C, F, E, D</a:t>
            </a:r>
          </a:p>
        </p:txBody>
      </p:sp>
    </p:spTree>
    <p:extLst>
      <p:ext uri="{BB962C8B-B14F-4D97-AF65-F5344CB8AC3E}">
        <p14:creationId xmlns:p14="http://schemas.microsoft.com/office/powerpoint/2010/main" val="175912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fontScale="90000"/>
          </a:bodyPr>
          <a:lstStyle/>
          <a:p>
            <a:r>
              <a:rPr lang="en-US" altLang="en-US" sz="4000" dirty="0"/>
              <a:t>Definitions</a:t>
            </a:r>
            <a:br>
              <a:rPr lang="en-US" altLang="en-US" sz="4000" dirty="0"/>
            </a:br>
            <a:r>
              <a:rPr lang="en-US" altLang="en-US" sz="4000" dirty="0"/>
              <a:t>Graph is a set of Vertices and Edges </a:t>
            </a:r>
            <a:br>
              <a:rPr lang="en-US" altLang="en-US" sz="4000" dirty="0"/>
            </a:br>
            <a:r>
              <a:rPr lang="en-US" altLang="en-US" sz="4000" dirty="0"/>
              <a:t>G:=(V, E)</a:t>
            </a:r>
            <a:br>
              <a:rPr lang="en-US" altLang="en-US" sz="4000" dirty="0"/>
            </a:br>
            <a:endParaRPr lang="en-US" altLang="en-US" sz="4000" dirty="0"/>
          </a:p>
        </p:txBody>
      </p:sp>
      <p:sp>
        <p:nvSpPr>
          <p:cNvPr id="249859" name="Rectangle 3"/>
          <p:cNvSpPr>
            <a:spLocks noGrp="1" noChangeArrowheads="1"/>
          </p:cNvSpPr>
          <p:nvPr>
            <p:ph type="body" idx="1"/>
          </p:nvPr>
        </p:nvSpPr>
        <p:spPr/>
        <p:txBody>
          <a:bodyPr/>
          <a:lstStyle/>
          <a:p>
            <a:pPr>
              <a:lnSpc>
                <a:spcPct val="90000"/>
              </a:lnSpc>
            </a:pPr>
            <a:r>
              <a:rPr lang="en-US" altLang="en-US" dirty="0"/>
              <a:t>Vertex</a:t>
            </a:r>
          </a:p>
          <a:p>
            <a:pPr lvl="1">
              <a:lnSpc>
                <a:spcPct val="90000"/>
              </a:lnSpc>
            </a:pPr>
            <a:r>
              <a:rPr lang="en-US" altLang="en-US" dirty="0"/>
              <a:t>Basic Element</a:t>
            </a:r>
          </a:p>
          <a:p>
            <a:pPr lvl="1">
              <a:lnSpc>
                <a:spcPct val="90000"/>
              </a:lnSpc>
            </a:pPr>
            <a:r>
              <a:rPr lang="en-US" altLang="en-US" dirty="0"/>
              <a:t>Drawn as a </a:t>
            </a:r>
            <a:r>
              <a:rPr lang="en-US" altLang="en-US" i="1" dirty="0"/>
              <a:t>node</a:t>
            </a:r>
            <a:r>
              <a:rPr lang="en-US" altLang="en-US" dirty="0"/>
              <a:t> or a </a:t>
            </a:r>
            <a:r>
              <a:rPr lang="en-US" altLang="en-US" i="1" dirty="0"/>
              <a:t>dot</a:t>
            </a:r>
            <a:r>
              <a:rPr lang="en-US" altLang="en-US" dirty="0"/>
              <a:t>.</a:t>
            </a:r>
          </a:p>
          <a:p>
            <a:pPr lvl="1">
              <a:lnSpc>
                <a:spcPct val="90000"/>
              </a:lnSpc>
            </a:pPr>
            <a:r>
              <a:rPr lang="en-US" altLang="en-US" dirty="0"/>
              <a:t>V</a:t>
            </a:r>
            <a:r>
              <a:rPr lang="en-US" altLang="en-US" b="1" dirty="0"/>
              <a:t>ertex set</a:t>
            </a:r>
            <a:r>
              <a:rPr lang="en-US" altLang="en-US" dirty="0"/>
              <a:t> of </a:t>
            </a:r>
            <a:r>
              <a:rPr lang="en-US" altLang="en-US" i="1" dirty="0"/>
              <a:t>G</a:t>
            </a:r>
            <a:r>
              <a:rPr lang="en-US" altLang="en-US" dirty="0"/>
              <a:t> is usually denoted by </a:t>
            </a:r>
            <a:r>
              <a:rPr lang="en-US" altLang="en-US" i="1" dirty="0"/>
              <a:t>V</a:t>
            </a:r>
            <a:r>
              <a:rPr lang="en-US" altLang="en-US" dirty="0"/>
              <a:t>(</a:t>
            </a:r>
            <a:r>
              <a:rPr lang="en-US" altLang="en-US" i="1" dirty="0"/>
              <a:t>G</a:t>
            </a:r>
            <a:r>
              <a:rPr lang="en-US" altLang="en-US" dirty="0"/>
              <a:t>), or </a:t>
            </a:r>
            <a:r>
              <a:rPr lang="en-US" altLang="en-US" i="1" dirty="0"/>
              <a:t>V</a:t>
            </a:r>
          </a:p>
          <a:p>
            <a:pPr>
              <a:lnSpc>
                <a:spcPct val="90000"/>
              </a:lnSpc>
            </a:pPr>
            <a:r>
              <a:rPr lang="en-US" altLang="en-US" dirty="0"/>
              <a:t>Edge</a:t>
            </a:r>
          </a:p>
          <a:p>
            <a:pPr lvl="1">
              <a:lnSpc>
                <a:spcPct val="90000"/>
              </a:lnSpc>
            </a:pPr>
            <a:r>
              <a:rPr lang="en-US" altLang="en-US" dirty="0"/>
              <a:t>A set of two elements</a:t>
            </a:r>
          </a:p>
          <a:p>
            <a:pPr lvl="1">
              <a:lnSpc>
                <a:spcPct val="90000"/>
              </a:lnSpc>
            </a:pPr>
            <a:r>
              <a:rPr lang="en-US" altLang="en-US" dirty="0"/>
              <a:t>Drawn as a line connecting two vertices, called end vertices, or endpoints. </a:t>
            </a:r>
          </a:p>
          <a:p>
            <a:pPr lvl="1">
              <a:lnSpc>
                <a:spcPct val="90000"/>
              </a:lnSpc>
            </a:pPr>
            <a:r>
              <a:rPr lang="en-US" altLang="en-US" dirty="0"/>
              <a:t>The edge set of G is usually denoted by E(G), or E.</a:t>
            </a:r>
          </a:p>
        </p:txBody>
      </p:sp>
    </p:spTree>
    <p:extLst>
      <p:ext uri="{BB962C8B-B14F-4D97-AF65-F5344CB8AC3E}">
        <p14:creationId xmlns:p14="http://schemas.microsoft.com/office/powerpoint/2010/main" val="2301598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2" y="0"/>
            <a:ext cx="10515600" cy="1325563"/>
          </a:xfrm>
        </p:spPr>
        <p:txBody>
          <a:bodyPr/>
          <a:lstStyle/>
          <a:p>
            <a:r>
              <a:rPr lang="en-US" dirty="0"/>
              <a:t>BFS -ALGO</a:t>
            </a:r>
          </a:p>
        </p:txBody>
      </p:sp>
      <p:sp>
        <p:nvSpPr>
          <p:cNvPr id="3" name="Content Placeholder 2"/>
          <p:cNvSpPr>
            <a:spLocks noGrp="1"/>
          </p:cNvSpPr>
          <p:nvPr>
            <p:ph idx="1"/>
          </p:nvPr>
        </p:nvSpPr>
        <p:spPr>
          <a:xfrm>
            <a:off x="526472" y="993053"/>
            <a:ext cx="10515600" cy="5116801"/>
          </a:xfrm>
        </p:spPr>
        <p:txBody>
          <a:bodyPr>
            <a:normAutofit fontScale="85000" lnSpcReduction="10000"/>
          </a:bodyPr>
          <a:lstStyle/>
          <a:p>
            <a:pPr marL="0" indent="0">
              <a:buNone/>
            </a:pPr>
            <a:r>
              <a:rPr lang="en-US" dirty="0"/>
              <a:t>BFS (G, s)                   //Where G is the graph and s is the source node</a:t>
            </a:r>
          </a:p>
          <a:p>
            <a:pPr marL="0" indent="0">
              <a:buNone/>
            </a:pPr>
            <a:r>
              <a:rPr lang="en-US" dirty="0"/>
              <a:t>      let Q be queue.</a:t>
            </a:r>
          </a:p>
          <a:p>
            <a:pPr marL="0" indent="0">
              <a:buNone/>
            </a:pPr>
            <a:r>
              <a:rPr lang="en-US" dirty="0"/>
              <a:t>      </a:t>
            </a:r>
            <a:r>
              <a:rPr lang="en-US" dirty="0" err="1"/>
              <a:t>Q.enqueue</a:t>
            </a:r>
            <a:r>
              <a:rPr lang="en-US" dirty="0"/>
              <a:t>( s ) //Inserting s in queue until all its </a:t>
            </a:r>
            <a:r>
              <a:rPr lang="en-US" dirty="0" err="1"/>
              <a:t>neighbour</a:t>
            </a:r>
            <a:r>
              <a:rPr lang="en-US" dirty="0"/>
              <a:t> vertices are marked.</a:t>
            </a:r>
          </a:p>
          <a:p>
            <a:pPr marL="0" indent="0">
              <a:buNone/>
            </a:pPr>
            <a:r>
              <a:rPr lang="en-US" dirty="0"/>
              <a:t>      mark s  as visited.</a:t>
            </a:r>
          </a:p>
          <a:p>
            <a:pPr marL="0" indent="0">
              <a:buNone/>
            </a:pPr>
            <a:r>
              <a:rPr lang="en-US" dirty="0"/>
              <a:t>      while ( Q is not empty)</a:t>
            </a:r>
          </a:p>
          <a:p>
            <a:pPr marL="0" indent="0">
              <a:buNone/>
            </a:pPr>
            <a:r>
              <a:rPr lang="en-US" dirty="0"/>
              <a:t>           //Removing that vertex from queue, whose </a:t>
            </a:r>
            <a:r>
              <a:rPr lang="en-US" dirty="0" err="1"/>
              <a:t>neighbour</a:t>
            </a:r>
            <a:r>
              <a:rPr lang="en-US" dirty="0"/>
              <a:t> will be visited now</a:t>
            </a:r>
          </a:p>
          <a:p>
            <a:pPr marL="0" indent="0">
              <a:buNone/>
            </a:pPr>
            <a:r>
              <a:rPr lang="en-US" dirty="0"/>
              <a:t>           v  =  </a:t>
            </a:r>
            <a:r>
              <a:rPr lang="en-US" dirty="0" err="1"/>
              <a:t>Q.dequeue</a:t>
            </a:r>
            <a:r>
              <a:rPr lang="en-US" dirty="0"/>
              <a:t>( )</a:t>
            </a:r>
          </a:p>
          <a:p>
            <a:pPr marL="0" indent="0">
              <a:buNone/>
            </a:pPr>
            <a:r>
              <a:rPr lang="en-US" dirty="0"/>
              <a:t>          //processing all the </a:t>
            </a:r>
            <a:r>
              <a:rPr lang="en-US" dirty="0" err="1"/>
              <a:t>neighbours</a:t>
            </a:r>
            <a:r>
              <a:rPr lang="en-US" dirty="0"/>
              <a:t> of v  </a:t>
            </a:r>
          </a:p>
          <a:p>
            <a:pPr marL="0" indent="0">
              <a:buNone/>
            </a:pPr>
            <a:r>
              <a:rPr lang="en-US" dirty="0"/>
              <a:t>          for all </a:t>
            </a:r>
            <a:r>
              <a:rPr lang="en-US" dirty="0" err="1"/>
              <a:t>neighbours</a:t>
            </a:r>
            <a:r>
              <a:rPr lang="en-US" dirty="0"/>
              <a:t> w of v in Graph G</a:t>
            </a:r>
          </a:p>
          <a:p>
            <a:pPr marL="0" indent="0">
              <a:buNone/>
            </a:pPr>
            <a:r>
              <a:rPr lang="en-US" dirty="0"/>
              <a:t>               if w is not visited </a:t>
            </a:r>
          </a:p>
          <a:p>
            <a:pPr marL="0" indent="0">
              <a:buNone/>
            </a:pPr>
            <a:r>
              <a:rPr lang="en-US" dirty="0"/>
              <a:t>                        </a:t>
            </a:r>
            <a:r>
              <a:rPr lang="en-US" dirty="0" err="1"/>
              <a:t>Q.enqueue</a:t>
            </a:r>
            <a:r>
              <a:rPr lang="en-US" dirty="0"/>
              <a:t>( w )             //Stores w in Q to further visit its </a:t>
            </a:r>
            <a:r>
              <a:rPr lang="en-US" dirty="0" err="1"/>
              <a:t>neighbour</a:t>
            </a:r>
            <a:endParaRPr lang="en-US" dirty="0"/>
          </a:p>
          <a:p>
            <a:pPr marL="0" indent="0">
              <a:buNone/>
            </a:pPr>
            <a:r>
              <a:rPr lang="en-US" dirty="0"/>
              <a:t>                        mark w as visited.</a:t>
            </a:r>
          </a:p>
        </p:txBody>
      </p:sp>
    </p:spTree>
    <p:extLst>
      <p:ext uri="{BB962C8B-B14F-4D97-AF65-F5344CB8AC3E}">
        <p14:creationId xmlns:p14="http://schemas.microsoft.com/office/powerpoint/2010/main" val="292571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Depth First Search</a:t>
            </a:r>
            <a:br>
              <a:rPr lang="en-US" b="1" dirty="0"/>
            </a:br>
            <a:endParaRPr lang="en-US" dirty="0"/>
          </a:p>
        </p:txBody>
      </p:sp>
      <p:sp>
        <p:nvSpPr>
          <p:cNvPr id="3" name="Content Placeholder 2"/>
          <p:cNvSpPr>
            <a:spLocks noGrp="1"/>
          </p:cNvSpPr>
          <p:nvPr>
            <p:ph idx="1"/>
          </p:nvPr>
        </p:nvSpPr>
        <p:spPr>
          <a:xfrm>
            <a:off x="671945" y="1264516"/>
            <a:ext cx="10515600" cy="4351338"/>
          </a:xfrm>
        </p:spPr>
        <p:txBody>
          <a:bodyPr>
            <a:normAutofit/>
          </a:bodyPr>
          <a:lstStyle/>
          <a:p>
            <a:r>
              <a:rPr lang="en-US" sz="3200" dirty="0"/>
              <a:t>The DFS algorithm is a recursive algorithm that uses the idea of backtracking. It involves exhaustive searches of all the nodes by going ahead, if possible, else by backtracking.</a:t>
            </a:r>
          </a:p>
          <a:p>
            <a:r>
              <a:rPr lang="en-US" sz="3200" dirty="0"/>
              <a:t>Here, the word backtrack means that when you are moving forward and there are no more nodes along the current path, you move backwards on the same path to find nodes to traverse. All the nodes will be visited on the current path till all the unvisited nodes have been traversed after which the next path will be selected.</a:t>
            </a:r>
          </a:p>
          <a:p>
            <a:endParaRPr lang="en-US" sz="3200" dirty="0"/>
          </a:p>
        </p:txBody>
      </p:sp>
    </p:spTree>
    <p:extLst>
      <p:ext uri="{BB962C8B-B14F-4D97-AF65-F5344CB8AC3E}">
        <p14:creationId xmlns:p14="http://schemas.microsoft.com/office/powerpoint/2010/main" val="419656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This recursive nature of DFS can be implemented using stacks. The basic idea is as follows:</a:t>
            </a:r>
            <a:br>
              <a:rPr lang="en-US" dirty="0"/>
            </a:br>
            <a:r>
              <a:rPr lang="en-US" dirty="0"/>
              <a:t>Pick a starting node and push all its adjacent nodes into a stack.</a:t>
            </a:r>
            <a:br>
              <a:rPr lang="en-US" dirty="0"/>
            </a:br>
            <a:r>
              <a:rPr lang="en-US" dirty="0"/>
              <a:t>Pop a node from stack to select the next node to visit and push all its adjacent nodes into a stack.</a:t>
            </a:r>
            <a:br>
              <a:rPr lang="en-US" dirty="0"/>
            </a:br>
            <a:r>
              <a:rPr lang="en-US" dirty="0"/>
              <a:t>Repeat this process until the stack is empty. However, ensure that the nodes that are visited are marked. This will prevent you from visiting the same node more than once. If you do not mark the nodes that are visited and you visit the same node more than once, you may end up in an infinite loop.</a:t>
            </a:r>
          </a:p>
        </p:txBody>
      </p:sp>
    </p:spTree>
    <p:extLst>
      <p:ext uri="{BB962C8B-B14F-4D97-AF65-F5344CB8AC3E}">
        <p14:creationId xmlns:p14="http://schemas.microsoft.com/office/powerpoint/2010/main" val="4059017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a:t>
            </a:r>
          </a:p>
        </p:txBody>
      </p:sp>
      <p:sp>
        <p:nvSpPr>
          <p:cNvPr id="3" name="Content Placeholder 2"/>
          <p:cNvSpPr>
            <a:spLocks noGrp="1"/>
          </p:cNvSpPr>
          <p:nvPr>
            <p:ph idx="1"/>
          </p:nvPr>
        </p:nvSpPr>
        <p:spPr/>
        <p:txBody>
          <a:bodyPr/>
          <a:lstStyle/>
          <a:p>
            <a:pPr marL="0" indent="0">
              <a:buNone/>
            </a:pPr>
            <a:endParaRPr lang="en-US" dirty="0"/>
          </a:p>
          <a:p>
            <a:r>
              <a:rPr lang="en-US" b="1" dirty="0"/>
              <a:t>Rule 1</a:t>
            </a:r>
            <a:r>
              <a:rPr lang="en-US" dirty="0"/>
              <a:t> − Visit the adjacent unvisited vertex. Mark it as visited. Display it. Push it in a stack.</a:t>
            </a:r>
          </a:p>
          <a:p>
            <a:r>
              <a:rPr lang="en-US" b="1" dirty="0"/>
              <a:t>Rule 2</a:t>
            </a:r>
            <a:r>
              <a:rPr lang="en-US" dirty="0"/>
              <a:t> − If no adjacent vertex is found, pop up a vertex from the stack. (It will pop up all the vertices from the stack, which do not have adjacent vertices.)</a:t>
            </a:r>
          </a:p>
          <a:p>
            <a:r>
              <a:rPr lang="en-US" b="1" dirty="0"/>
              <a:t>Rule 3</a:t>
            </a:r>
            <a:r>
              <a:rPr lang="en-US" dirty="0"/>
              <a:t> − Repeat Rule 1 and Rule 2 until the stack is empty.</a:t>
            </a:r>
          </a:p>
          <a:p>
            <a:pPr marL="0" indent="0">
              <a:buNone/>
            </a:pPr>
            <a:endParaRPr lang="en-US" dirty="0"/>
          </a:p>
        </p:txBody>
      </p:sp>
    </p:spTree>
    <p:extLst>
      <p:ext uri="{BB962C8B-B14F-4D97-AF65-F5344CB8AC3E}">
        <p14:creationId xmlns:p14="http://schemas.microsoft.com/office/powerpoint/2010/main" val="2892401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62087" y="157306"/>
            <a:ext cx="5582949" cy="6491801"/>
          </a:xfrm>
          <a:prstGeom prst="rect">
            <a:avLst/>
          </a:prstGeom>
        </p:spPr>
      </p:pic>
      <mc:AlternateContent xmlns:mc="http://schemas.openxmlformats.org/markup-compatibility/2006" xmlns:p14="http://schemas.microsoft.com/office/powerpoint/2010/main">
        <mc:Choice Requires="p14">
          <p:contentPart p14:bwMode="auto" r:id="rId3">
            <p14:nvContentPartPr>
              <p14:cNvPr id="133" name="Ink 132">
                <a:extLst>
                  <a:ext uri="{FF2B5EF4-FFF2-40B4-BE49-F238E27FC236}">
                    <a16:creationId xmlns:a16="http://schemas.microsoft.com/office/drawing/2014/main" id="{AF0B141A-F17C-435F-AA23-770984329832}"/>
                  </a:ext>
                </a:extLst>
              </p14:cNvPr>
              <p14:cNvContentPartPr/>
              <p14:nvPr/>
            </p14:nvContentPartPr>
            <p14:xfrm>
              <a:off x="9451680" y="3170920"/>
              <a:ext cx="360" cy="34960"/>
            </p14:xfrm>
          </p:contentPart>
        </mc:Choice>
        <mc:Fallback xmlns="">
          <p:pic>
            <p:nvPicPr>
              <p:cNvPr id="133" name="Ink 132">
                <a:extLst>
                  <a:ext uri="{FF2B5EF4-FFF2-40B4-BE49-F238E27FC236}">
                    <a16:creationId xmlns:a16="http://schemas.microsoft.com/office/drawing/2014/main" id="{AF0B141A-F17C-435F-AA23-770984329832}"/>
                  </a:ext>
                </a:extLst>
              </p:cNvPr>
              <p:cNvPicPr/>
              <p:nvPr/>
            </p:nvPicPr>
            <p:blipFill>
              <a:blip r:embed="rId4"/>
              <a:stretch>
                <a:fillRect/>
              </a:stretch>
            </p:blipFill>
            <p:spPr>
              <a:xfrm>
                <a:off x="9442680" y="3161910"/>
                <a:ext cx="18000" cy="526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2" name="Ink 131">
                <a:extLst>
                  <a:ext uri="{FF2B5EF4-FFF2-40B4-BE49-F238E27FC236}">
                    <a16:creationId xmlns:a16="http://schemas.microsoft.com/office/drawing/2014/main" id="{5D38F85A-64B0-4ABB-AF3D-8F5D3FE8C2BB}"/>
                  </a:ext>
                </a:extLst>
              </p14:cNvPr>
              <p14:cNvContentPartPr/>
              <p14:nvPr/>
            </p14:nvContentPartPr>
            <p14:xfrm>
              <a:off x="4416720" y="1685240"/>
              <a:ext cx="51840" cy="27360"/>
            </p14:xfrm>
          </p:contentPart>
        </mc:Choice>
        <mc:Fallback xmlns="">
          <p:pic>
            <p:nvPicPr>
              <p:cNvPr id="132" name="Ink 131">
                <a:extLst>
                  <a:ext uri="{FF2B5EF4-FFF2-40B4-BE49-F238E27FC236}">
                    <a16:creationId xmlns:a16="http://schemas.microsoft.com/office/drawing/2014/main" id="{5D38F85A-64B0-4ABB-AF3D-8F5D3FE8C2BB}"/>
                  </a:ext>
                </a:extLst>
              </p:cNvPr>
              <p:cNvPicPr/>
              <p:nvPr/>
            </p:nvPicPr>
            <p:blipFill>
              <a:blip r:embed="rId6"/>
              <a:stretch>
                <a:fillRect/>
              </a:stretch>
            </p:blipFill>
            <p:spPr>
              <a:xfrm>
                <a:off x="4407720" y="1676240"/>
                <a:ext cx="694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1" name="Ink 130">
                <a:extLst>
                  <a:ext uri="{FF2B5EF4-FFF2-40B4-BE49-F238E27FC236}">
                    <a16:creationId xmlns:a16="http://schemas.microsoft.com/office/drawing/2014/main" id="{86FD4875-EC5F-4380-BB9E-8A43C15B6990}"/>
                  </a:ext>
                </a:extLst>
              </p14:cNvPr>
              <p14:cNvContentPartPr/>
              <p14:nvPr/>
            </p14:nvContentPartPr>
            <p14:xfrm>
              <a:off x="3855120" y="787040"/>
              <a:ext cx="909000" cy="519120"/>
            </p14:xfrm>
          </p:contentPart>
        </mc:Choice>
        <mc:Fallback xmlns="">
          <p:pic>
            <p:nvPicPr>
              <p:cNvPr id="131" name="Ink 130">
                <a:extLst>
                  <a:ext uri="{FF2B5EF4-FFF2-40B4-BE49-F238E27FC236}">
                    <a16:creationId xmlns:a16="http://schemas.microsoft.com/office/drawing/2014/main" id="{86FD4875-EC5F-4380-BB9E-8A43C15B6990}"/>
                  </a:ext>
                </a:extLst>
              </p:cNvPr>
              <p:cNvPicPr/>
              <p:nvPr/>
            </p:nvPicPr>
            <p:blipFill>
              <a:blip r:embed="rId8"/>
              <a:stretch>
                <a:fillRect/>
              </a:stretch>
            </p:blipFill>
            <p:spPr>
              <a:xfrm>
                <a:off x="3846480" y="778040"/>
                <a:ext cx="92664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0" name="Ink 129">
                <a:extLst>
                  <a:ext uri="{FF2B5EF4-FFF2-40B4-BE49-F238E27FC236}">
                    <a16:creationId xmlns:a16="http://schemas.microsoft.com/office/drawing/2014/main" id="{7D2E5550-B74E-4CD8-B311-157006B44271}"/>
                  </a:ext>
                </a:extLst>
              </p14:cNvPr>
              <p14:cNvContentPartPr/>
              <p14:nvPr/>
            </p14:nvContentPartPr>
            <p14:xfrm>
              <a:off x="1870080" y="3642160"/>
              <a:ext cx="23040" cy="41440"/>
            </p14:xfrm>
          </p:contentPart>
        </mc:Choice>
        <mc:Fallback xmlns="">
          <p:pic>
            <p:nvPicPr>
              <p:cNvPr id="130" name="Ink 129">
                <a:extLst>
                  <a:ext uri="{FF2B5EF4-FFF2-40B4-BE49-F238E27FC236}">
                    <a16:creationId xmlns:a16="http://schemas.microsoft.com/office/drawing/2014/main" id="{7D2E5550-B74E-4CD8-B311-157006B44271}"/>
                  </a:ext>
                </a:extLst>
              </p:cNvPr>
              <p:cNvPicPr/>
              <p:nvPr/>
            </p:nvPicPr>
            <p:blipFill>
              <a:blip r:embed="rId10"/>
              <a:stretch>
                <a:fillRect/>
              </a:stretch>
            </p:blipFill>
            <p:spPr>
              <a:xfrm>
                <a:off x="1861080" y="3633151"/>
                <a:ext cx="40680" cy="590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9" name="Ink 128">
                <a:extLst>
                  <a:ext uri="{FF2B5EF4-FFF2-40B4-BE49-F238E27FC236}">
                    <a16:creationId xmlns:a16="http://schemas.microsoft.com/office/drawing/2014/main" id="{F3A48504-AF53-46CB-A774-A60D4736F53E}"/>
                  </a:ext>
                </a:extLst>
              </p14:cNvPr>
              <p14:cNvContentPartPr/>
              <p14:nvPr/>
            </p14:nvContentPartPr>
            <p14:xfrm>
              <a:off x="7100880" y="600200"/>
              <a:ext cx="87480" cy="4680"/>
            </p14:xfrm>
          </p:contentPart>
        </mc:Choice>
        <mc:Fallback xmlns="">
          <p:pic>
            <p:nvPicPr>
              <p:cNvPr id="129" name="Ink 128">
                <a:extLst>
                  <a:ext uri="{FF2B5EF4-FFF2-40B4-BE49-F238E27FC236}">
                    <a16:creationId xmlns:a16="http://schemas.microsoft.com/office/drawing/2014/main" id="{F3A48504-AF53-46CB-A774-A60D4736F53E}"/>
                  </a:ext>
                </a:extLst>
              </p:cNvPr>
              <p:cNvPicPr/>
              <p:nvPr/>
            </p:nvPicPr>
            <p:blipFill>
              <a:blip r:embed="rId12"/>
              <a:stretch>
                <a:fillRect/>
              </a:stretch>
            </p:blipFill>
            <p:spPr>
              <a:xfrm>
                <a:off x="7092240" y="591200"/>
                <a:ext cx="105120" cy="22320"/>
              </a:xfrm>
              <a:prstGeom prst="rect">
                <a:avLst/>
              </a:prstGeom>
            </p:spPr>
          </p:pic>
        </mc:Fallback>
      </mc:AlternateContent>
    </p:spTree>
    <p:extLst>
      <p:ext uri="{BB962C8B-B14F-4D97-AF65-F5344CB8AC3E}">
        <p14:creationId xmlns:p14="http://schemas.microsoft.com/office/powerpoint/2010/main" val="389233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436" y="0"/>
            <a:ext cx="10515600" cy="4351338"/>
          </a:xfrm>
        </p:spPr>
        <p:txBody>
          <a:bodyPr>
            <a:noAutofit/>
          </a:bodyPr>
          <a:lstStyle/>
          <a:p>
            <a:pPr marL="0" indent="0">
              <a:buNone/>
            </a:pPr>
            <a:r>
              <a:rPr lang="en-US" sz="2400" dirty="0"/>
              <a:t>DFS-iterative (G, s):                                   //Where G is graph and s is source vertex</a:t>
            </a:r>
          </a:p>
          <a:p>
            <a:pPr marL="0" indent="0">
              <a:buNone/>
            </a:pPr>
            <a:r>
              <a:rPr lang="en-US" sz="2400" dirty="0"/>
              <a:t>      let S be stack</a:t>
            </a:r>
          </a:p>
          <a:p>
            <a:pPr marL="0" indent="0">
              <a:buNone/>
            </a:pPr>
            <a:r>
              <a:rPr lang="en-US" sz="2400" dirty="0"/>
              <a:t>      </a:t>
            </a:r>
            <a:r>
              <a:rPr lang="en-US" sz="2400" dirty="0" err="1"/>
              <a:t>S.push</a:t>
            </a:r>
            <a:r>
              <a:rPr lang="en-US" sz="2400" dirty="0"/>
              <a:t>( s )            //Inserting s in stack </a:t>
            </a:r>
          </a:p>
          <a:p>
            <a:pPr marL="0" indent="0">
              <a:buNone/>
            </a:pPr>
            <a:r>
              <a:rPr lang="en-US" sz="2400" dirty="0"/>
              <a:t>      mark s as visited.</a:t>
            </a:r>
          </a:p>
          <a:p>
            <a:pPr marL="0" indent="0">
              <a:buNone/>
            </a:pPr>
            <a:r>
              <a:rPr lang="en-US" sz="2400" dirty="0"/>
              <a:t>      while ( S is not empty):</a:t>
            </a:r>
          </a:p>
          <a:p>
            <a:pPr marL="0" indent="0">
              <a:buNone/>
            </a:pPr>
            <a:r>
              <a:rPr lang="en-US" sz="2400" dirty="0"/>
              <a:t>          //Pop a vertex from stack to visit next</a:t>
            </a:r>
          </a:p>
          <a:p>
            <a:pPr marL="0" indent="0">
              <a:buNone/>
            </a:pPr>
            <a:r>
              <a:rPr lang="en-US" sz="2400" dirty="0"/>
              <a:t>          v  =  pop(S )</a:t>
            </a:r>
          </a:p>
          <a:p>
            <a:pPr marL="0" indent="0">
              <a:buNone/>
            </a:pPr>
            <a:r>
              <a:rPr lang="en-US" sz="2400" dirty="0"/>
              <a:t>         //Push all the </a:t>
            </a:r>
            <a:r>
              <a:rPr lang="en-US" sz="2400" dirty="0" err="1"/>
              <a:t>neighbours</a:t>
            </a:r>
            <a:r>
              <a:rPr lang="en-US" sz="2400" dirty="0"/>
              <a:t> of v in stack that are not visited   </a:t>
            </a:r>
          </a:p>
          <a:p>
            <a:pPr marL="0" indent="0">
              <a:buNone/>
            </a:pPr>
            <a:r>
              <a:rPr lang="en-US" sz="2400" dirty="0"/>
              <a:t>        for all </a:t>
            </a:r>
            <a:r>
              <a:rPr lang="en-US" sz="2400" dirty="0" err="1"/>
              <a:t>neighbours</a:t>
            </a:r>
            <a:r>
              <a:rPr lang="en-US" sz="2400" dirty="0"/>
              <a:t> w of v in Graph G:</a:t>
            </a:r>
          </a:p>
          <a:p>
            <a:pPr marL="0" indent="0">
              <a:buNone/>
            </a:pPr>
            <a:r>
              <a:rPr lang="en-US" sz="2400" dirty="0"/>
              <a:t>            if w is not visited :</a:t>
            </a:r>
          </a:p>
          <a:p>
            <a:pPr marL="0" indent="0">
              <a:buNone/>
            </a:pPr>
            <a:r>
              <a:rPr lang="en-US" sz="2400" dirty="0"/>
              <a:t>                     </a:t>
            </a:r>
            <a:r>
              <a:rPr lang="en-US" sz="2400" dirty="0" err="1"/>
              <a:t>S.push</a:t>
            </a:r>
            <a:r>
              <a:rPr lang="en-US" sz="2400" dirty="0"/>
              <a:t>( w )         </a:t>
            </a:r>
          </a:p>
          <a:p>
            <a:pPr marL="0" indent="0">
              <a:buNone/>
            </a:pPr>
            <a:r>
              <a:rPr lang="en-US" sz="2400" dirty="0"/>
              <a:t>                    mark w as visited</a:t>
            </a:r>
          </a:p>
        </p:txBody>
      </p:sp>
    </p:spTree>
    <p:extLst>
      <p:ext uri="{BB962C8B-B14F-4D97-AF65-F5344CB8AC3E}">
        <p14:creationId xmlns:p14="http://schemas.microsoft.com/office/powerpoint/2010/main" val="134449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en-US" sz="3600"/>
              <a:t>Example</a:t>
            </a:r>
          </a:p>
        </p:txBody>
      </p:sp>
      <p:pic>
        <p:nvPicPr>
          <p:cNvPr id="234502" name="Picture 6" descr="6n-graf"/>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48001" y="685801"/>
            <a:ext cx="60991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4500" name="Rectangle 4"/>
          <p:cNvSpPr>
            <a:spLocks noGrp="1" noChangeArrowheads="1"/>
          </p:cNvSpPr>
          <p:nvPr>
            <p:ph type="body" sz="half" idx="2"/>
          </p:nvPr>
        </p:nvSpPr>
        <p:spPr>
          <a:xfrm>
            <a:off x="1981200" y="5029201"/>
            <a:ext cx="8229600" cy="1101725"/>
          </a:xfrm>
        </p:spPr>
        <p:txBody>
          <a:bodyPr/>
          <a:lstStyle/>
          <a:p>
            <a:r>
              <a:rPr lang="en-US" altLang="en-US"/>
              <a:t>V:={1,2,3,4,5,6} </a:t>
            </a:r>
          </a:p>
          <a:p>
            <a:r>
              <a:rPr lang="en-US" altLang="en-US"/>
              <a:t>E:={{1,2},{1,5},{2,3},{2,5},{3,4},{4,5},{4,6}} </a:t>
            </a:r>
          </a:p>
          <a:p>
            <a:endParaRPr lang="en-US" altLang="en-US"/>
          </a:p>
        </p:txBody>
      </p:sp>
    </p:spTree>
    <p:extLst>
      <p:ext uri="{BB962C8B-B14F-4D97-AF65-F5344CB8AC3E}">
        <p14:creationId xmlns:p14="http://schemas.microsoft.com/office/powerpoint/2010/main" val="1676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en-US"/>
              <a:t>Simple Graphs </a:t>
            </a:r>
          </a:p>
        </p:txBody>
      </p:sp>
      <p:sp>
        <p:nvSpPr>
          <p:cNvPr id="375811" name="Rectangle 3"/>
          <p:cNvSpPr>
            <a:spLocks noGrp="1" noChangeArrowheads="1"/>
          </p:cNvSpPr>
          <p:nvPr>
            <p:ph type="body" idx="1"/>
          </p:nvPr>
        </p:nvSpPr>
        <p:spPr>
          <a:xfrm>
            <a:off x="2209800" y="1524000"/>
            <a:ext cx="7772400" cy="4572000"/>
          </a:xfrm>
        </p:spPr>
        <p:txBody>
          <a:bodyPr/>
          <a:lstStyle/>
          <a:p>
            <a:pPr>
              <a:buFont typeface="Wingdings" panose="05000000000000000000" pitchFamily="2" charset="2"/>
              <a:buNone/>
            </a:pPr>
            <a:r>
              <a:rPr lang="en-US" altLang="en-US" i="1"/>
              <a:t>Simple graphs</a:t>
            </a:r>
            <a:r>
              <a:rPr lang="en-US" altLang="en-US"/>
              <a:t> are graphs without multiple edges or self-loops.</a:t>
            </a:r>
            <a:br>
              <a:rPr lang="en-US" altLang="en-US"/>
            </a:br>
            <a:endParaRPr lang="en-US" altLang="en-US"/>
          </a:p>
        </p:txBody>
      </p:sp>
    </p:spTree>
    <p:extLst>
      <p:ext uri="{BB962C8B-B14F-4D97-AF65-F5344CB8AC3E}">
        <p14:creationId xmlns:p14="http://schemas.microsoft.com/office/powerpoint/2010/main" val="18825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981200" y="381000"/>
            <a:ext cx="8382000" cy="1219200"/>
          </a:xfrm>
        </p:spPr>
        <p:txBody>
          <a:bodyPr/>
          <a:lstStyle/>
          <a:p>
            <a:pPr algn="l"/>
            <a:r>
              <a:rPr lang="en-US" altLang="en-US" sz="4000"/>
              <a:t>Path</a:t>
            </a:r>
          </a:p>
        </p:txBody>
      </p:sp>
      <p:grpSp>
        <p:nvGrpSpPr>
          <p:cNvPr id="373763" name="Group 3"/>
          <p:cNvGrpSpPr>
            <a:grpSpLocks/>
          </p:cNvGrpSpPr>
          <p:nvPr/>
        </p:nvGrpSpPr>
        <p:grpSpPr bwMode="auto">
          <a:xfrm>
            <a:off x="2286000" y="3429000"/>
            <a:ext cx="2743200" cy="2046288"/>
            <a:chOff x="384" y="2016"/>
            <a:chExt cx="1728" cy="1289"/>
          </a:xfrm>
        </p:grpSpPr>
        <p:sp>
          <p:nvSpPr>
            <p:cNvPr id="373764" name="Oval 4"/>
            <p:cNvSpPr>
              <a:spLocks noChangeArrowheads="1"/>
            </p:cNvSpPr>
            <p:nvPr/>
          </p:nvSpPr>
          <p:spPr bwMode="auto">
            <a:xfrm>
              <a:off x="384"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5" name="Oval 5"/>
            <p:cNvSpPr>
              <a:spLocks noChangeArrowheads="1"/>
            </p:cNvSpPr>
            <p:nvPr/>
          </p:nvSpPr>
          <p:spPr bwMode="auto">
            <a:xfrm>
              <a:off x="384"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6" name="Oval 6"/>
            <p:cNvSpPr>
              <a:spLocks noChangeArrowheads="1"/>
            </p:cNvSpPr>
            <p:nvPr/>
          </p:nvSpPr>
          <p:spPr bwMode="auto">
            <a:xfrm>
              <a:off x="1200"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Arial Black" panose="020B0A04020102020204" pitchFamily="34" charset="0"/>
              </a:endParaRPr>
            </a:p>
          </p:txBody>
        </p:sp>
        <p:sp>
          <p:nvSpPr>
            <p:cNvPr id="373767" name="Oval 7"/>
            <p:cNvSpPr>
              <a:spLocks noChangeArrowheads="1"/>
            </p:cNvSpPr>
            <p:nvPr/>
          </p:nvSpPr>
          <p:spPr bwMode="auto">
            <a:xfrm>
              <a:off x="1200"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8" name="Oval 8"/>
            <p:cNvSpPr>
              <a:spLocks noChangeArrowheads="1"/>
            </p:cNvSpPr>
            <p:nvPr/>
          </p:nvSpPr>
          <p:spPr bwMode="auto">
            <a:xfrm>
              <a:off x="1824"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9" name="Oval 9"/>
            <p:cNvSpPr>
              <a:spLocks noChangeArrowheads="1"/>
            </p:cNvSpPr>
            <p:nvPr/>
          </p:nvSpPr>
          <p:spPr bwMode="auto">
            <a:xfrm>
              <a:off x="1824"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0" name="Line 10"/>
            <p:cNvSpPr>
              <a:spLocks noChangeShapeType="1"/>
            </p:cNvSpPr>
            <p:nvPr/>
          </p:nvSpPr>
          <p:spPr bwMode="auto">
            <a:xfrm flipV="1">
              <a:off x="528"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1" name="Line 11"/>
            <p:cNvSpPr>
              <a:spLocks noChangeShapeType="1"/>
            </p:cNvSpPr>
            <p:nvPr/>
          </p:nvSpPr>
          <p:spPr bwMode="auto">
            <a:xfrm>
              <a:off x="672" y="2160"/>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2" name="Line 12"/>
            <p:cNvSpPr>
              <a:spLocks noChangeShapeType="1"/>
            </p:cNvSpPr>
            <p:nvPr/>
          </p:nvSpPr>
          <p:spPr bwMode="auto">
            <a:xfrm flipH="1">
              <a:off x="672" y="2256"/>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3" name="Freeform 13"/>
            <p:cNvSpPr>
              <a:spLocks/>
            </p:cNvSpPr>
            <p:nvPr/>
          </p:nvSpPr>
          <p:spPr bwMode="auto">
            <a:xfrm>
              <a:off x="672" y="2680"/>
              <a:ext cx="528" cy="152"/>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4" name="Freeform 14"/>
            <p:cNvSpPr>
              <a:spLocks/>
            </p:cNvSpPr>
            <p:nvPr/>
          </p:nvSpPr>
          <p:spPr bwMode="auto">
            <a:xfrm>
              <a:off x="672" y="2928"/>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5" name="Line 15"/>
            <p:cNvSpPr>
              <a:spLocks noChangeShapeType="1"/>
            </p:cNvSpPr>
            <p:nvPr/>
          </p:nvSpPr>
          <p:spPr bwMode="auto">
            <a:xfrm flipV="1">
              <a:off x="1968"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6" name="Text Box 16"/>
            <p:cNvSpPr txBox="1">
              <a:spLocks noChangeArrowheads="1"/>
            </p:cNvSpPr>
            <p:nvPr/>
          </p:nvSpPr>
          <p:spPr bwMode="auto">
            <a:xfrm>
              <a:off x="437" y="201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373777" name="Text Box 17"/>
            <p:cNvSpPr txBox="1">
              <a:spLocks noChangeArrowheads="1"/>
            </p:cNvSpPr>
            <p:nvPr/>
          </p:nvSpPr>
          <p:spPr bwMode="auto">
            <a:xfrm>
              <a:off x="1260" y="206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73778" name="Text Box 18"/>
            <p:cNvSpPr txBox="1">
              <a:spLocks noChangeArrowheads="1"/>
            </p:cNvSpPr>
            <p:nvPr/>
          </p:nvSpPr>
          <p:spPr bwMode="auto">
            <a:xfrm>
              <a:off x="1872" y="204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73779" name="Text Box 19"/>
            <p:cNvSpPr txBox="1">
              <a:spLocks noChangeArrowheads="1"/>
            </p:cNvSpPr>
            <p:nvPr/>
          </p:nvSpPr>
          <p:spPr bwMode="auto">
            <a:xfrm>
              <a:off x="437" y="268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73780" name="Text Box 20"/>
            <p:cNvSpPr txBox="1">
              <a:spLocks noChangeArrowheads="1"/>
            </p:cNvSpPr>
            <p:nvPr/>
          </p:nvSpPr>
          <p:spPr bwMode="auto">
            <a:xfrm>
              <a:off x="1248" y="273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73781" name="Text Box 21"/>
            <p:cNvSpPr txBox="1">
              <a:spLocks noChangeArrowheads="1"/>
            </p:cNvSpPr>
            <p:nvPr/>
          </p:nvSpPr>
          <p:spPr bwMode="auto">
            <a:xfrm>
              <a:off x="1872" y="273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73782" name="Line 22"/>
            <p:cNvSpPr>
              <a:spLocks noChangeShapeType="1"/>
            </p:cNvSpPr>
            <p:nvPr/>
          </p:nvSpPr>
          <p:spPr bwMode="auto">
            <a:xfrm flipH="1" flipV="1">
              <a:off x="1200" y="3024"/>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3" name="Text Box 23"/>
            <p:cNvSpPr txBox="1">
              <a:spLocks noChangeArrowheads="1"/>
            </p:cNvSpPr>
            <p:nvPr/>
          </p:nvSpPr>
          <p:spPr bwMode="auto">
            <a:xfrm>
              <a:off x="1440" y="3072"/>
              <a:ext cx="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Cycle</a:t>
              </a:r>
            </a:p>
          </p:txBody>
        </p:sp>
      </p:grpSp>
      <p:sp>
        <p:nvSpPr>
          <p:cNvPr id="373784" name="Text Box 24"/>
          <p:cNvSpPr txBox="1">
            <a:spLocks noChangeArrowheads="1"/>
          </p:cNvSpPr>
          <p:nvPr/>
        </p:nvSpPr>
        <p:spPr bwMode="auto">
          <a:xfrm>
            <a:off x="1905000" y="5486401"/>
            <a:ext cx="32433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Simple path from 1 to 5 </a:t>
            </a:r>
            <a:br>
              <a:rPr lang="en-US" altLang="en-US">
                <a:latin typeface="Arial Black" panose="020B0A04020102020204" pitchFamily="34" charset="0"/>
              </a:rPr>
            </a:br>
            <a:r>
              <a:rPr lang="en-US" altLang="en-US">
                <a:latin typeface="Arial Black" panose="020B0A04020102020204" pitchFamily="34" charset="0"/>
              </a:rPr>
              <a:t>   = [ 1, 2, 4, 5 ]</a:t>
            </a:r>
          </a:p>
          <a:p>
            <a:pPr eaLnBrk="0" hangingPunct="0"/>
            <a:r>
              <a:rPr lang="en-US" altLang="en-US"/>
              <a:t>Our text’s alternates the vertices</a:t>
            </a:r>
            <a:br>
              <a:rPr lang="en-US" altLang="en-US"/>
            </a:br>
            <a:r>
              <a:rPr lang="en-US" altLang="en-US"/>
              <a:t>and edges.</a:t>
            </a:r>
            <a:endParaRPr lang="en-US" altLang="en-US">
              <a:latin typeface="Arial Black" panose="020B0A04020102020204" pitchFamily="34" charset="0"/>
            </a:endParaRPr>
          </a:p>
        </p:txBody>
      </p:sp>
      <p:grpSp>
        <p:nvGrpSpPr>
          <p:cNvPr id="373785" name="Group 25"/>
          <p:cNvGrpSpPr>
            <a:grpSpLocks/>
          </p:cNvGrpSpPr>
          <p:nvPr/>
        </p:nvGrpSpPr>
        <p:grpSpPr bwMode="auto">
          <a:xfrm>
            <a:off x="6096000" y="3276600"/>
            <a:ext cx="3200400" cy="2427288"/>
            <a:chOff x="3168" y="1200"/>
            <a:chExt cx="2016" cy="1529"/>
          </a:xfrm>
        </p:grpSpPr>
        <p:sp>
          <p:nvSpPr>
            <p:cNvPr id="373786" name="Oval 26"/>
            <p:cNvSpPr>
              <a:spLocks noChangeArrowheads="1"/>
            </p:cNvSpPr>
            <p:nvPr/>
          </p:nvSpPr>
          <p:spPr bwMode="auto">
            <a:xfrm>
              <a:off x="3456"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7" name="Oval 27"/>
            <p:cNvSpPr>
              <a:spLocks noChangeArrowheads="1"/>
            </p:cNvSpPr>
            <p:nvPr/>
          </p:nvSpPr>
          <p:spPr bwMode="auto">
            <a:xfrm>
              <a:off x="3456"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8" name="Oval 28"/>
            <p:cNvSpPr>
              <a:spLocks noChangeArrowheads="1"/>
            </p:cNvSpPr>
            <p:nvPr/>
          </p:nvSpPr>
          <p:spPr bwMode="auto">
            <a:xfrm>
              <a:off x="4272"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9" name="Oval 29"/>
            <p:cNvSpPr>
              <a:spLocks noChangeArrowheads="1"/>
            </p:cNvSpPr>
            <p:nvPr/>
          </p:nvSpPr>
          <p:spPr bwMode="auto">
            <a:xfrm>
              <a:off x="4272"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90" name="Oval 30"/>
            <p:cNvSpPr>
              <a:spLocks noChangeArrowheads="1"/>
            </p:cNvSpPr>
            <p:nvPr/>
          </p:nvSpPr>
          <p:spPr bwMode="auto">
            <a:xfrm>
              <a:off x="4896"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91" name="Oval 31"/>
            <p:cNvSpPr>
              <a:spLocks noChangeArrowheads="1"/>
            </p:cNvSpPr>
            <p:nvPr/>
          </p:nvSpPr>
          <p:spPr bwMode="auto">
            <a:xfrm>
              <a:off x="4896"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92" name="Text Box 32"/>
            <p:cNvSpPr txBox="1">
              <a:spLocks noChangeArrowheads="1"/>
            </p:cNvSpPr>
            <p:nvPr/>
          </p:nvSpPr>
          <p:spPr bwMode="auto">
            <a:xfrm>
              <a:off x="3509" y="1248"/>
              <a:ext cx="1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A</a:t>
              </a:r>
              <a:endParaRPr lang="en-US" altLang="en-US" sz="1600">
                <a:latin typeface="Times New Roman" panose="02020603050405020304" pitchFamily="18" charset="0"/>
              </a:endParaRPr>
            </a:p>
          </p:txBody>
        </p:sp>
        <p:sp>
          <p:nvSpPr>
            <p:cNvPr id="373793" name="Text Box 33"/>
            <p:cNvSpPr txBox="1">
              <a:spLocks noChangeArrowheads="1"/>
            </p:cNvSpPr>
            <p:nvPr/>
          </p:nvSpPr>
          <p:spPr bwMode="auto">
            <a:xfrm>
              <a:off x="3504" y="1996"/>
              <a:ext cx="19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D</a:t>
              </a:r>
              <a:endParaRPr lang="en-US" altLang="en-US" sz="1600">
                <a:latin typeface="Times New Roman" panose="02020603050405020304" pitchFamily="18" charset="0"/>
              </a:endParaRPr>
            </a:p>
          </p:txBody>
        </p:sp>
        <p:sp>
          <p:nvSpPr>
            <p:cNvPr id="373794" name="Text Box 34"/>
            <p:cNvSpPr txBox="1">
              <a:spLocks noChangeArrowheads="1"/>
            </p:cNvSpPr>
            <p:nvPr/>
          </p:nvSpPr>
          <p:spPr bwMode="auto">
            <a:xfrm>
              <a:off x="4320" y="2017"/>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E</a:t>
              </a:r>
            </a:p>
          </p:txBody>
        </p:sp>
        <p:sp>
          <p:nvSpPr>
            <p:cNvPr id="373795" name="Text Box 35"/>
            <p:cNvSpPr txBox="1">
              <a:spLocks noChangeArrowheads="1"/>
            </p:cNvSpPr>
            <p:nvPr/>
          </p:nvSpPr>
          <p:spPr bwMode="auto">
            <a:xfrm>
              <a:off x="4949" y="2016"/>
              <a:ext cx="1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F</a:t>
              </a:r>
              <a:endParaRPr lang="en-US" altLang="en-US" sz="1600">
                <a:latin typeface="Times New Roman" panose="02020603050405020304" pitchFamily="18" charset="0"/>
              </a:endParaRPr>
            </a:p>
          </p:txBody>
        </p:sp>
        <p:sp>
          <p:nvSpPr>
            <p:cNvPr id="373796" name="Text Box 36"/>
            <p:cNvSpPr txBox="1">
              <a:spLocks noChangeArrowheads="1"/>
            </p:cNvSpPr>
            <p:nvPr/>
          </p:nvSpPr>
          <p:spPr bwMode="auto">
            <a:xfrm>
              <a:off x="4332" y="1248"/>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B</a:t>
              </a:r>
            </a:p>
          </p:txBody>
        </p:sp>
        <p:sp>
          <p:nvSpPr>
            <p:cNvPr id="373797" name="Text Box 37"/>
            <p:cNvSpPr txBox="1">
              <a:spLocks noChangeArrowheads="1"/>
            </p:cNvSpPr>
            <p:nvPr/>
          </p:nvSpPr>
          <p:spPr bwMode="auto">
            <a:xfrm>
              <a:off x="4944" y="124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C</a:t>
              </a:r>
            </a:p>
          </p:txBody>
        </p:sp>
        <p:sp>
          <p:nvSpPr>
            <p:cNvPr id="373798" name="Line 38"/>
            <p:cNvSpPr>
              <a:spLocks noChangeShapeType="1"/>
            </p:cNvSpPr>
            <p:nvPr/>
          </p:nvSpPr>
          <p:spPr bwMode="auto">
            <a:xfrm>
              <a:off x="3696" y="1440"/>
              <a:ext cx="624" cy="57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99" name="Line 39"/>
            <p:cNvSpPr>
              <a:spLocks noChangeShapeType="1"/>
            </p:cNvSpPr>
            <p:nvPr/>
          </p:nvSpPr>
          <p:spPr bwMode="auto">
            <a:xfrm>
              <a:off x="3744" y="1344"/>
              <a:ext cx="528"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0" name="Line 40"/>
            <p:cNvSpPr>
              <a:spLocks noChangeShapeType="1"/>
            </p:cNvSpPr>
            <p:nvPr/>
          </p:nvSpPr>
          <p:spPr bwMode="auto">
            <a:xfrm flipV="1">
              <a:off x="4416" y="1488"/>
              <a:ext cx="0" cy="48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1" name="Line 41"/>
            <p:cNvSpPr>
              <a:spLocks noChangeShapeType="1"/>
            </p:cNvSpPr>
            <p:nvPr/>
          </p:nvSpPr>
          <p:spPr bwMode="auto">
            <a:xfrm flipH="1" flipV="1">
              <a:off x="5040" y="148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2" name="Line 42"/>
            <p:cNvSpPr>
              <a:spLocks noChangeShapeType="1"/>
            </p:cNvSpPr>
            <p:nvPr/>
          </p:nvSpPr>
          <p:spPr bwMode="auto">
            <a:xfrm flipH="1" flipV="1">
              <a:off x="3696" y="225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3" name="Text Box 43"/>
            <p:cNvSpPr txBox="1">
              <a:spLocks noChangeArrowheads="1"/>
            </p:cNvSpPr>
            <p:nvPr/>
          </p:nvSpPr>
          <p:spPr bwMode="auto">
            <a:xfrm>
              <a:off x="3888" y="2496"/>
              <a:ext cx="8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Unreachable</a:t>
              </a:r>
            </a:p>
          </p:txBody>
        </p:sp>
        <p:sp>
          <p:nvSpPr>
            <p:cNvPr id="373804" name="Line 44"/>
            <p:cNvSpPr>
              <a:spLocks noChangeShapeType="1"/>
            </p:cNvSpPr>
            <p:nvPr/>
          </p:nvSpPr>
          <p:spPr bwMode="auto">
            <a:xfrm flipV="1">
              <a:off x="3600" y="163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805" name="Text Box 45"/>
            <p:cNvSpPr txBox="1">
              <a:spLocks noChangeArrowheads="1"/>
            </p:cNvSpPr>
            <p:nvPr/>
          </p:nvSpPr>
          <p:spPr bwMode="auto">
            <a:xfrm>
              <a:off x="3168" y="1703"/>
              <a:ext cx="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Cycle</a:t>
              </a:r>
            </a:p>
          </p:txBody>
        </p:sp>
      </p:grpSp>
      <p:sp>
        <p:nvSpPr>
          <p:cNvPr id="373806" name="Rectangle 46"/>
          <p:cNvSpPr>
            <a:spLocks noChangeArrowheads="1"/>
          </p:cNvSpPr>
          <p:nvPr/>
        </p:nvSpPr>
        <p:spPr bwMode="auto">
          <a:xfrm>
            <a:off x="5791200" y="6019800"/>
            <a:ext cx="434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l"/>
            <a:r>
              <a:rPr lang="en-US" altLang="en-US" sz="2000"/>
              <a:t>If there is  path </a:t>
            </a:r>
            <a:r>
              <a:rPr lang="en-US" altLang="en-US" sz="2000" i="1"/>
              <a:t>p</a:t>
            </a:r>
            <a:r>
              <a:rPr lang="en-US" altLang="en-US" sz="2000"/>
              <a:t> from </a:t>
            </a:r>
            <a:r>
              <a:rPr lang="en-US" altLang="en-US" sz="2000" i="1"/>
              <a:t>u</a:t>
            </a:r>
            <a:r>
              <a:rPr lang="en-US" altLang="en-US" sz="2000"/>
              <a:t> to </a:t>
            </a:r>
            <a:r>
              <a:rPr lang="en-US" altLang="en-US" sz="2000" i="1"/>
              <a:t>v</a:t>
            </a:r>
            <a:r>
              <a:rPr lang="en-US" altLang="en-US" sz="2000"/>
              <a:t> then we say </a:t>
            </a:r>
            <a:r>
              <a:rPr lang="en-US" altLang="en-US" sz="2000" i="1"/>
              <a:t>v</a:t>
            </a:r>
            <a:r>
              <a:rPr lang="en-US" altLang="en-US" sz="2000"/>
              <a:t> is </a:t>
            </a:r>
            <a:r>
              <a:rPr lang="en-US" altLang="en-US" sz="2000" b="1"/>
              <a:t>reachable</a:t>
            </a:r>
            <a:r>
              <a:rPr lang="en-US" altLang="en-US" sz="2000"/>
              <a:t> from </a:t>
            </a:r>
            <a:r>
              <a:rPr lang="en-US" altLang="en-US" sz="2000" i="1"/>
              <a:t>u</a:t>
            </a:r>
            <a:r>
              <a:rPr lang="en-US" altLang="en-US" sz="2000"/>
              <a:t> via </a:t>
            </a:r>
            <a:r>
              <a:rPr lang="en-US" altLang="en-US" sz="2000" i="1"/>
              <a:t>p</a:t>
            </a:r>
            <a:r>
              <a:rPr lang="en-US" altLang="en-US" sz="2000"/>
              <a:t>. </a:t>
            </a:r>
          </a:p>
        </p:txBody>
      </p:sp>
      <p:sp>
        <p:nvSpPr>
          <p:cNvPr id="373807" name="Rectangle 47"/>
          <p:cNvSpPr>
            <a:spLocks noGrp="1" noChangeArrowheads="1"/>
          </p:cNvSpPr>
          <p:nvPr>
            <p:ph type="body" idx="1"/>
          </p:nvPr>
        </p:nvSpPr>
        <p:spPr>
          <a:xfrm>
            <a:off x="1828800" y="1295400"/>
            <a:ext cx="8229600" cy="2057400"/>
          </a:xfrm>
        </p:spPr>
        <p:txBody>
          <a:bodyPr/>
          <a:lstStyle/>
          <a:p>
            <a:r>
              <a:rPr lang="en-US" altLang="en-US"/>
              <a:t>A </a:t>
            </a:r>
            <a:r>
              <a:rPr lang="en-US" altLang="en-US" i="1"/>
              <a:t>path</a:t>
            </a:r>
            <a:r>
              <a:rPr lang="en-US" altLang="en-US"/>
              <a:t> is a sequence of vertices such that there is an edge from each vertex to its successor.  </a:t>
            </a:r>
          </a:p>
          <a:p>
            <a:r>
              <a:rPr lang="en-US" altLang="en-US"/>
              <a:t>A path is </a:t>
            </a:r>
            <a:r>
              <a:rPr lang="en-US" altLang="en-US" b="1" i="1"/>
              <a:t>simple</a:t>
            </a:r>
            <a:r>
              <a:rPr lang="en-US" altLang="en-US"/>
              <a:t> if each vertex is distinct.</a:t>
            </a:r>
          </a:p>
        </p:txBody>
      </p:sp>
    </p:spTree>
    <p:extLst>
      <p:ext uri="{BB962C8B-B14F-4D97-AF65-F5344CB8AC3E}">
        <p14:creationId xmlns:p14="http://schemas.microsoft.com/office/powerpoint/2010/main" val="244358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en-US" sz="3600"/>
              <a:t>Cycle</a:t>
            </a:r>
          </a:p>
        </p:txBody>
      </p:sp>
      <p:sp>
        <p:nvSpPr>
          <p:cNvPr id="410627" name="Rectangle 3"/>
          <p:cNvSpPr>
            <a:spLocks noGrp="1" noChangeArrowheads="1"/>
          </p:cNvSpPr>
          <p:nvPr>
            <p:ph type="body" idx="1"/>
          </p:nvPr>
        </p:nvSpPr>
        <p:spPr/>
        <p:txBody>
          <a:bodyPr/>
          <a:lstStyle/>
          <a:p>
            <a:r>
              <a:rPr lang="en-US" altLang="en-US"/>
              <a:t>A path from a vertex to itself is called a </a:t>
            </a:r>
            <a:r>
              <a:rPr lang="en-US" altLang="en-US" b="1" i="1"/>
              <a:t>cycle</a:t>
            </a:r>
            <a:r>
              <a:rPr lang="en-US" altLang="en-US"/>
              <a:t>.  </a:t>
            </a:r>
          </a:p>
          <a:p>
            <a:r>
              <a:rPr lang="en-US" altLang="en-US"/>
              <a:t>A graph is called </a:t>
            </a:r>
            <a:r>
              <a:rPr lang="en-US" altLang="en-US" b="1" i="1"/>
              <a:t>cyclic</a:t>
            </a:r>
            <a:r>
              <a:rPr lang="en-US" altLang="en-US"/>
              <a:t> if it contains a cycle; </a:t>
            </a:r>
          </a:p>
          <a:p>
            <a:pPr lvl="1"/>
            <a:r>
              <a:rPr lang="en-US" altLang="en-US"/>
              <a:t>otherwise it is called </a:t>
            </a:r>
            <a:r>
              <a:rPr lang="en-US" altLang="en-US" b="1" i="1"/>
              <a:t>acyclic</a:t>
            </a:r>
            <a:r>
              <a:rPr lang="en-US" altLang="en-US"/>
              <a:t> </a:t>
            </a:r>
          </a:p>
          <a:p>
            <a:endParaRPr lang="en-US" altLang="en-US"/>
          </a:p>
        </p:txBody>
      </p:sp>
      <p:grpSp>
        <p:nvGrpSpPr>
          <p:cNvPr id="410628" name="Group 4"/>
          <p:cNvGrpSpPr>
            <a:grpSpLocks/>
          </p:cNvGrpSpPr>
          <p:nvPr/>
        </p:nvGrpSpPr>
        <p:grpSpPr bwMode="auto">
          <a:xfrm>
            <a:off x="2286000" y="3429000"/>
            <a:ext cx="2743200" cy="2046288"/>
            <a:chOff x="384" y="2016"/>
            <a:chExt cx="1728" cy="1289"/>
          </a:xfrm>
        </p:grpSpPr>
        <p:sp>
          <p:nvSpPr>
            <p:cNvPr id="410629" name="Oval 5"/>
            <p:cNvSpPr>
              <a:spLocks noChangeArrowheads="1"/>
            </p:cNvSpPr>
            <p:nvPr/>
          </p:nvSpPr>
          <p:spPr bwMode="auto">
            <a:xfrm>
              <a:off x="384"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0" name="Oval 6"/>
            <p:cNvSpPr>
              <a:spLocks noChangeArrowheads="1"/>
            </p:cNvSpPr>
            <p:nvPr/>
          </p:nvSpPr>
          <p:spPr bwMode="auto">
            <a:xfrm>
              <a:off x="384"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1" name="Oval 7"/>
            <p:cNvSpPr>
              <a:spLocks noChangeArrowheads="1"/>
            </p:cNvSpPr>
            <p:nvPr/>
          </p:nvSpPr>
          <p:spPr bwMode="auto">
            <a:xfrm>
              <a:off x="1200"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Arial Black" panose="020B0A04020102020204" pitchFamily="34" charset="0"/>
              </a:endParaRPr>
            </a:p>
          </p:txBody>
        </p:sp>
        <p:sp>
          <p:nvSpPr>
            <p:cNvPr id="410632" name="Oval 8"/>
            <p:cNvSpPr>
              <a:spLocks noChangeArrowheads="1"/>
            </p:cNvSpPr>
            <p:nvPr/>
          </p:nvSpPr>
          <p:spPr bwMode="auto">
            <a:xfrm>
              <a:off x="1200"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3" name="Oval 9"/>
            <p:cNvSpPr>
              <a:spLocks noChangeArrowheads="1"/>
            </p:cNvSpPr>
            <p:nvPr/>
          </p:nvSpPr>
          <p:spPr bwMode="auto">
            <a:xfrm>
              <a:off x="1824" y="2016"/>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4" name="Oval 10"/>
            <p:cNvSpPr>
              <a:spLocks noChangeArrowheads="1"/>
            </p:cNvSpPr>
            <p:nvPr/>
          </p:nvSpPr>
          <p:spPr bwMode="auto">
            <a:xfrm>
              <a:off x="1824" y="268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5" name="Line 11"/>
            <p:cNvSpPr>
              <a:spLocks noChangeShapeType="1"/>
            </p:cNvSpPr>
            <p:nvPr/>
          </p:nvSpPr>
          <p:spPr bwMode="auto">
            <a:xfrm flipV="1">
              <a:off x="528"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6" name="Line 12"/>
            <p:cNvSpPr>
              <a:spLocks noChangeShapeType="1"/>
            </p:cNvSpPr>
            <p:nvPr/>
          </p:nvSpPr>
          <p:spPr bwMode="auto">
            <a:xfrm>
              <a:off x="672" y="2160"/>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7" name="Line 13"/>
            <p:cNvSpPr>
              <a:spLocks noChangeShapeType="1"/>
            </p:cNvSpPr>
            <p:nvPr/>
          </p:nvSpPr>
          <p:spPr bwMode="auto">
            <a:xfrm flipH="1">
              <a:off x="672" y="2256"/>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8" name="Freeform 14"/>
            <p:cNvSpPr>
              <a:spLocks/>
            </p:cNvSpPr>
            <p:nvPr/>
          </p:nvSpPr>
          <p:spPr bwMode="auto">
            <a:xfrm>
              <a:off x="672" y="2680"/>
              <a:ext cx="528" cy="152"/>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9" name="Freeform 15"/>
            <p:cNvSpPr>
              <a:spLocks/>
            </p:cNvSpPr>
            <p:nvPr/>
          </p:nvSpPr>
          <p:spPr bwMode="auto">
            <a:xfrm>
              <a:off x="672" y="2928"/>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40" name="Line 16"/>
            <p:cNvSpPr>
              <a:spLocks noChangeShapeType="1"/>
            </p:cNvSpPr>
            <p:nvPr/>
          </p:nvSpPr>
          <p:spPr bwMode="auto">
            <a:xfrm flipV="1">
              <a:off x="1968"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41" name="Text Box 17"/>
            <p:cNvSpPr txBox="1">
              <a:spLocks noChangeArrowheads="1"/>
            </p:cNvSpPr>
            <p:nvPr/>
          </p:nvSpPr>
          <p:spPr bwMode="auto">
            <a:xfrm>
              <a:off x="437" y="201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410642" name="Text Box 18"/>
            <p:cNvSpPr txBox="1">
              <a:spLocks noChangeArrowheads="1"/>
            </p:cNvSpPr>
            <p:nvPr/>
          </p:nvSpPr>
          <p:spPr bwMode="auto">
            <a:xfrm>
              <a:off x="1260" y="206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410643" name="Text Box 19"/>
            <p:cNvSpPr txBox="1">
              <a:spLocks noChangeArrowheads="1"/>
            </p:cNvSpPr>
            <p:nvPr/>
          </p:nvSpPr>
          <p:spPr bwMode="auto">
            <a:xfrm>
              <a:off x="1872" y="204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410644" name="Text Box 20"/>
            <p:cNvSpPr txBox="1">
              <a:spLocks noChangeArrowheads="1"/>
            </p:cNvSpPr>
            <p:nvPr/>
          </p:nvSpPr>
          <p:spPr bwMode="auto">
            <a:xfrm>
              <a:off x="437" y="268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410645" name="Text Box 21"/>
            <p:cNvSpPr txBox="1">
              <a:spLocks noChangeArrowheads="1"/>
            </p:cNvSpPr>
            <p:nvPr/>
          </p:nvSpPr>
          <p:spPr bwMode="auto">
            <a:xfrm>
              <a:off x="1248" y="273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410646" name="Text Box 22"/>
            <p:cNvSpPr txBox="1">
              <a:spLocks noChangeArrowheads="1"/>
            </p:cNvSpPr>
            <p:nvPr/>
          </p:nvSpPr>
          <p:spPr bwMode="auto">
            <a:xfrm>
              <a:off x="1872" y="273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410647" name="Line 23"/>
            <p:cNvSpPr>
              <a:spLocks noChangeShapeType="1"/>
            </p:cNvSpPr>
            <p:nvPr/>
          </p:nvSpPr>
          <p:spPr bwMode="auto">
            <a:xfrm flipH="1" flipV="1">
              <a:off x="1200" y="3024"/>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48" name="Text Box 24"/>
            <p:cNvSpPr txBox="1">
              <a:spLocks noChangeArrowheads="1"/>
            </p:cNvSpPr>
            <p:nvPr/>
          </p:nvSpPr>
          <p:spPr bwMode="auto">
            <a:xfrm>
              <a:off x="1440" y="3072"/>
              <a:ext cx="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Cycle</a:t>
              </a:r>
            </a:p>
          </p:txBody>
        </p:sp>
      </p:grpSp>
      <p:grpSp>
        <p:nvGrpSpPr>
          <p:cNvPr id="410649" name="Group 25"/>
          <p:cNvGrpSpPr>
            <a:grpSpLocks/>
          </p:cNvGrpSpPr>
          <p:nvPr/>
        </p:nvGrpSpPr>
        <p:grpSpPr bwMode="auto">
          <a:xfrm>
            <a:off x="6096000" y="3276600"/>
            <a:ext cx="3200400" cy="2427288"/>
            <a:chOff x="3168" y="1200"/>
            <a:chExt cx="2016" cy="1529"/>
          </a:xfrm>
        </p:grpSpPr>
        <p:sp>
          <p:nvSpPr>
            <p:cNvPr id="410650" name="Oval 26"/>
            <p:cNvSpPr>
              <a:spLocks noChangeArrowheads="1"/>
            </p:cNvSpPr>
            <p:nvPr/>
          </p:nvSpPr>
          <p:spPr bwMode="auto">
            <a:xfrm>
              <a:off x="3456"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1" name="Oval 27"/>
            <p:cNvSpPr>
              <a:spLocks noChangeArrowheads="1"/>
            </p:cNvSpPr>
            <p:nvPr/>
          </p:nvSpPr>
          <p:spPr bwMode="auto">
            <a:xfrm>
              <a:off x="3456"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2" name="Oval 28"/>
            <p:cNvSpPr>
              <a:spLocks noChangeArrowheads="1"/>
            </p:cNvSpPr>
            <p:nvPr/>
          </p:nvSpPr>
          <p:spPr bwMode="auto">
            <a:xfrm>
              <a:off x="4272"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3" name="Oval 29"/>
            <p:cNvSpPr>
              <a:spLocks noChangeArrowheads="1"/>
            </p:cNvSpPr>
            <p:nvPr/>
          </p:nvSpPr>
          <p:spPr bwMode="auto">
            <a:xfrm>
              <a:off x="4272"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4" name="Oval 30"/>
            <p:cNvSpPr>
              <a:spLocks noChangeArrowheads="1"/>
            </p:cNvSpPr>
            <p:nvPr/>
          </p:nvSpPr>
          <p:spPr bwMode="auto">
            <a:xfrm>
              <a:off x="4896" y="196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5" name="Oval 31"/>
            <p:cNvSpPr>
              <a:spLocks noChangeArrowheads="1"/>
            </p:cNvSpPr>
            <p:nvPr/>
          </p:nvSpPr>
          <p:spPr bwMode="auto">
            <a:xfrm>
              <a:off x="4896" y="12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6" name="Text Box 32"/>
            <p:cNvSpPr txBox="1">
              <a:spLocks noChangeArrowheads="1"/>
            </p:cNvSpPr>
            <p:nvPr/>
          </p:nvSpPr>
          <p:spPr bwMode="auto">
            <a:xfrm>
              <a:off x="3509" y="1248"/>
              <a:ext cx="1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A</a:t>
              </a:r>
              <a:endParaRPr lang="en-US" altLang="en-US" sz="1600">
                <a:latin typeface="Times New Roman" panose="02020603050405020304" pitchFamily="18" charset="0"/>
              </a:endParaRPr>
            </a:p>
          </p:txBody>
        </p:sp>
        <p:sp>
          <p:nvSpPr>
            <p:cNvPr id="410657" name="Text Box 33"/>
            <p:cNvSpPr txBox="1">
              <a:spLocks noChangeArrowheads="1"/>
            </p:cNvSpPr>
            <p:nvPr/>
          </p:nvSpPr>
          <p:spPr bwMode="auto">
            <a:xfrm>
              <a:off x="3504" y="1996"/>
              <a:ext cx="19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D</a:t>
              </a:r>
              <a:endParaRPr lang="en-US" altLang="en-US" sz="1600">
                <a:latin typeface="Times New Roman" panose="02020603050405020304" pitchFamily="18" charset="0"/>
              </a:endParaRPr>
            </a:p>
          </p:txBody>
        </p:sp>
        <p:sp>
          <p:nvSpPr>
            <p:cNvPr id="410658" name="Text Box 34"/>
            <p:cNvSpPr txBox="1">
              <a:spLocks noChangeArrowheads="1"/>
            </p:cNvSpPr>
            <p:nvPr/>
          </p:nvSpPr>
          <p:spPr bwMode="auto">
            <a:xfrm>
              <a:off x="4320" y="2017"/>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E</a:t>
              </a:r>
            </a:p>
          </p:txBody>
        </p:sp>
        <p:sp>
          <p:nvSpPr>
            <p:cNvPr id="410659" name="Text Box 35"/>
            <p:cNvSpPr txBox="1">
              <a:spLocks noChangeArrowheads="1"/>
            </p:cNvSpPr>
            <p:nvPr/>
          </p:nvSpPr>
          <p:spPr bwMode="auto">
            <a:xfrm>
              <a:off x="4949" y="2016"/>
              <a:ext cx="17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F</a:t>
              </a:r>
              <a:endParaRPr lang="en-US" altLang="en-US" sz="1600">
                <a:latin typeface="Times New Roman" panose="02020603050405020304" pitchFamily="18" charset="0"/>
              </a:endParaRPr>
            </a:p>
          </p:txBody>
        </p:sp>
        <p:sp>
          <p:nvSpPr>
            <p:cNvPr id="410660" name="Text Box 36"/>
            <p:cNvSpPr txBox="1">
              <a:spLocks noChangeArrowheads="1"/>
            </p:cNvSpPr>
            <p:nvPr/>
          </p:nvSpPr>
          <p:spPr bwMode="auto">
            <a:xfrm>
              <a:off x="4332" y="1248"/>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B</a:t>
              </a:r>
            </a:p>
          </p:txBody>
        </p:sp>
        <p:sp>
          <p:nvSpPr>
            <p:cNvPr id="410661" name="Text Box 37"/>
            <p:cNvSpPr txBox="1">
              <a:spLocks noChangeArrowheads="1"/>
            </p:cNvSpPr>
            <p:nvPr/>
          </p:nvSpPr>
          <p:spPr bwMode="auto">
            <a:xfrm>
              <a:off x="4944" y="1249"/>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C</a:t>
              </a:r>
            </a:p>
          </p:txBody>
        </p:sp>
        <p:sp>
          <p:nvSpPr>
            <p:cNvPr id="410662" name="Line 38"/>
            <p:cNvSpPr>
              <a:spLocks noChangeShapeType="1"/>
            </p:cNvSpPr>
            <p:nvPr/>
          </p:nvSpPr>
          <p:spPr bwMode="auto">
            <a:xfrm>
              <a:off x="3696" y="1440"/>
              <a:ext cx="624" cy="57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3" name="Line 39"/>
            <p:cNvSpPr>
              <a:spLocks noChangeShapeType="1"/>
            </p:cNvSpPr>
            <p:nvPr/>
          </p:nvSpPr>
          <p:spPr bwMode="auto">
            <a:xfrm>
              <a:off x="3744" y="1344"/>
              <a:ext cx="528"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4" name="Line 40"/>
            <p:cNvSpPr>
              <a:spLocks noChangeShapeType="1"/>
            </p:cNvSpPr>
            <p:nvPr/>
          </p:nvSpPr>
          <p:spPr bwMode="auto">
            <a:xfrm flipV="1">
              <a:off x="4416" y="1488"/>
              <a:ext cx="0" cy="48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5" name="Line 41"/>
            <p:cNvSpPr>
              <a:spLocks noChangeShapeType="1"/>
            </p:cNvSpPr>
            <p:nvPr/>
          </p:nvSpPr>
          <p:spPr bwMode="auto">
            <a:xfrm flipH="1" flipV="1">
              <a:off x="5040" y="148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6" name="Line 42"/>
            <p:cNvSpPr>
              <a:spLocks noChangeShapeType="1"/>
            </p:cNvSpPr>
            <p:nvPr/>
          </p:nvSpPr>
          <p:spPr bwMode="auto">
            <a:xfrm flipH="1" flipV="1">
              <a:off x="3696" y="225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7" name="Text Box 43"/>
            <p:cNvSpPr txBox="1">
              <a:spLocks noChangeArrowheads="1"/>
            </p:cNvSpPr>
            <p:nvPr/>
          </p:nvSpPr>
          <p:spPr bwMode="auto">
            <a:xfrm>
              <a:off x="3888" y="2496"/>
              <a:ext cx="8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Unreachable</a:t>
              </a:r>
            </a:p>
          </p:txBody>
        </p:sp>
        <p:sp>
          <p:nvSpPr>
            <p:cNvPr id="410668" name="Line 44"/>
            <p:cNvSpPr>
              <a:spLocks noChangeShapeType="1"/>
            </p:cNvSpPr>
            <p:nvPr/>
          </p:nvSpPr>
          <p:spPr bwMode="auto">
            <a:xfrm flipV="1">
              <a:off x="3600" y="163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9" name="Text Box 45"/>
            <p:cNvSpPr txBox="1">
              <a:spLocks noChangeArrowheads="1"/>
            </p:cNvSpPr>
            <p:nvPr/>
          </p:nvSpPr>
          <p:spPr bwMode="auto">
            <a:xfrm>
              <a:off x="3168" y="1703"/>
              <a:ext cx="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t>Cycle</a:t>
              </a:r>
            </a:p>
          </p:txBody>
        </p:sp>
      </p:grpSp>
    </p:spTree>
    <p:extLst>
      <p:ext uri="{BB962C8B-B14F-4D97-AF65-F5344CB8AC3E}">
        <p14:creationId xmlns:p14="http://schemas.microsoft.com/office/powerpoint/2010/main" val="169483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en-US" sz="3600"/>
              <a:t>Connectivity</a:t>
            </a:r>
          </a:p>
        </p:txBody>
      </p:sp>
      <p:sp>
        <p:nvSpPr>
          <p:cNvPr id="355331" name="Rectangle 3"/>
          <p:cNvSpPr>
            <a:spLocks noGrp="1" noChangeArrowheads="1"/>
          </p:cNvSpPr>
          <p:nvPr>
            <p:ph type="body" idx="1"/>
          </p:nvPr>
        </p:nvSpPr>
        <p:spPr/>
        <p:txBody>
          <a:bodyPr/>
          <a:lstStyle/>
          <a:p>
            <a:r>
              <a:rPr lang="en-US" altLang="en-US"/>
              <a:t> is </a:t>
            </a:r>
            <a:r>
              <a:rPr lang="en-US" altLang="en-US" b="1" i="1"/>
              <a:t>connected</a:t>
            </a:r>
            <a:r>
              <a:rPr lang="en-US" altLang="en-US"/>
              <a:t> if </a:t>
            </a:r>
          </a:p>
          <a:p>
            <a:pPr lvl="1"/>
            <a:r>
              <a:rPr lang="en-US" altLang="en-US"/>
              <a:t>you can get from any node to any other by following a sequence of edges OR </a:t>
            </a:r>
          </a:p>
          <a:p>
            <a:pPr lvl="1"/>
            <a:r>
              <a:rPr lang="en-US" altLang="en-US"/>
              <a:t>any two nodes are connected by a path.</a:t>
            </a:r>
          </a:p>
          <a:p>
            <a:r>
              <a:rPr lang="en-US" altLang="en-US"/>
              <a:t>A directed graph is </a:t>
            </a:r>
            <a:r>
              <a:rPr lang="en-US" altLang="en-US" b="1" i="1"/>
              <a:t>strongly connected</a:t>
            </a:r>
            <a:r>
              <a:rPr lang="en-US" altLang="en-US"/>
              <a:t> if there is a directed path from any node to any other node.</a:t>
            </a:r>
          </a:p>
        </p:txBody>
      </p:sp>
    </p:spTree>
    <p:extLst>
      <p:ext uri="{BB962C8B-B14F-4D97-AF65-F5344CB8AC3E}">
        <p14:creationId xmlns:p14="http://schemas.microsoft.com/office/powerpoint/2010/main" val="20687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en-US" sz="4000"/>
              <a:t>A </a:t>
            </a:r>
            <a:r>
              <a:rPr lang="en-US" altLang="en-US" sz="4000" b="1" i="1"/>
              <a:t>weighted graph</a:t>
            </a:r>
          </a:p>
        </p:txBody>
      </p:sp>
      <p:grpSp>
        <p:nvGrpSpPr>
          <p:cNvPr id="356355" name="Group 3"/>
          <p:cNvGrpSpPr>
            <a:grpSpLocks/>
          </p:cNvGrpSpPr>
          <p:nvPr/>
        </p:nvGrpSpPr>
        <p:grpSpPr bwMode="auto">
          <a:xfrm>
            <a:off x="1905000" y="3048000"/>
            <a:ext cx="8229600" cy="3048000"/>
            <a:chOff x="240" y="1200"/>
            <a:chExt cx="5184" cy="1920"/>
          </a:xfrm>
        </p:grpSpPr>
        <p:sp>
          <p:nvSpPr>
            <p:cNvPr id="356356" name="Oval 4"/>
            <p:cNvSpPr>
              <a:spLocks noChangeArrowheads="1"/>
            </p:cNvSpPr>
            <p:nvPr/>
          </p:nvSpPr>
          <p:spPr bwMode="auto">
            <a:xfrm>
              <a:off x="624" y="16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7" name="Oval 5"/>
            <p:cNvSpPr>
              <a:spLocks noChangeArrowheads="1"/>
            </p:cNvSpPr>
            <p:nvPr/>
          </p:nvSpPr>
          <p:spPr bwMode="auto">
            <a:xfrm>
              <a:off x="624" y="23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8" name="Oval 6"/>
            <p:cNvSpPr>
              <a:spLocks noChangeArrowheads="1"/>
            </p:cNvSpPr>
            <p:nvPr/>
          </p:nvSpPr>
          <p:spPr bwMode="auto">
            <a:xfrm>
              <a:off x="1440" y="16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9" name="Oval 7"/>
            <p:cNvSpPr>
              <a:spLocks noChangeArrowheads="1"/>
            </p:cNvSpPr>
            <p:nvPr/>
          </p:nvSpPr>
          <p:spPr bwMode="auto">
            <a:xfrm>
              <a:off x="1440" y="23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0" name="Oval 8"/>
            <p:cNvSpPr>
              <a:spLocks noChangeArrowheads="1"/>
            </p:cNvSpPr>
            <p:nvPr/>
          </p:nvSpPr>
          <p:spPr bwMode="auto">
            <a:xfrm>
              <a:off x="2064" y="1648"/>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1" name="Oval 9"/>
            <p:cNvSpPr>
              <a:spLocks noChangeArrowheads="1"/>
            </p:cNvSpPr>
            <p:nvPr/>
          </p:nvSpPr>
          <p:spPr bwMode="auto">
            <a:xfrm>
              <a:off x="2064" y="232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2" name="Line 10"/>
            <p:cNvSpPr>
              <a:spLocks noChangeShapeType="1"/>
            </p:cNvSpPr>
            <p:nvPr/>
          </p:nvSpPr>
          <p:spPr bwMode="auto">
            <a:xfrm flipV="1">
              <a:off x="768" y="193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3" name="Line 11"/>
            <p:cNvSpPr>
              <a:spLocks noChangeShapeType="1"/>
            </p:cNvSpPr>
            <p:nvPr/>
          </p:nvSpPr>
          <p:spPr bwMode="auto">
            <a:xfrm>
              <a:off x="912" y="179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4" name="Line 12"/>
            <p:cNvSpPr>
              <a:spLocks noChangeShapeType="1"/>
            </p:cNvSpPr>
            <p:nvPr/>
          </p:nvSpPr>
          <p:spPr bwMode="auto">
            <a:xfrm flipH="1">
              <a:off x="912" y="1888"/>
              <a:ext cx="528"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5" name="Freeform 13"/>
            <p:cNvSpPr>
              <a:spLocks/>
            </p:cNvSpPr>
            <p:nvPr/>
          </p:nvSpPr>
          <p:spPr bwMode="auto">
            <a:xfrm>
              <a:off x="912" y="2312"/>
              <a:ext cx="528" cy="152"/>
            </a:xfrm>
            <a:custGeom>
              <a:avLst/>
              <a:gdLst>
                <a:gd name="T0" fmla="*/ 0 w 528"/>
                <a:gd name="T1" fmla="*/ 152 h 152"/>
                <a:gd name="T2" fmla="*/ 336 w 528"/>
                <a:gd name="T3" fmla="*/ 8 h 152"/>
                <a:gd name="T4" fmla="*/ 528 w 528"/>
                <a:gd name="T5" fmla="*/ 104 h 152"/>
              </a:gdLst>
              <a:ahLst/>
              <a:cxnLst>
                <a:cxn ang="0">
                  <a:pos x="T0" y="T1"/>
                </a:cxn>
                <a:cxn ang="0">
                  <a:pos x="T2" y="T3"/>
                </a:cxn>
                <a:cxn ang="0">
                  <a:pos x="T4" y="T5"/>
                </a:cxn>
              </a:cxnLst>
              <a:rect l="0" t="0" r="r" b="b"/>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6" name="Freeform 14"/>
            <p:cNvSpPr>
              <a:spLocks/>
            </p:cNvSpPr>
            <p:nvPr/>
          </p:nvSpPr>
          <p:spPr bwMode="auto">
            <a:xfrm>
              <a:off x="912" y="2560"/>
              <a:ext cx="576" cy="168"/>
            </a:xfrm>
            <a:custGeom>
              <a:avLst/>
              <a:gdLst>
                <a:gd name="T0" fmla="*/ 576 w 576"/>
                <a:gd name="T1" fmla="*/ 0 h 168"/>
                <a:gd name="T2" fmla="*/ 384 w 576"/>
                <a:gd name="T3" fmla="*/ 144 h 168"/>
                <a:gd name="T4" fmla="*/ 144 w 576"/>
                <a:gd name="T5" fmla="*/ 144 h 168"/>
                <a:gd name="T6" fmla="*/ 48 w 576"/>
                <a:gd name="T7" fmla="*/ 96 h 168"/>
                <a:gd name="T8" fmla="*/ 0 w 576"/>
                <a:gd name="T9" fmla="*/ 0 h 168"/>
              </a:gdLst>
              <a:ahLst/>
              <a:cxnLst>
                <a:cxn ang="0">
                  <a:pos x="T0" y="T1"/>
                </a:cxn>
                <a:cxn ang="0">
                  <a:pos x="T2" y="T3"/>
                </a:cxn>
                <a:cxn ang="0">
                  <a:pos x="T4" y="T5"/>
                </a:cxn>
                <a:cxn ang="0">
                  <a:pos x="T6" y="T7"/>
                </a:cxn>
                <a:cxn ang="0">
                  <a:pos x="T8" y="T9"/>
                </a:cxn>
              </a:cxnLst>
              <a:rect l="0" t="0" r="r" b="b"/>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7" name="Line 15"/>
            <p:cNvSpPr>
              <a:spLocks noChangeShapeType="1"/>
            </p:cNvSpPr>
            <p:nvPr/>
          </p:nvSpPr>
          <p:spPr bwMode="auto">
            <a:xfrm flipV="1">
              <a:off x="2208" y="193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8" name="Text Box 16"/>
            <p:cNvSpPr txBox="1">
              <a:spLocks noChangeArrowheads="1"/>
            </p:cNvSpPr>
            <p:nvPr/>
          </p:nvSpPr>
          <p:spPr bwMode="auto">
            <a:xfrm>
              <a:off x="677" y="16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p>
          </p:txBody>
        </p:sp>
        <p:sp>
          <p:nvSpPr>
            <p:cNvPr id="356369" name="Text Box 17"/>
            <p:cNvSpPr txBox="1">
              <a:spLocks noChangeArrowheads="1"/>
            </p:cNvSpPr>
            <p:nvPr/>
          </p:nvSpPr>
          <p:spPr bwMode="auto">
            <a:xfrm>
              <a:off x="1500" y="169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56370" name="Text Box 18"/>
            <p:cNvSpPr txBox="1">
              <a:spLocks noChangeArrowheads="1"/>
            </p:cNvSpPr>
            <p:nvPr/>
          </p:nvSpPr>
          <p:spPr bwMode="auto">
            <a:xfrm>
              <a:off x="2112" y="167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56371" name="Text Box 19"/>
            <p:cNvSpPr txBox="1">
              <a:spLocks noChangeArrowheads="1"/>
            </p:cNvSpPr>
            <p:nvPr/>
          </p:nvSpPr>
          <p:spPr bwMode="auto">
            <a:xfrm>
              <a:off x="677" y="232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56372" name="Text Box 20"/>
            <p:cNvSpPr txBox="1">
              <a:spLocks noChangeArrowheads="1"/>
            </p:cNvSpPr>
            <p:nvPr/>
          </p:nvSpPr>
          <p:spPr bwMode="auto">
            <a:xfrm>
              <a:off x="1488" y="236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56373" name="Text Box 21"/>
            <p:cNvSpPr txBox="1">
              <a:spLocks noChangeArrowheads="1"/>
            </p:cNvSpPr>
            <p:nvPr/>
          </p:nvSpPr>
          <p:spPr bwMode="auto">
            <a:xfrm>
              <a:off x="2112" y="236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56374" name="Text Box 22"/>
            <p:cNvSpPr txBox="1">
              <a:spLocks noChangeArrowheads="1"/>
            </p:cNvSpPr>
            <p:nvPr/>
          </p:nvSpPr>
          <p:spPr bwMode="auto">
            <a:xfrm>
              <a:off x="518" y="2044"/>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endParaRPr lang="en-US" altLang="en-US" sz="2400">
                <a:latin typeface="Times New Roman" panose="02020603050405020304" pitchFamily="18" charset="0"/>
              </a:endParaRPr>
            </a:p>
          </p:txBody>
        </p:sp>
        <p:sp>
          <p:nvSpPr>
            <p:cNvPr id="356375" name="Text Box 23"/>
            <p:cNvSpPr txBox="1">
              <a:spLocks noChangeArrowheads="1"/>
            </p:cNvSpPr>
            <p:nvPr/>
          </p:nvSpPr>
          <p:spPr bwMode="auto">
            <a:xfrm>
              <a:off x="1036" y="1551"/>
              <a:ext cx="3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1.2</a:t>
              </a:r>
              <a:endParaRPr lang="en-US" altLang="en-US" sz="2400">
                <a:latin typeface="Times New Roman" panose="02020603050405020304" pitchFamily="18" charset="0"/>
              </a:endParaRPr>
            </a:p>
          </p:txBody>
        </p:sp>
        <p:sp>
          <p:nvSpPr>
            <p:cNvPr id="356376" name="Text Box 24"/>
            <p:cNvSpPr txBox="1">
              <a:spLocks noChangeArrowheads="1"/>
            </p:cNvSpPr>
            <p:nvPr/>
          </p:nvSpPr>
          <p:spPr bwMode="auto">
            <a:xfrm>
              <a:off x="1036" y="1920"/>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.2</a:t>
              </a:r>
              <a:endParaRPr lang="en-US" altLang="en-US" sz="2400">
                <a:latin typeface="Times New Roman" panose="02020603050405020304" pitchFamily="18" charset="0"/>
              </a:endParaRPr>
            </a:p>
          </p:txBody>
        </p:sp>
        <p:sp>
          <p:nvSpPr>
            <p:cNvPr id="356377" name="Text Box 25"/>
            <p:cNvSpPr txBox="1">
              <a:spLocks noChangeArrowheads="1"/>
            </p:cNvSpPr>
            <p:nvPr/>
          </p:nvSpPr>
          <p:spPr bwMode="auto">
            <a:xfrm>
              <a:off x="1056" y="2793"/>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.5</a:t>
              </a:r>
              <a:endParaRPr lang="en-US" altLang="en-US" sz="2400">
                <a:latin typeface="Times New Roman" panose="02020603050405020304" pitchFamily="18" charset="0"/>
              </a:endParaRPr>
            </a:p>
          </p:txBody>
        </p:sp>
        <p:sp>
          <p:nvSpPr>
            <p:cNvPr id="356378" name="Text Box 26"/>
            <p:cNvSpPr txBox="1">
              <a:spLocks noChangeArrowheads="1"/>
            </p:cNvSpPr>
            <p:nvPr/>
          </p:nvSpPr>
          <p:spPr bwMode="auto">
            <a:xfrm>
              <a:off x="2208" y="2016"/>
              <a:ext cx="3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1.5</a:t>
              </a:r>
              <a:endParaRPr lang="en-US" altLang="en-US" sz="2400">
                <a:latin typeface="Times New Roman" panose="02020603050405020304" pitchFamily="18" charset="0"/>
              </a:endParaRPr>
            </a:p>
          </p:txBody>
        </p:sp>
        <p:sp>
          <p:nvSpPr>
            <p:cNvPr id="356379" name="Text Box 27"/>
            <p:cNvSpPr txBox="1">
              <a:spLocks noChangeArrowheads="1"/>
            </p:cNvSpPr>
            <p:nvPr/>
          </p:nvSpPr>
          <p:spPr bwMode="auto">
            <a:xfrm>
              <a:off x="1084" y="2112"/>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Black" panose="020B0A04020102020204" pitchFamily="34" charset="0"/>
                </a:rPr>
                <a:t>.3</a:t>
              </a:r>
              <a:endParaRPr lang="en-US" altLang="en-US" sz="2400">
                <a:latin typeface="Times New Roman" panose="02020603050405020304" pitchFamily="18" charset="0"/>
              </a:endParaRPr>
            </a:p>
          </p:txBody>
        </p:sp>
        <p:sp>
          <p:nvSpPr>
            <p:cNvPr id="356380" name="Oval 28"/>
            <p:cNvSpPr>
              <a:spLocks noChangeArrowheads="1"/>
            </p:cNvSpPr>
            <p:nvPr/>
          </p:nvSpPr>
          <p:spPr bwMode="auto">
            <a:xfrm>
              <a:off x="3168" y="1632"/>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1" name="Oval 29"/>
            <p:cNvSpPr>
              <a:spLocks noChangeArrowheads="1"/>
            </p:cNvSpPr>
            <p:nvPr/>
          </p:nvSpPr>
          <p:spPr bwMode="auto">
            <a:xfrm>
              <a:off x="3168" y="24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2" name="Oval 30"/>
            <p:cNvSpPr>
              <a:spLocks noChangeArrowheads="1"/>
            </p:cNvSpPr>
            <p:nvPr/>
          </p:nvSpPr>
          <p:spPr bwMode="auto">
            <a:xfrm>
              <a:off x="3984" y="1632"/>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3" name="Oval 31"/>
            <p:cNvSpPr>
              <a:spLocks noChangeArrowheads="1"/>
            </p:cNvSpPr>
            <p:nvPr/>
          </p:nvSpPr>
          <p:spPr bwMode="auto">
            <a:xfrm>
              <a:off x="3984" y="24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4" name="Oval 32"/>
            <p:cNvSpPr>
              <a:spLocks noChangeArrowheads="1"/>
            </p:cNvSpPr>
            <p:nvPr/>
          </p:nvSpPr>
          <p:spPr bwMode="auto">
            <a:xfrm>
              <a:off x="4608" y="2400"/>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5" name="Oval 33"/>
            <p:cNvSpPr>
              <a:spLocks noChangeArrowheads="1"/>
            </p:cNvSpPr>
            <p:nvPr/>
          </p:nvSpPr>
          <p:spPr bwMode="auto">
            <a:xfrm>
              <a:off x="4608" y="1632"/>
              <a:ext cx="28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6" name="Text Box 34"/>
            <p:cNvSpPr txBox="1">
              <a:spLocks noChangeArrowheads="1"/>
            </p:cNvSpPr>
            <p:nvPr/>
          </p:nvSpPr>
          <p:spPr bwMode="auto">
            <a:xfrm>
              <a:off x="3221" y="168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1</a:t>
              </a:r>
              <a:endParaRPr lang="en-US" altLang="en-US" sz="1600">
                <a:latin typeface="Times New Roman" panose="02020603050405020304" pitchFamily="18" charset="0"/>
              </a:endParaRPr>
            </a:p>
          </p:txBody>
        </p:sp>
        <p:sp>
          <p:nvSpPr>
            <p:cNvPr id="356387" name="Text Box 35"/>
            <p:cNvSpPr txBox="1">
              <a:spLocks noChangeArrowheads="1"/>
            </p:cNvSpPr>
            <p:nvPr/>
          </p:nvSpPr>
          <p:spPr bwMode="auto">
            <a:xfrm>
              <a:off x="3216" y="242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4</a:t>
              </a:r>
              <a:endParaRPr lang="en-US" altLang="en-US" sz="1600">
                <a:latin typeface="Times New Roman" panose="02020603050405020304" pitchFamily="18" charset="0"/>
              </a:endParaRPr>
            </a:p>
          </p:txBody>
        </p:sp>
        <p:sp>
          <p:nvSpPr>
            <p:cNvPr id="356388" name="Text Box 36"/>
            <p:cNvSpPr txBox="1">
              <a:spLocks noChangeArrowheads="1"/>
            </p:cNvSpPr>
            <p:nvPr/>
          </p:nvSpPr>
          <p:spPr bwMode="auto">
            <a:xfrm>
              <a:off x="4032" y="24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5</a:t>
              </a:r>
              <a:endParaRPr lang="en-US" altLang="en-US" sz="1600">
                <a:latin typeface="Times New Roman" panose="02020603050405020304" pitchFamily="18" charset="0"/>
              </a:endParaRPr>
            </a:p>
          </p:txBody>
        </p:sp>
        <p:sp>
          <p:nvSpPr>
            <p:cNvPr id="356389" name="Text Box 37"/>
            <p:cNvSpPr txBox="1">
              <a:spLocks noChangeArrowheads="1"/>
            </p:cNvSpPr>
            <p:nvPr/>
          </p:nvSpPr>
          <p:spPr bwMode="auto">
            <a:xfrm>
              <a:off x="4661" y="24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6</a:t>
              </a:r>
              <a:endParaRPr lang="en-US" altLang="en-US" sz="1600">
                <a:latin typeface="Times New Roman" panose="02020603050405020304" pitchFamily="18" charset="0"/>
              </a:endParaRPr>
            </a:p>
          </p:txBody>
        </p:sp>
        <p:sp>
          <p:nvSpPr>
            <p:cNvPr id="356390" name="Text Box 38"/>
            <p:cNvSpPr txBox="1">
              <a:spLocks noChangeArrowheads="1"/>
            </p:cNvSpPr>
            <p:nvPr/>
          </p:nvSpPr>
          <p:spPr bwMode="auto">
            <a:xfrm>
              <a:off x="4044" y="168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Times New Roman" panose="02020603050405020304" pitchFamily="18" charset="0"/>
                </a:rPr>
                <a:t>2</a:t>
              </a:r>
            </a:p>
          </p:txBody>
        </p:sp>
        <p:sp>
          <p:nvSpPr>
            <p:cNvPr id="356391" name="Text Box 39"/>
            <p:cNvSpPr txBox="1">
              <a:spLocks noChangeArrowheads="1"/>
            </p:cNvSpPr>
            <p:nvPr/>
          </p:nvSpPr>
          <p:spPr bwMode="auto">
            <a:xfrm>
              <a:off x="4656" y="168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t>3</a:t>
              </a:r>
              <a:endParaRPr lang="en-US" altLang="en-US" sz="1600">
                <a:latin typeface="Times New Roman" panose="02020603050405020304" pitchFamily="18" charset="0"/>
              </a:endParaRPr>
            </a:p>
          </p:txBody>
        </p:sp>
        <p:sp>
          <p:nvSpPr>
            <p:cNvPr id="356392" name="Line 40"/>
            <p:cNvSpPr>
              <a:spLocks noChangeShapeType="1"/>
            </p:cNvSpPr>
            <p:nvPr/>
          </p:nvSpPr>
          <p:spPr bwMode="auto">
            <a:xfrm>
              <a:off x="3408" y="1872"/>
              <a:ext cx="62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93" name="Line 41"/>
            <p:cNvSpPr>
              <a:spLocks noChangeShapeType="1"/>
            </p:cNvSpPr>
            <p:nvPr/>
          </p:nvSpPr>
          <p:spPr bwMode="auto">
            <a:xfrm>
              <a:off x="3456" y="1776"/>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94" name="Line 42"/>
            <p:cNvSpPr>
              <a:spLocks noChangeShapeType="1"/>
            </p:cNvSpPr>
            <p:nvPr/>
          </p:nvSpPr>
          <p:spPr bwMode="auto">
            <a:xfrm flipV="1">
              <a:off x="4128" y="192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95" name="Line 43"/>
            <p:cNvSpPr>
              <a:spLocks noChangeShapeType="1"/>
            </p:cNvSpPr>
            <p:nvPr/>
          </p:nvSpPr>
          <p:spPr bwMode="auto">
            <a:xfrm flipH="1" flipV="1">
              <a:off x="4752" y="192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96" name="Text Box 44"/>
            <p:cNvSpPr txBox="1">
              <a:spLocks noChangeArrowheads="1"/>
            </p:cNvSpPr>
            <p:nvPr/>
          </p:nvSpPr>
          <p:spPr bwMode="auto">
            <a:xfrm>
              <a:off x="3542" y="1531"/>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2</a:t>
              </a:r>
              <a:endParaRPr lang="en-US" altLang="en-US">
                <a:latin typeface="Arial Black" panose="020B0A04020102020204" pitchFamily="34" charset="0"/>
              </a:endParaRPr>
            </a:p>
          </p:txBody>
        </p:sp>
        <p:sp>
          <p:nvSpPr>
            <p:cNvPr id="356397" name="Text Box 45"/>
            <p:cNvSpPr txBox="1">
              <a:spLocks noChangeArrowheads="1"/>
            </p:cNvSpPr>
            <p:nvPr/>
          </p:nvSpPr>
          <p:spPr bwMode="auto">
            <a:xfrm>
              <a:off x="3504" y="2140"/>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1</a:t>
              </a:r>
              <a:endParaRPr lang="en-US" altLang="en-US">
                <a:latin typeface="Arial Black" panose="020B0A04020102020204" pitchFamily="34" charset="0"/>
              </a:endParaRPr>
            </a:p>
          </p:txBody>
        </p:sp>
        <p:sp>
          <p:nvSpPr>
            <p:cNvPr id="356398" name="Text Box 46"/>
            <p:cNvSpPr txBox="1">
              <a:spLocks noChangeArrowheads="1"/>
            </p:cNvSpPr>
            <p:nvPr/>
          </p:nvSpPr>
          <p:spPr bwMode="auto">
            <a:xfrm>
              <a:off x="4791" y="2044"/>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3</a:t>
              </a:r>
              <a:endParaRPr lang="en-US" altLang="en-US">
                <a:latin typeface="Arial Black" panose="020B0A04020102020204" pitchFamily="34" charset="0"/>
              </a:endParaRPr>
            </a:p>
          </p:txBody>
        </p:sp>
        <p:sp>
          <p:nvSpPr>
            <p:cNvPr id="356399" name="Text Box 47"/>
            <p:cNvSpPr txBox="1">
              <a:spLocks noChangeArrowheads="1"/>
            </p:cNvSpPr>
            <p:nvPr/>
          </p:nvSpPr>
          <p:spPr bwMode="auto">
            <a:xfrm>
              <a:off x="4167" y="2016"/>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a:latin typeface="Arial Black" panose="020B0A04020102020204" pitchFamily="34" charset="0"/>
                </a:rPr>
                <a:t>5</a:t>
              </a:r>
              <a:endParaRPr lang="en-US" altLang="en-US">
                <a:latin typeface="Arial Black" panose="020B0A04020102020204" pitchFamily="34" charset="0"/>
              </a:endParaRPr>
            </a:p>
          </p:txBody>
        </p:sp>
        <p:sp>
          <p:nvSpPr>
            <p:cNvPr id="356400" name="Rectangle 48"/>
            <p:cNvSpPr>
              <a:spLocks noChangeArrowheads="1"/>
            </p:cNvSpPr>
            <p:nvPr/>
          </p:nvSpPr>
          <p:spPr bwMode="auto">
            <a:xfrm>
              <a:off x="2832" y="1248"/>
              <a:ext cx="2592" cy="18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01" name="Rectangle 49"/>
            <p:cNvSpPr>
              <a:spLocks noChangeArrowheads="1"/>
            </p:cNvSpPr>
            <p:nvPr/>
          </p:nvSpPr>
          <p:spPr bwMode="auto">
            <a:xfrm>
              <a:off x="240" y="1200"/>
              <a:ext cx="2448" cy="19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6402" name="Rectangle 50"/>
          <p:cNvSpPr>
            <a:spLocks noGrp="1" noChangeArrowheads="1"/>
          </p:cNvSpPr>
          <p:nvPr>
            <p:ph type="body" idx="1"/>
          </p:nvPr>
        </p:nvSpPr>
        <p:spPr/>
        <p:txBody>
          <a:bodyPr/>
          <a:lstStyle/>
          <a:p>
            <a:r>
              <a:rPr lang="en-US" altLang="en-US"/>
              <a:t> is a graph for which each edge has an associated </a:t>
            </a:r>
            <a:r>
              <a:rPr lang="en-US" altLang="en-US" b="1" i="1"/>
              <a:t>weight</a:t>
            </a:r>
            <a:r>
              <a:rPr lang="en-US" altLang="en-US"/>
              <a:t>, usually given by a </a:t>
            </a:r>
            <a:r>
              <a:rPr lang="en-US" altLang="en-US" b="1" i="1"/>
              <a:t>weight function</a:t>
            </a:r>
            <a:r>
              <a:rPr lang="en-US" altLang="en-US"/>
              <a:t> </a:t>
            </a:r>
            <a:r>
              <a:rPr lang="en-US" altLang="en-US" i="1"/>
              <a:t>w: E</a:t>
            </a:r>
            <a:r>
              <a:rPr lang="en-US" altLang="en-US"/>
              <a:t> </a:t>
            </a:r>
            <a:r>
              <a:rPr lang="en-US" altLang="en-US">
                <a:sym typeface="Symbol" panose="05050102010706020507" pitchFamily="18" charset="2"/>
              </a:rPr>
              <a:t> </a:t>
            </a:r>
            <a:r>
              <a:rPr lang="en-US" altLang="en-US" b="1">
                <a:sym typeface="Symbol" panose="05050102010706020507" pitchFamily="18" charset="2"/>
              </a:rPr>
              <a:t>R</a:t>
            </a:r>
            <a:r>
              <a:rPr lang="en-US" altLang="en-US"/>
              <a:t>.</a:t>
            </a:r>
          </a:p>
        </p:txBody>
      </p:sp>
    </p:spTree>
    <p:extLst>
      <p:ext uri="{BB962C8B-B14F-4D97-AF65-F5344CB8AC3E}">
        <p14:creationId xmlns:p14="http://schemas.microsoft.com/office/powerpoint/2010/main" val="84816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TotalTime>
  <Words>1628</Words>
  <Application>Microsoft Office PowerPoint</Application>
  <PresentationFormat>Widescreen</PresentationFormat>
  <Paragraphs>264</Paragraphs>
  <Slides>35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Black</vt:lpstr>
      <vt:lpstr>Calibri</vt:lpstr>
      <vt:lpstr>Calibri Light</vt:lpstr>
      <vt:lpstr>Times New Roman</vt:lpstr>
      <vt:lpstr>Wingdings</vt:lpstr>
      <vt:lpstr>Office Theme</vt:lpstr>
      <vt:lpstr>GRAPHS</vt:lpstr>
      <vt:lpstr>What is a Graph?</vt:lpstr>
      <vt:lpstr>Definitions Graph is a set of Vertices and Edges  G:=(V, E) </vt:lpstr>
      <vt:lpstr>Example</vt:lpstr>
      <vt:lpstr>Simple Graphs </vt:lpstr>
      <vt:lpstr>Path</vt:lpstr>
      <vt:lpstr>Cycle</vt:lpstr>
      <vt:lpstr>Connectivity</vt:lpstr>
      <vt:lpstr>A weighted graph</vt:lpstr>
      <vt:lpstr>Directed Graph (digraph)</vt:lpstr>
      <vt:lpstr>Complete Graph</vt:lpstr>
      <vt:lpstr>Tree</vt:lpstr>
      <vt:lpstr>Degree</vt:lpstr>
      <vt:lpstr>Degree (Directed Graphs)</vt:lpstr>
      <vt:lpstr>Degree: Simple Facts</vt:lpstr>
      <vt:lpstr>Representation (Matrix)</vt:lpstr>
      <vt:lpstr>Adjacency Matrix Representation for a Directed Graph</vt:lpstr>
      <vt:lpstr>PowerPoint Presentation</vt:lpstr>
      <vt:lpstr>PowerPoint Presentation</vt:lpstr>
      <vt:lpstr>Adjacency-list representation for a directed graph.</vt:lpstr>
      <vt:lpstr>PowerPoint Presentation</vt:lpstr>
      <vt:lpstr>Adjacency Matrix Representation</vt:lpstr>
      <vt:lpstr>Adjacency Matrix Representation</vt:lpstr>
      <vt:lpstr>Adjacency lists</vt:lpstr>
      <vt:lpstr>GRAPH TRAVERSAL</vt:lpstr>
      <vt:lpstr>Graph traversals/search </vt:lpstr>
      <vt:lpstr>How to  Traverse vertices of these graphs : </vt:lpstr>
      <vt:lpstr>Breadth First Search</vt:lpstr>
      <vt:lpstr>BFS Traversal of these graphs : </vt:lpstr>
      <vt:lpstr>BFS -ALGO</vt:lpstr>
      <vt:lpstr>Depth First Search </vt:lpstr>
      <vt:lpstr>PowerPoint Presentation</vt:lpstr>
      <vt:lpstr>DFS</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hp</dc:creator>
  <cp:lastModifiedBy>Ram Deshmukh</cp:lastModifiedBy>
  <cp:revision>72</cp:revision>
  <dcterms:created xsi:type="dcterms:W3CDTF">2018-11-01T07:41:13Z</dcterms:created>
  <dcterms:modified xsi:type="dcterms:W3CDTF">2023-05-17T11:02:05Z</dcterms:modified>
</cp:coreProperties>
</file>